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53" r:id="rId3"/>
    <p:sldId id="260" r:id="rId4"/>
    <p:sldId id="262" r:id="rId6"/>
    <p:sldId id="316" r:id="rId7"/>
    <p:sldId id="334" r:id="rId8"/>
    <p:sldId id="335" r:id="rId9"/>
    <p:sldId id="336" r:id="rId10"/>
    <p:sldId id="354" r:id="rId11"/>
    <p:sldId id="337" r:id="rId12"/>
    <p:sldId id="355" r:id="rId13"/>
    <p:sldId id="274" r:id="rId14"/>
    <p:sldId id="338" r:id="rId15"/>
    <p:sldId id="339" r:id="rId16"/>
    <p:sldId id="356" r:id="rId17"/>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0" clrIdx="0"/>
  <p:cmAuthor id="2" name="作者" initials="A" lastIdx="0" clrIdx="1"/>
  <p:cmAuthor id="3" name="Hiupan" initials="H" lastIdx="0" clrIdx="2"/>
  <p:cmAuthor id="0" name="W Y" initials="" lastIdx="0" clrIdx="0"/>
  <p:cmAuthor id="4" name="kingsoft" initials="" lastIdx="0" clrIdx="0"/>
  <p:cmAuthor id="6" name="yyyaogd@126.com" initials="" lastIdx="0" clrIdx="0"/>
  <p:cmAuthor id="7" name="wucj" initials="" lastIdx="0" clrIdx="0"/>
  <p:cmAuthor id="8" name="SkyUser" initials="" lastIdx="0" clrIdx="0"/>
  <p:cmAuthor id="9" name="雨林木风" initials="" lastIdx="0" clrIdx="0"/>
  <p:cmAuthor id="10" name="宋洁然" initials="" lastIdx="0" clrIdx="1"/>
  <p:cmAuthor id="11" name="Lenovo" initials="" lastIdx="0" clrIdx="2"/>
  <p:cmAuthor id="12" name="姜伟光" initials="" lastIdx="0" clrIdx="0"/>
  <p:cmAuthor id="13" name="lenovo" initials="" lastIdx="0" clrIdx="0"/>
  <p:cmAuthor id="15" name="admin" initials="a" lastIdx="0" clrIdx="14"/>
  <p:cmAuthor id="19" name="shx" initials="s" lastIdx="0" clrIdx="0"/>
  <p:cmAuthor id="22" name="cuisyz" initials="c" lastIdx="0" clrIdx="1"/>
  <p:cmAuthor id="14" name="珠珠的电脑" initials="珠" lastIdx="0" clrIdx="13"/>
  <p:cmAuthor id="17" name="86187" initials="8" lastIdx="0" clrIdx="16"/>
  <p:cmAuthor id="18" name="宁鹏鹏" initials="宁" lastIdx="0" clrIdx="17"/>
  <p:cmAuthor id="16" name="aurora" initials="a" lastIdx="0" clrIdx="15"/>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27" autoAdjust="0"/>
    <p:restoredTop sz="94660"/>
  </p:normalViewPr>
  <p:slideViewPr>
    <p:cSldViewPr snapToGrid="0">
      <p:cViewPr varScale="1">
        <p:scale>
          <a:sx n="72" d="100"/>
          <a:sy n="72" d="100"/>
        </p:scale>
        <p:origin x="60" y="7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2" Type="http://schemas.openxmlformats.org/officeDocument/2006/relationships/tags" Target="tags/tag18.xml"/><Relationship Id="rId21" Type="http://schemas.openxmlformats.org/officeDocument/2006/relationships/commentAuthors" Target="commentAuthors.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453969-D27E-4C9D-B7AB-5E05C082C8E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21F76D-B810-45A5-BFED-FDC7EA62BB2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21F76D-B810-45A5-BFED-FDC7EA62BB2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21F76D-B810-45A5-BFED-FDC7EA62BB2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521F76D-B810-45A5-BFED-FDC7EA62BB2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AC65A5C1-BF05-4487-BCC2-2567359DB1F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692673-D6DC-4B95-ABDD-F9FD3BC1938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65A5C1-BF05-4487-BCC2-2567359DB1F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692673-D6DC-4B95-ABDD-F9FD3BC1938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4" Type="http://schemas.openxmlformats.org/officeDocument/2006/relationships/slideLayout" Target="../slideLayouts/slideLayout7.xml"/><Relationship Id="rId13" Type="http://schemas.openxmlformats.org/officeDocument/2006/relationships/tags" Target="../tags/tag12.xml"/><Relationship Id="rId12" Type="http://schemas.openxmlformats.org/officeDocument/2006/relationships/image" Target="../media/image1.jpeg"/><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image" Target="../media/image14.png"/><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tags" Target="../tags/tag13.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tags" Target="../tags/tag1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1.vml"/><Relationship Id="rId7"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oleObject" Target="../embeddings/oleObject3.bin"/><Relationship Id="rId4" Type="http://schemas.openxmlformats.org/officeDocument/2006/relationships/image" Target="../media/image10.png"/><Relationship Id="rId3" Type="http://schemas.openxmlformats.org/officeDocument/2006/relationships/oleObject" Target="../embeddings/oleObject2.bin"/><Relationship Id="rId2" Type="http://schemas.openxmlformats.org/officeDocument/2006/relationships/image" Target="../media/image9.png"/><Relationship Id="rId1"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460798" y="2661263"/>
            <a:ext cx="3628764" cy="768350"/>
          </a:xfrm>
          <a:prstGeom prst="rect">
            <a:avLst/>
          </a:prstGeom>
        </p:spPr>
        <p:txBody>
          <a:bodyPr wrap="square">
            <a:spAutoFit/>
          </a:bodyPr>
          <a:lstStyle/>
          <a:p>
            <a:pPr lvl="0" defTabSz="684530">
              <a:spcBef>
                <a:spcPct val="0"/>
              </a:spcBef>
              <a:spcAft>
                <a:spcPct val="0"/>
              </a:spcAft>
              <a:defRPr/>
            </a:pPr>
            <a:r>
              <a:rPr lang="zh-CN" altLang="en-US" sz="4400" b="1" kern="0">
                <a:latin typeface="微软雅黑" panose="020B0503020204020204" pitchFamily="34" charset="-122"/>
                <a:ea typeface="微软雅黑" panose="020B0503020204020204" pitchFamily="34" charset="-122"/>
              </a:rPr>
              <a:t> </a:t>
            </a:r>
            <a:r>
              <a:rPr lang="zh-CN" altLang="en-US" sz="4400" b="1" kern="0">
                <a:solidFill>
                  <a:srgbClr val="FF0000"/>
                </a:solidFill>
                <a:latin typeface="微软雅黑" panose="020B0503020204020204" pitchFamily="34" charset="-122"/>
                <a:ea typeface="微软雅黑" panose="020B0503020204020204" pitchFamily="34" charset="-122"/>
              </a:rPr>
              <a:t>生物的变异</a:t>
            </a:r>
            <a:endParaRPr lang="zh-CN" altLang="en-US" sz="4400" b="1" kern="0">
              <a:solidFill>
                <a:srgbClr val="FF0000"/>
              </a:solidFill>
              <a:latin typeface="微软雅黑" panose="020B0503020204020204" pitchFamily="34" charset="-122"/>
              <a:ea typeface="微软雅黑" panose="020B0503020204020204" pitchFamily="34" charset="-122"/>
            </a:endParaRPr>
          </a:p>
        </p:txBody>
      </p:sp>
      <p:sp>
        <p:nvSpPr>
          <p:cNvPr id="3" name="矩形 2"/>
          <p:cNvSpPr/>
          <p:nvPr>
            <p:custDataLst>
              <p:tags r:id="rId2"/>
            </p:custDataLst>
          </p:nvPr>
        </p:nvSpPr>
        <p:spPr>
          <a:xfrm>
            <a:off x="527685" y="3843020"/>
            <a:ext cx="4962525" cy="645160"/>
          </a:xfrm>
          <a:prstGeom prst="rect">
            <a:avLst/>
          </a:prstGeom>
        </p:spPr>
        <p:txBody>
          <a:bodyPr wrap="square">
            <a:spAutoFit/>
          </a:bodyPr>
          <a:lstStyle/>
          <a:p>
            <a:pPr lvl="0" defTabSz="684530">
              <a:spcBef>
                <a:spcPct val="0"/>
              </a:spcBef>
              <a:spcAft>
                <a:spcPct val="0"/>
              </a:spcAft>
              <a:defRPr/>
            </a:pPr>
            <a:r>
              <a:rPr lang="zh-CN" altLang="en-US" sz="3600" b="1" kern="0">
                <a:solidFill>
                  <a:schemeClr val="accent6">
                    <a:lumMod val="10000"/>
                  </a:schemeClr>
                </a:solidFill>
                <a:latin typeface="微软雅黑" panose="020B0503020204020204" pitchFamily="34" charset="-122"/>
                <a:ea typeface="微软雅黑" panose="020B0503020204020204" pitchFamily="34" charset="-122"/>
              </a:rPr>
              <a:t>减数分裂与染色体变异</a:t>
            </a:r>
            <a:endParaRPr lang="zh-CN" altLang="en-US" sz="3600" b="1" kern="0">
              <a:solidFill>
                <a:schemeClr val="accent6">
                  <a:lumMod val="10000"/>
                </a:schemeClr>
              </a:solidFill>
              <a:latin typeface="微软雅黑" panose="020B0503020204020204" pitchFamily="34" charset="-122"/>
              <a:ea typeface="微软雅黑" panose="020B0503020204020204" pitchFamily="34" charset="-122"/>
            </a:endParaRPr>
          </a:p>
        </p:txBody>
      </p:sp>
      <p:grpSp>
        <p:nvGrpSpPr>
          <p:cNvPr id="34" name="组合 33"/>
          <p:cNvGrpSpPr/>
          <p:nvPr>
            <p:custDataLst>
              <p:tags r:id="rId3"/>
            </p:custDataLst>
          </p:nvPr>
        </p:nvGrpSpPr>
        <p:grpSpPr>
          <a:xfrm>
            <a:off x="185399" y="2681911"/>
            <a:ext cx="833919" cy="726537"/>
            <a:chOff x="184761" y="2681831"/>
            <a:chExt cx="834009" cy="726615"/>
          </a:xfrm>
          <a:solidFill>
            <a:schemeClr val="accent1"/>
          </a:solidFill>
        </p:grpSpPr>
        <p:sp>
          <p:nvSpPr>
            <p:cNvPr id="8" name="等腰三角形 7"/>
            <p:cNvSpPr/>
            <p:nvPr>
              <p:custDataLst>
                <p:tags r:id="rId4"/>
              </p:custDataLst>
            </p:nvPr>
          </p:nvSpPr>
          <p:spPr>
            <a:xfrm rot="5400000">
              <a:off x="408720" y="2798395"/>
              <a:ext cx="726613" cy="4934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1777AB"/>
                </a:solidFill>
              </a:endParaRPr>
            </a:p>
          </p:txBody>
        </p:sp>
        <p:sp>
          <p:nvSpPr>
            <p:cNvPr id="16" name="等腰三角形 15"/>
            <p:cNvSpPr/>
            <p:nvPr>
              <p:custDataLst>
                <p:tags r:id="rId5"/>
              </p:custDataLst>
            </p:nvPr>
          </p:nvSpPr>
          <p:spPr>
            <a:xfrm rot="5400000">
              <a:off x="68197" y="2798396"/>
              <a:ext cx="726613" cy="49348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1777AB"/>
                </a:solidFill>
              </a:endParaRPr>
            </a:p>
          </p:txBody>
        </p:sp>
        <p:cxnSp>
          <p:nvCxnSpPr>
            <p:cNvPr id="28" name="直接连接符 27"/>
            <p:cNvCxnSpPr>
              <a:stCxn id="16" idx="2"/>
              <a:endCxn id="16" idx="0"/>
            </p:cNvCxnSpPr>
            <p:nvPr>
              <p:custDataLst>
                <p:tags r:id="rId6"/>
              </p:custDataLst>
            </p:nvPr>
          </p:nvCxnSpPr>
          <p:spPr>
            <a:xfrm>
              <a:off x="184761" y="2681833"/>
              <a:ext cx="493486" cy="363307"/>
            </a:xfrm>
            <a:prstGeom prst="line">
              <a:avLst/>
            </a:prstGeom>
            <a:grpFill/>
            <a:ln w="19050"/>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6" idx="0"/>
              <a:endCxn id="16" idx="4"/>
            </p:cNvCxnSpPr>
            <p:nvPr>
              <p:custDataLst>
                <p:tags r:id="rId7"/>
              </p:custDataLst>
            </p:nvPr>
          </p:nvCxnSpPr>
          <p:spPr>
            <a:xfrm flipH="1">
              <a:off x="184761" y="3045140"/>
              <a:ext cx="493486" cy="363306"/>
            </a:xfrm>
            <a:prstGeom prst="line">
              <a:avLst/>
            </a:prstGeom>
            <a:grpFill/>
            <a:ln w="19050"/>
          </p:spPr>
          <p:style>
            <a:lnRef idx="1">
              <a:schemeClr val="accent1"/>
            </a:lnRef>
            <a:fillRef idx="0">
              <a:schemeClr val="accent1"/>
            </a:fillRef>
            <a:effectRef idx="0">
              <a:schemeClr val="accent1"/>
            </a:effectRef>
            <a:fontRef idx="minor">
              <a:schemeClr val="tx1"/>
            </a:fontRef>
          </p:style>
        </p:cxnSp>
      </p:grpSp>
      <p:cxnSp>
        <p:nvCxnSpPr>
          <p:cNvPr id="32" name="直接连接符 31"/>
          <p:cNvCxnSpPr>
            <a:stCxn id="16" idx="4"/>
          </p:cNvCxnSpPr>
          <p:nvPr>
            <p:custDataLst>
              <p:tags r:id="rId8"/>
            </p:custDataLst>
          </p:nvPr>
        </p:nvCxnSpPr>
        <p:spPr>
          <a:xfrm>
            <a:off x="185399" y="3407601"/>
            <a:ext cx="5179474" cy="9311"/>
          </a:xfrm>
          <a:prstGeom prst="line">
            <a:avLst/>
          </a:prstGeom>
          <a:ln w="28575">
            <a:solidFill>
              <a:srgbClr val="1777AB"/>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custDataLst>
              <p:tags r:id="rId9"/>
            </p:custDataLst>
          </p:nvPr>
        </p:nvGrpSpPr>
        <p:grpSpPr>
          <a:xfrm>
            <a:off x="265886" y="4045108"/>
            <a:ext cx="262049" cy="270023"/>
            <a:chOff x="90021" y="4262738"/>
            <a:chExt cx="262077" cy="270052"/>
          </a:xfrm>
          <a:solidFill>
            <a:schemeClr val="accent1"/>
          </a:solidFill>
        </p:grpSpPr>
        <p:sp>
          <p:nvSpPr>
            <p:cNvPr id="39" name="等腰三角形 38"/>
            <p:cNvSpPr/>
            <p:nvPr>
              <p:custDataLst>
                <p:tags r:id="rId10"/>
              </p:custDataLst>
            </p:nvPr>
          </p:nvSpPr>
          <p:spPr>
            <a:xfrm rot="5400000">
              <a:off x="130196" y="4309923"/>
              <a:ext cx="269088" cy="174717"/>
            </a:xfrm>
            <a:prstGeom prst="triangl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1777AB"/>
                </a:solidFill>
              </a:endParaRPr>
            </a:p>
          </p:txBody>
        </p:sp>
        <p:sp>
          <p:nvSpPr>
            <p:cNvPr id="42" name="等腰三角形 41"/>
            <p:cNvSpPr/>
            <p:nvPr>
              <p:custDataLst>
                <p:tags r:id="rId11"/>
              </p:custDataLst>
            </p:nvPr>
          </p:nvSpPr>
          <p:spPr>
            <a:xfrm rot="5400000">
              <a:off x="42836" y="4310887"/>
              <a:ext cx="269088" cy="174717"/>
            </a:xfrm>
            <a:prstGeom prst="triangle">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1777AB"/>
                </a:solidFill>
              </a:endParaRPr>
            </a:p>
          </p:txBody>
        </p:sp>
      </p:grpSp>
      <p:pic>
        <p:nvPicPr>
          <p:cNvPr id="1028" name="Picture 4"/>
          <p:cNvPicPr>
            <a:picLocks noChangeAspect="1" noChangeArrowheads="1"/>
          </p:cNvPicPr>
          <p:nvPr/>
        </p:nvPicPr>
        <p:blipFill>
          <a:blip r:embed="rId12">
            <a:extLst>
              <a:ext uri="{28A0092B-C50C-407E-A947-70E740481C1C}">
                <a14:useLocalDpi xmlns:a14="http://schemas.microsoft.com/office/drawing/2010/main" val="0"/>
              </a:ext>
            </a:extLst>
          </a:blip>
          <a:stretch>
            <a:fillRect/>
          </a:stretch>
        </p:blipFill>
        <p:spPr bwMode="auto">
          <a:xfrm>
            <a:off x="5519562" y="742343"/>
            <a:ext cx="6538885" cy="4789257"/>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3"/>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1"/>
          <p:cNvPicPr>
            <a:picLocks noChangeAspect="1"/>
          </p:cNvPicPr>
          <p:nvPr/>
        </p:nvPicPr>
        <p:blipFill>
          <a:blip r:embed="rId1"/>
          <a:stretch>
            <a:fillRect/>
          </a:stretch>
        </p:blipFill>
        <p:spPr>
          <a:xfrm>
            <a:off x="6792595" y="0"/>
            <a:ext cx="5399405" cy="4709795"/>
          </a:xfrm>
          <a:prstGeom prst="rect">
            <a:avLst/>
          </a:prstGeom>
        </p:spPr>
      </p:pic>
      <p:sp>
        <p:nvSpPr>
          <p:cNvPr id="16" name="文本框 15"/>
          <p:cNvSpPr txBox="1"/>
          <p:nvPr/>
        </p:nvSpPr>
        <p:spPr>
          <a:xfrm>
            <a:off x="635" y="248285"/>
            <a:ext cx="5443855" cy="521970"/>
          </a:xfrm>
          <a:prstGeom prst="rect">
            <a:avLst/>
          </a:prstGeom>
          <a:noFill/>
        </p:spPr>
        <p:txBody>
          <a:bodyPr wrap="square" rtlCol="0">
            <a:spAutoFit/>
          </a:bodyPr>
          <a:p>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6</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该现象属于哪一种变异？</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35" y="1075055"/>
            <a:ext cx="6922135" cy="138366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7</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从减数分裂角度分析，形成该现象的原因是什么</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635" y="2596515"/>
            <a:ext cx="6922135" cy="138366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8</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从有丝分裂角度分析，形成该现象的原因是什么</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635" y="3980180"/>
            <a:ext cx="6238875" cy="73723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9</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该患者能产生正常的配子吗</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
          <p:cNvPicPr>
            <a:picLocks noChangeAspect="1"/>
          </p:cNvPicPr>
          <p:nvPr/>
        </p:nvPicPr>
        <p:blipFill>
          <a:blip r:embed="rId1"/>
          <a:stretch>
            <a:fillRect/>
          </a:stretch>
        </p:blipFill>
        <p:spPr>
          <a:xfrm>
            <a:off x="2199640" y="2175510"/>
            <a:ext cx="2310765" cy="2506345"/>
          </a:xfrm>
          <a:prstGeom prst="rect">
            <a:avLst/>
          </a:prstGeom>
        </p:spPr>
      </p:pic>
      <p:pic>
        <p:nvPicPr>
          <p:cNvPr id="3" name="图片 2" descr="2"/>
          <p:cNvPicPr>
            <a:picLocks noChangeAspect="1"/>
          </p:cNvPicPr>
          <p:nvPr/>
        </p:nvPicPr>
        <p:blipFill>
          <a:blip r:embed="rId2"/>
          <a:stretch>
            <a:fillRect/>
          </a:stretch>
        </p:blipFill>
        <p:spPr>
          <a:xfrm>
            <a:off x="5559425" y="1948815"/>
            <a:ext cx="3173730" cy="2959735"/>
          </a:xfrm>
          <a:prstGeom prst="rect">
            <a:avLst/>
          </a:prstGeom>
        </p:spPr>
      </p:pic>
      <p:sp>
        <p:nvSpPr>
          <p:cNvPr id="6" name="文本框 5"/>
          <p:cNvSpPr txBox="1"/>
          <p:nvPr>
            <p:custDataLst>
              <p:tags r:id="rId3"/>
            </p:custDataLst>
          </p:nvPr>
        </p:nvSpPr>
        <p:spPr>
          <a:xfrm>
            <a:off x="100965" y="276860"/>
            <a:ext cx="11847830" cy="1582420"/>
          </a:xfrm>
          <a:prstGeom prst="rect">
            <a:avLst/>
          </a:prstGeom>
          <a:solidFill>
            <a:schemeClr val="accent3">
              <a:lumMod val="20000"/>
              <a:lumOff val="80000"/>
            </a:schemeClr>
          </a:solidFill>
          <a:ln w="38100" cmpd="sng">
            <a:solidFill>
              <a:srgbClr val="0070C0"/>
            </a:solidFill>
            <a:prstDash val="sysDash"/>
          </a:ln>
        </p:spPr>
        <p:txBody>
          <a:bodyPr wrap="square" rtlCol="0" anchor="t">
            <a:noAutofit/>
          </a:bodyPr>
          <a:p>
            <a:pPr indent="0" algn="just" fontAlgn="auto">
              <a:lnSpc>
                <a:spcPct val="150000"/>
              </a:lnSpc>
              <a:spcAft>
                <a:spcPct val="0"/>
              </a:spcAft>
              <a:buFont typeface="Wingdings" panose="05000000000000000000" charset="0"/>
              <a:buNone/>
            </a:pPr>
            <a:r>
              <a:rPr lang="zh-CN" sz="2800" b="1" dirty="0">
                <a:latin typeface="楷体" panose="02010609060101010101" pitchFamily="49" charset="-122"/>
                <a:ea typeface="楷体" panose="02010609060101010101" pitchFamily="49" charset="-122"/>
                <a:sym typeface="+mn-ea"/>
              </a:rPr>
              <a:t>三条染色体连在一起形成一个三价体，在减数分裂</a:t>
            </a:r>
            <a:r>
              <a:rPr lang="zh-CN" sz="2800" b="1" dirty="0">
                <a:latin typeface="Times New Roman" panose="02020603050405020304" pitchFamily="18" charset="0"/>
                <a:ea typeface="楷体" panose="02010609060101010101" pitchFamily="49" charset="-122"/>
                <a:cs typeface="Times New Roman" panose="02020603050405020304" pitchFamily="18" charset="0"/>
                <a:sym typeface="+mn-ea"/>
              </a:rPr>
              <a:t>Ⅰ</a:t>
            </a:r>
            <a:r>
              <a:rPr lang="zh-CN" sz="2800" b="1" dirty="0">
                <a:latin typeface="楷体" panose="02010609060101010101" pitchFamily="49" charset="-122"/>
                <a:ea typeface="楷体" panose="02010609060101010101" pitchFamily="49" charset="-122"/>
                <a:sym typeface="+mn-ea"/>
              </a:rPr>
              <a:t>后期，三价体一般是两条进入一极，一条进入另一极，最终产生</a:t>
            </a:r>
            <a:r>
              <a:rPr lang="zh-CN" sz="2800" b="1" dirty="0">
                <a:solidFill>
                  <a:srgbClr val="FF0000"/>
                </a:solidFill>
                <a:latin typeface="楷体" panose="02010609060101010101" pitchFamily="49" charset="-122"/>
                <a:ea typeface="楷体" panose="02010609060101010101" pitchFamily="49" charset="-122"/>
                <a:sym typeface="+mn-ea"/>
              </a:rPr>
              <a:t>n型</a:t>
            </a:r>
            <a:r>
              <a:rPr lang="zh-CN" sz="2800" b="1" dirty="0">
                <a:latin typeface="楷体" panose="02010609060101010101" pitchFamily="49" charset="-122"/>
                <a:ea typeface="楷体" panose="02010609060101010101" pitchFamily="49" charset="-122"/>
                <a:sym typeface="+mn-ea"/>
              </a:rPr>
              <a:t>和</a:t>
            </a:r>
            <a:r>
              <a:rPr lang="zh-CN" sz="2800" b="1" dirty="0">
                <a:solidFill>
                  <a:srgbClr val="FF0000"/>
                </a:solidFill>
                <a:latin typeface="楷体" panose="02010609060101010101" pitchFamily="49" charset="-122"/>
                <a:ea typeface="楷体" panose="02010609060101010101" pitchFamily="49" charset="-122"/>
                <a:sym typeface="+mn-ea"/>
              </a:rPr>
              <a:t>n+1型</a:t>
            </a:r>
            <a:r>
              <a:rPr lang="zh-CN" sz="2800" b="1" dirty="0">
                <a:latin typeface="楷体" panose="02010609060101010101" pitchFamily="49" charset="-122"/>
                <a:ea typeface="楷体" panose="02010609060101010101" pitchFamily="49" charset="-122"/>
                <a:sym typeface="+mn-ea"/>
              </a:rPr>
              <a:t>两种配子。</a:t>
            </a:r>
            <a:endParaRPr lang="zh-CN" altLang="zh-CN" sz="2400" b="1" kern="10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linds(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diamond(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00965" y="135255"/>
            <a:ext cx="11847830" cy="2699385"/>
          </a:xfrm>
          <a:prstGeom prst="rect">
            <a:avLst/>
          </a:prstGeom>
          <a:solidFill>
            <a:schemeClr val="accent3">
              <a:lumMod val="20000"/>
              <a:lumOff val="80000"/>
            </a:schemeClr>
          </a:solidFill>
          <a:ln w="38100" cmpd="sng">
            <a:solidFill>
              <a:srgbClr val="0070C0"/>
            </a:solidFill>
            <a:prstDash val="sysDash"/>
          </a:ln>
        </p:spPr>
        <p:txBody>
          <a:bodyPr wrap="square" rtlCol="0" anchor="t">
            <a:noAutofit/>
          </a:bodyPr>
          <a:p>
            <a:pPr indent="0" algn="just" fontAlgn="auto">
              <a:lnSpc>
                <a:spcPct val="150000"/>
              </a:lnSpc>
              <a:spcAft>
                <a:spcPct val="0"/>
              </a:spcAft>
              <a:buFont typeface="Wingdings" panose="05000000000000000000" charset="0"/>
              <a:buNone/>
            </a:pPr>
            <a:r>
              <a:rPr lang="en-US" sz="2800" b="1" dirty="0">
                <a:latin typeface="楷体" panose="02010609060101010101" pitchFamily="49" charset="-122"/>
                <a:ea typeface="楷体" panose="02010609060101010101" pitchFamily="49" charset="-122"/>
                <a:sym typeface="+mn-ea"/>
              </a:rPr>
              <a:t>14</a:t>
            </a:r>
            <a:r>
              <a:rPr sz="2800" b="1" dirty="0">
                <a:latin typeface="楷体" panose="02010609060101010101" pitchFamily="49" charset="-122"/>
                <a:ea typeface="楷体" panose="02010609060101010101" pitchFamily="49" charset="-122"/>
                <a:sym typeface="+mn-ea"/>
              </a:rPr>
              <a:t>号染色体与</a:t>
            </a:r>
            <a:r>
              <a:rPr lang="en-US" sz="2800" b="1" dirty="0">
                <a:latin typeface="楷体" panose="02010609060101010101" pitchFamily="49" charset="-122"/>
                <a:ea typeface="楷体" panose="02010609060101010101" pitchFamily="49" charset="-122"/>
                <a:sym typeface="+mn-ea"/>
              </a:rPr>
              <a:t>21</a:t>
            </a:r>
            <a:r>
              <a:rPr sz="2800" b="1" dirty="0">
                <a:latin typeface="楷体" panose="02010609060101010101" pitchFamily="49" charset="-122"/>
                <a:ea typeface="楷体" panose="02010609060101010101" pitchFamily="49" charset="-122"/>
                <a:sym typeface="+mn-ea"/>
              </a:rPr>
              <a:t>号染色体间可以发生易位，称为罗伯逊易位，这种易位与一部分21三体综合征有关。罗伯逊易位携带者通常表现正常，但其子女患21三体综合征的概率大大增加。已知21单体、14单体及14三体均在胚胎时期致死</a:t>
            </a:r>
            <a:r>
              <a:rPr lang="zh-CN" sz="2800" b="1" dirty="0">
                <a:latin typeface="楷体" panose="02010609060101010101" pitchFamily="49" charset="-122"/>
                <a:ea typeface="楷体" panose="02010609060101010101" pitchFamily="49" charset="-122"/>
                <a:sym typeface="+mn-ea"/>
              </a:rPr>
              <a:t>。</a:t>
            </a:r>
            <a:endParaRPr lang="zh-CN" altLang="zh-CN" sz="2400" b="1" kern="10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00003" name="图片 100003" descr="@@@260dbff4-eb49-40ef-a98f-48ac7191728d"/>
          <p:cNvPicPr>
            <a:picLocks noChangeAspect="1"/>
          </p:cNvPicPr>
          <p:nvPr/>
        </p:nvPicPr>
        <p:blipFill>
          <a:blip r:embed="rId2"/>
          <a:stretch>
            <a:fillRect/>
          </a:stretch>
        </p:blipFill>
        <p:spPr>
          <a:xfrm>
            <a:off x="1259205" y="3076575"/>
            <a:ext cx="9226550" cy="2347595"/>
          </a:xfrm>
          <a:prstGeom prst="rect">
            <a:avLst/>
          </a:prstGeom>
        </p:spPr>
      </p:pic>
      <p:sp>
        <p:nvSpPr>
          <p:cNvPr id="5" name="矩形: 圆角 3"/>
          <p:cNvSpPr/>
          <p:nvPr/>
        </p:nvSpPr>
        <p:spPr>
          <a:xfrm>
            <a:off x="8023225" y="5939155"/>
            <a:ext cx="1532255" cy="597535"/>
          </a:xfrm>
          <a:prstGeom prst="roundRect">
            <a:avLst/>
          </a:prstGeom>
          <a:solidFill>
            <a:schemeClr val="accent6">
              <a:lumMod val="20000"/>
              <a:lumOff val="80000"/>
            </a:schemeClr>
          </a:solidFill>
          <a:ln>
            <a:solidFill>
              <a:schemeClr val="accent6">
                <a:lumMod val="7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易位型</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965" y="5799455"/>
            <a:ext cx="7922260" cy="73723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11</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latin typeface="楷体" panose="02010609060101010101" pitchFamily="49" charset="-122"/>
                <a:ea typeface="楷体" panose="02010609060101010101" pitchFamily="49" charset="-122"/>
                <a:cs typeface="楷体" panose="02010609060101010101" pitchFamily="49" charset="-122"/>
                <a:sym typeface="+mn-ea"/>
              </a:rPr>
              <a:t>21</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三体综合征还可能与哪种变异有关？</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003"/>
                                        </p:tgtEl>
                                        <p:attrNameLst>
                                          <p:attrName>style.visibility</p:attrName>
                                        </p:attrNameLst>
                                      </p:cBhvr>
                                      <p:to>
                                        <p:strVal val="visible"/>
                                      </p:to>
                                    </p:set>
                                    <p:animEffect transition="in" filter="blinds(horizontal)">
                                      <p:cBhvr>
                                        <p:cTn id="7" dur="500"/>
                                        <p:tgtEl>
                                          <p:spTgt spid="100003"/>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5" grpId="0" bldLvl="0" animBg="1"/>
      <p:bldP spid="5" grpId="1"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003" name="图片 100003" descr="@@@260dbff4-eb49-40ef-a98f-48ac7191728d"/>
          <p:cNvPicPr>
            <a:picLocks noChangeAspect="1"/>
          </p:cNvPicPr>
          <p:nvPr/>
        </p:nvPicPr>
        <p:blipFill>
          <a:blip r:embed="rId1"/>
          <a:stretch>
            <a:fillRect/>
          </a:stretch>
        </p:blipFill>
        <p:spPr>
          <a:xfrm>
            <a:off x="897255" y="205740"/>
            <a:ext cx="9226550" cy="2347595"/>
          </a:xfrm>
          <a:prstGeom prst="rect">
            <a:avLst/>
          </a:prstGeom>
        </p:spPr>
      </p:pic>
      <p:sp>
        <p:nvSpPr>
          <p:cNvPr id="7" name="文本框 6"/>
          <p:cNvSpPr txBox="1"/>
          <p:nvPr/>
        </p:nvSpPr>
        <p:spPr>
          <a:xfrm>
            <a:off x="413385" y="2726055"/>
            <a:ext cx="11778615" cy="3896995"/>
          </a:xfrm>
          <a:prstGeom prst="rect">
            <a:avLst/>
          </a:prstGeom>
          <a:noFill/>
        </p:spPr>
        <p:txBody>
          <a:bodyPr wrap="square" rtlCol="0">
            <a:no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12</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）女</a:t>
            </a:r>
            <a:r>
              <a:rPr lang="zh-CN" sz="2800" b="1" dirty="0">
                <a:latin typeface="楷体" panose="02010609060101010101" pitchFamily="49" charset="-122"/>
                <a:ea typeface="楷体" panose="02010609060101010101" pitchFamily="49" charset="-122"/>
                <a:cs typeface="楷体" panose="02010609060101010101" pitchFamily="49" charset="-122"/>
                <a:sym typeface="+mn-ea"/>
              </a:rPr>
              <a:t>性携带者的初级卵母细胞中含有</a:t>
            </a:r>
            <a:r>
              <a:rPr lang="en-US" altLang="zh-CN" sz="2800" b="1" u="sng"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条染色体。</a:t>
            </a:r>
            <a:endParaRPr lang="zh-CN" altLang="en-US" sz="2800" b="1" dirty="0">
              <a:latin typeface="楷体" panose="02010609060101010101" pitchFamily="49" charset="-122"/>
              <a:ea typeface="楷体" panose="02010609060101010101" pitchFamily="49" charset="-122"/>
              <a:cs typeface="楷体" panose="02010609060101010101" pitchFamily="49" charset="-122"/>
              <a:sym typeface="+mn-ea"/>
            </a:endParaRPr>
          </a:p>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）女性携带者的卵细胞中最多有</a:t>
            </a:r>
            <a:r>
              <a:rPr lang="en-US" altLang="zh-CN" sz="2800" b="1" u="sng"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种形态不同的染色体。</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）女性携带者的卵细胞最多可能有</a:t>
            </a:r>
            <a:r>
              <a:rPr lang="en-US" altLang="zh-CN" sz="2800" b="1" u="sng"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种</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类型。（只考虑图中</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条染色体）若该携带者与正常人结婚，孩子患此病的概率为</a:t>
            </a:r>
            <a:r>
              <a:rPr lang="en-US" altLang="zh-CN" sz="2800" b="1" u="sng" dirty="0">
                <a:solidFill>
                  <a:schemeClr val="tx1"/>
                </a:solidFill>
                <a:latin typeface="楷体" panose="02010609060101010101" pitchFamily="49" charset="-122"/>
                <a:ea typeface="楷体" panose="02010609060101010101" pitchFamily="49" charset="-122"/>
                <a:cs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805930" y="3537585"/>
            <a:ext cx="69596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45</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6109970" y="4186555"/>
            <a:ext cx="69596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23</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6436360" y="4835525"/>
            <a:ext cx="493395" cy="394970"/>
          </a:xfrm>
          <a:prstGeom prst="rect">
            <a:avLst/>
          </a:prstGeom>
          <a:noFill/>
        </p:spPr>
        <p:txBody>
          <a:bodyPr wrap="square" rtlCol="0">
            <a:noAutofit/>
          </a:bodyPr>
          <a:p>
            <a:r>
              <a:rPr lang="en-US" altLang="zh-CN" sz="2800" b="1">
                <a:solidFill>
                  <a:srgbClr val="FF0000"/>
                </a:solidFill>
                <a:latin typeface="Times New Roman" panose="02020603050405020304" pitchFamily="18" charset="0"/>
                <a:cs typeface="Times New Roman" panose="02020603050405020304" pitchFamily="18" charset="0"/>
              </a:rPr>
              <a:t>6</a:t>
            </a:r>
            <a:endParaRPr lang="en-US" altLang="zh-CN" sz="2800" b="1">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8963025" y="5404485"/>
            <a:ext cx="695960" cy="521970"/>
          </a:xfrm>
          <a:prstGeom prst="rect">
            <a:avLst/>
          </a:prstGeom>
          <a:noFill/>
        </p:spPr>
        <p:txBody>
          <a:bodyPr wrap="square" rtlCol="0">
            <a:spAutoFit/>
          </a:bodyPr>
          <a:p>
            <a:r>
              <a:rPr lang="en-US" altLang="zh-CN" sz="2800" b="1">
                <a:solidFill>
                  <a:srgbClr val="FF0000"/>
                </a:solidFill>
                <a:latin typeface="Times New Roman" panose="02020603050405020304" pitchFamily="18" charset="0"/>
                <a:cs typeface="Times New Roman" panose="02020603050405020304" pitchFamily="18" charset="0"/>
              </a:rPr>
              <a:t>1/6</a:t>
            </a:r>
            <a:endParaRPr lang="en-US" altLang="zh-CN" sz="2800" b="1">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ppt_x"/>
                                          </p:val>
                                        </p:tav>
                                        <p:tav tm="100000">
                                          <p:val>
                                            <p:strVal val="#ppt_x"/>
                                          </p:val>
                                        </p:tav>
                                      </p:tavLst>
                                    </p:anim>
                                    <p:anim calcmode="lin" valueType="num">
                                      <p:cBhvr additive="base">
                                        <p:cTn id="2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fill="hold"/>
                                        <p:tgtEl>
                                          <p:spTgt spid="8"/>
                                        </p:tgtEl>
                                        <p:attrNameLst>
                                          <p:attrName>ppt_x</p:attrName>
                                        </p:attrNameLst>
                                      </p:cBhvr>
                                      <p:tavLst>
                                        <p:tav tm="0">
                                          <p:val>
                                            <p:strVal val="#ppt_x"/>
                                          </p:val>
                                        </p:tav>
                                        <p:tav tm="100000">
                                          <p:val>
                                            <p:strVal val="#ppt_x"/>
                                          </p:val>
                                        </p:tav>
                                      </p:tavLst>
                                    </p:anim>
                                    <p:anim calcmode="lin" valueType="num">
                                      <p:cBhvr additive="base">
                                        <p:cTn id="3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4" grpId="0"/>
      <p:bldP spid="5" grpId="0"/>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descr="1"/>
          <p:cNvPicPr>
            <a:picLocks noChangeAspect="1"/>
          </p:cNvPicPr>
          <p:nvPr/>
        </p:nvPicPr>
        <p:blipFill>
          <a:blip r:embed="rId1"/>
          <a:stretch>
            <a:fillRect/>
          </a:stretch>
        </p:blipFill>
        <p:spPr>
          <a:xfrm>
            <a:off x="72390" y="82550"/>
            <a:ext cx="12051030" cy="6692900"/>
          </a:xfrm>
          <a:prstGeom prst="rect">
            <a:avLst/>
          </a:prstGeom>
        </p:spPr>
      </p:pic>
      <p:sp>
        <p:nvSpPr>
          <p:cNvPr id="4" name="文本框 3"/>
          <p:cNvSpPr txBox="1"/>
          <p:nvPr/>
        </p:nvSpPr>
        <p:spPr>
          <a:xfrm>
            <a:off x="248285" y="146050"/>
            <a:ext cx="4635500" cy="645160"/>
          </a:xfrm>
          <a:prstGeom prst="rect">
            <a:avLst/>
          </a:prstGeom>
          <a:noFill/>
        </p:spPr>
        <p:txBody>
          <a:bodyPr wrap="square">
            <a:spAutoFit/>
          </a:bodyPr>
          <a:p>
            <a:pPr>
              <a:lnSpc>
                <a:spcPct val="150000"/>
              </a:lnSpc>
            </a:pPr>
            <a:r>
              <a:rPr lang="zh-CN" altLang="en-US" sz="2400" b="1" dirty="0">
                <a:solidFill>
                  <a:schemeClr val="tx1"/>
                </a:solidFill>
                <a:latin typeface="微软雅黑" panose="020B0503020204020204" pitchFamily="34" charset="-122"/>
                <a:ea typeface="微软雅黑" panose="020B0503020204020204" pitchFamily="34" charset="-122"/>
              </a:rPr>
              <a:t>如何减少</a:t>
            </a:r>
            <a:r>
              <a:rPr lang="en-US" altLang="zh-CN" sz="2400" b="1" dirty="0">
                <a:solidFill>
                  <a:schemeClr val="tx1"/>
                </a:solidFill>
                <a:latin typeface="微软雅黑" panose="020B0503020204020204" pitchFamily="34" charset="-122"/>
                <a:ea typeface="微软雅黑" panose="020B0503020204020204" pitchFamily="34" charset="-122"/>
              </a:rPr>
              <a:t>21</a:t>
            </a:r>
            <a:r>
              <a:rPr lang="zh-CN" altLang="en-US" sz="2400" b="1" dirty="0">
                <a:solidFill>
                  <a:schemeClr val="tx1"/>
                </a:solidFill>
                <a:latin typeface="微软雅黑" panose="020B0503020204020204" pitchFamily="34" charset="-122"/>
                <a:ea typeface="微软雅黑" panose="020B0503020204020204" pitchFamily="34" charset="-122"/>
              </a:rPr>
              <a:t>三体综合征的发生呢？</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2"/>
            </p:custDataLst>
          </p:nvPr>
        </p:nvSpPr>
        <p:spPr>
          <a:xfrm>
            <a:off x="248285" y="791210"/>
            <a:ext cx="11804650" cy="2399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zh-CN"/>
            </a:defPPr>
            <a:lvl1pPr marL="457200" indent="-457200">
              <a:lnSpc>
                <a:spcPts val="4500"/>
              </a:lnSpc>
              <a:spcBef>
                <a:spcPct val="0"/>
              </a:spcBef>
              <a:buFont typeface="Wingdings" panose="05000000000000000000" pitchFamily="2" charset="2"/>
              <a:buChar char="Ø"/>
              <a:defRPr kumimoji="0" sz="2400" b="1" i="0" u="none" strike="noStrike" cap="none" spc="0" normalizeH="0" baseline="0">
                <a:ln>
                  <a:noFill/>
                </a:ln>
                <a:effectLst/>
                <a:uLnTx/>
                <a:uFillTx/>
                <a:latin typeface="幼圆" panose="02010509060101010101" pitchFamily="49" charset="-122"/>
                <a:ea typeface="幼圆" panose="02010509060101010101" pitchFamily="49" charset="-122"/>
                <a:cs typeface="宋体" panose="02010600030101010101" pitchFamily="2" charset="-122"/>
              </a:defRPr>
            </a:lvl1pPr>
            <a:lvl2pPr marL="742950" indent="-285750">
              <a:spcBef>
                <a:spcPct val="20000"/>
              </a:spcBef>
              <a:buChar char="–"/>
              <a:defRPr sz="2000">
                <a:latin typeface="Arial" panose="020B0604020202020204" pitchFamily="34" charset="0"/>
                <a:ea typeface="黑体" panose="02010609060101010101" pitchFamily="49" charset="-122"/>
              </a:defRPr>
            </a:lvl2pPr>
            <a:lvl3pPr marL="1143000" indent="-228600">
              <a:spcBef>
                <a:spcPct val="20000"/>
              </a:spcBef>
              <a:buChar char="•"/>
              <a:defRPr>
                <a:latin typeface="Arial" panose="020B0604020202020204" pitchFamily="34" charset="0"/>
                <a:ea typeface="黑体" panose="02010609060101010101" pitchFamily="49" charset="-122"/>
              </a:defRPr>
            </a:lvl3pPr>
            <a:lvl4pPr marL="1600200" indent="-228600">
              <a:spcBef>
                <a:spcPct val="20000"/>
              </a:spcBef>
              <a:buChar char="–"/>
              <a:defRPr sz="1600">
                <a:latin typeface="Arial" panose="020B0604020202020204" pitchFamily="34" charset="0"/>
                <a:ea typeface="黑体" panose="02010609060101010101" pitchFamily="49" charset="-122"/>
              </a:defRPr>
            </a:lvl4pPr>
            <a:lvl5pPr marL="2057400" indent="-228600">
              <a:spcBef>
                <a:spcPct val="20000"/>
              </a:spcBef>
              <a:buChar char="»"/>
              <a:defRPr sz="1600">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har char="»"/>
              <a:defRPr sz="1600">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har char="»"/>
              <a:defRPr sz="1600">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har char="»"/>
              <a:defRPr sz="1600">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har char="»"/>
              <a:defRPr sz="1600">
                <a:latin typeface="Arial" panose="020B0604020202020204" pitchFamily="34" charset="0"/>
                <a:ea typeface="黑体" panose="02010609060101010101" pitchFamily="49" charset="-122"/>
              </a:defRPr>
            </a:lvl9pPr>
          </a:lstStyle>
          <a:p>
            <a:r>
              <a:rPr lang="zh-CN" altLang="en-US">
                <a:latin typeface="微软雅黑" panose="020B0503020204020204" pitchFamily="34" charset="-122"/>
                <a:ea typeface="微软雅黑" panose="020B0503020204020204" pitchFamily="34" charset="-122"/>
                <a:sym typeface="宋体" panose="02010600030101010101" pitchFamily="2" charset="-122"/>
              </a:rPr>
              <a:t>通过</a:t>
            </a:r>
            <a:r>
              <a:rPr lang="zh-CN" altLang="en-US">
                <a:solidFill>
                  <a:srgbClr val="FF0066"/>
                </a:solidFill>
                <a:latin typeface="微软雅黑" panose="020B0503020204020204" pitchFamily="34" charset="-122"/>
                <a:ea typeface="微软雅黑" panose="020B0503020204020204" pitchFamily="34" charset="-122"/>
                <a:sym typeface="宋体" panose="02010600030101010101" pitchFamily="2" charset="-122"/>
              </a:rPr>
              <a:t>遗传咨询</a:t>
            </a:r>
            <a:r>
              <a:rPr lang="zh-CN" altLang="en-US">
                <a:latin typeface="微软雅黑" panose="020B0503020204020204" pitchFamily="34" charset="-122"/>
                <a:ea typeface="微软雅黑" panose="020B0503020204020204" pitchFamily="34" charset="-122"/>
                <a:sym typeface="宋体" panose="02010600030101010101" pitchFamily="2" charset="-122"/>
              </a:rPr>
              <a:t>和</a:t>
            </a:r>
            <a:r>
              <a:rPr lang="zh-CN" altLang="en-US">
                <a:solidFill>
                  <a:srgbClr val="FF0066"/>
                </a:solidFill>
                <a:latin typeface="微软雅黑" panose="020B0503020204020204" pitchFamily="34" charset="-122"/>
                <a:ea typeface="微软雅黑" panose="020B0503020204020204" pitchFamily="34" charset="-122"/>
                <a:sym typeface="宋体" panose="02010600030101010101" pitchFamily="2" charset="-122"/>
              </a:rPr>
              <a:t>产前诊断</a:t>
            </a:r>
            <a:r>
              <a:rPr lang="zh-CN" altLang="en-US">
                <a:latin typeface="微软雅黑" panose="020B0503020204020204" pitchFamily="34" charset="-122"/>
                <a:ea typeface="微软雅黑" panose="020B0503020204020204" pitchFamily="34" charset="-122"/>
                <a:sym typeface="宋体" panose="02010600030101010101" pitchFamily="2" charset="-122"/>
              </a:rPr>
              <a:t>等手段，对遗传病的监测和预防，</a:t>
            </a:r>
            <a:r>
              <a:rPr lang="zh-CN" altLang="en-US">
                <a:latin typeface="微软雅黑" panose="020B0503020204020204" pitchFamily="34" charset="-122"/>
                <a:ea typeface="微软雅黑" panose="020B0503020204020204" pitchFamily="34" charset="-122"/>
              </a:rPr>
              <a:t>在一定程度上能够有效地</a:t>
            </a:r>
            <a:r>
              <a:rPr lang="zh-CN" altLang="en-US">
                <a:latin typeface="微软雅黑" panose="020B0503020204020204" pitchFamily="34" charset="-122"/>
                <a:ea typeface="微软雅黑" panose="020B0503020204020204" pitchFamily="34" charset="-122"/>
                <a:sym typeface="宋体" panose="02010600030101010101" pitchFamily="2" charset="-122"/>
              </a:rPr>
              <a:t>预防</a:t>
            </a:r>
            <a:r>
              <a:rPr lang="zh-CN" altLang="en-US">
                <a:latin typeface="微软雅黑" panose="020B0503020204020204" pitchFamily="34" charset="-122"/>
                <a:ea typeface="微软雅黑" panose="020B0503020204020204" pitchFamily="34" charset="-122"/>
              </a:rPr>
              <a:t>遗传病的产生和发展。</a:t>
            </a:r>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避免高龄产妇。</a:t>
            </a:r>
            <a:endParaRPr lang="zh-CN" altLang="en-US">
              <a:latin typeface="微软雅黑" panose="020B0503020204020204" pitchFamily="34" charset="-122"/>
              <a:ea typeface="微软雅黑" panose="020B0503020204020204" pitchFamily="34" charset="-122"/>
            </a:endParaRPr>
          </a:p>
          <a:p>
            <a:r>
              <a:rPr lang="zh-CN" altLang="en-US">
                <a:latin typeface="微软雅黑" panose="020B0503020204020204" pitchFamily="34" charset="-122"/>
                <a:ea typeface="微软雅黑" panose="020B0503020204020204" pitchFamily="34" charset="-122"/>
              </a:rPr>
              <a:t>保持健康的生活习惯，远离致畸物质。</a:t>
            </a:r>
            <a:endParaRPr lang="zh-CN" altLang="en-US">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arn(inVertic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arn(inVertic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p:nvPr/>
        </p:nvSpPr>
        <p:spPr>
          <a:xfrm>
            <a:off x="8157210" y="1024255"/>
            <a:ext cx="2320290" cy="768350"/>
          </a:xfrm>
          <a:prstGeom prst="wedgeRoundRectCallout">
            <a:avLst>
              <a:gd name="adj1" fmla="val -59701"/>
              <a:gd name="adj2" fmla="val -15513"/>
              <a:gd name="adj3" fmla="val 16667"/>
            </a:avLst>
          </a:prstGeom>
          <a:noFill/>
          <a:ln w="31750" cap="flat" cmpd="sng">
            <a:solidFill>
              <a:schemeClr val="accent1">
                <a:lumMod val="25000"/>
              </a:schemeClr>
            </a:solidFill>
            <a:prstDash val="solid"/>
            <a:miter/>
            <a:headEnd type="none" w="med" len="med"/>
            <a:tailEnd type="none" w="med" len="med"/>
          </a:ln>
        </p:spPr>
        <p:txBody>
          <a:bodyPr/>
          <a:p>
            <a:pPr algn="l" fontAlgn="base">
              <a:lnSpc>
                <a:spcPct val="120000"/>
              </a:lnSpc>
              <a:spcBef>
                <a:spcPct val="0"/>
              </a:spcBef>
              <a:spcAft>
                <a:spcPct val="0"/>
              </a:spcAft>
            </a:pPr>
            <a:r>
              <a:rPr lang="zh-CN" altLang="en-US" sz="3200" b="1" dirty="0">
                <a:solidFill>
                  <a:srgbClr val="FF0000"/>
                </a:solidFill>
                <a:latin typeface="华文中宋" panose="02010600040101010101" charset="-122"/>
                <a:ea typeface="华文中宋" panose="02010600040101010101" charset="-122"/>
              </a:rPr>
              <a:t>唐氏综合征</a:t>
            </a:r>
            <a:endParaRPr lang="zh-CN" altLang="en-US" sz="3200" b="1" dirty="0">
              <a:solidFill>
                <a:srgbClr val="FF0000"/>
              </a:solidFill>
              <a:latin typeface="华文中宋" panose="02010600040101010101" charset="-122"/>
              <a:ea typeface="华文中宋" panose="02010600040101010101" charset="-122"/>
            </a:endParaRPr>
          </a:p>
        </p:txBody>
      </p:sp>
      <p:sp>
        <p:nvSpPr>
          <p:cNvPr id="6" name="文本框 5"/>
          <p:cNvSpPr txBox="1"/>
          <p:nvPr>
            <p:custDataLst>
              <p:tags r:id="rId1"/>
            </p:custDataLst>
          </p:nvPr>
        </p:nvSpPr>
        <p:spPr>
          <a:xfrm>
            <a:off x="100965" y="4582795"/>
            <a:ext cx="11847830" cy="1958975"/>
          </a:xfrm>
          <a:prstGeom prst="rect">
            <a:avLst/>
          </a:prstGeom>
          <a:solidFill>
            <a:schemeClr val="accent3">
              <a:lumMod val="20000"/>
              <a:lumOff val="80000"/>
            </a:schemeClr>
          </a:solidFill>
          <a:ln w="38100" cmpd="sng">
            <a:solidFill>
              <a:srgbClr val="0070C0"/>
            </a:solidFill>
            <a:prstDash val="sysDash"/>
          </a:ln>
        </p:spPr>
        <p:txBody>
          <a:bodyPr wrap="square" rtlCol="0" anchor="t">
            <a:noAutofit/>
          </a:bodyPr>
          <a:p>
            <a:pPr indent="0" algn="just" fontAlgn="auto">
              <a:lnSpc>
                <a:spcPct val="150000"/>
              </a:lnSpc>
              <a:spcAft>
                <a:spcPct val="0"/>
              </a:spcAft>
              <a:buFont typeface="Wingdings" panose="05000000000000000000" charset="0"/>
              <a:buNone/>
            </a:pPr>
            <a:r>
              <a:rPr lang="en-US" altLang="zh-CN" sz="2800" b="1" kern="100">
                <a:latin typeface="楷体" panose="02010609060101010101" pitchFamily="49" charset="-122"/>
                <a:ea typeface="楷体" panose="02010609060101010101" pitchFamily="49" charset="-122"/>
                <a:cs typeface="楷体" panose="02010609060101010101" pitchFamily="49" charset="-122"/>
                <a:sym typeface="+mn-ea"/>
              </a:rPr>
              <a:t> </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唐氏综合征，即21三体综合征，是一种由21号染色体异常引发的常见染色体疾病，严重影响患者的智力、面部特征及生长发育。主要症状包括智能落后、特殊面容及生长发育迟缓，同时可能伴有多种畸形，如先天性心脏病、胃肠道、眼部等</a:t>
            </a:r>
            <a:r>
              <a:rPr lang="zh-CN" altLang="zh-CN" sz="2400" b="1" kern="100">
                <a:latin typeface="楷体" panose="02010609060101010101" pitchFamily="49" charset="-122"/>
                <a:ea typeface="楷体" panose="02010609060101010101" pitchFamily="49" charset="-122"/>
                <a:cs typeface="楷体" panose="02010609060101010101" pitchFamily="49" charset="-122"/>
                <a:sym typeface="+mn-ea"/>
              </a:rPr>
              <a:t>。</a:t>
            </a:r>
            <a:endParaRPr lang="zh-CN" altLang="zh-CN" sz="2400" b="1" kern="10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2" name="图片 1" descr="1.webp"/>
          <p:cNvPicPr>
            <a:picLocks noChangeAspect="1"/>
          </p:cNvPicPr>
          <p:nvPr/>
        </p:nvPicPr>
        <p:blipFill>
          <a:blip r:embed="rId2"/>
          <a:stretch>
            <a:fillRect/>
          </a:stretch>
        </p:blipFill>
        <p:spPr>
          <a:xfrm>
            <a:off x="100965" y="109220"/>
            <a:ext cx="7782560" cy="428053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childTnLst>
                                    <p:set>
                                      <p:cBhvr additive="base">
                                        <p:cTn id="6" dur="1" fill="hold">
                                          <p:stCondLst>
                                            <p:cond delay="0"/>
                                          </p:stCondLst>
                                        </p:cTn>
                                        <p:tgtEl>
                                          <p:spTgt spid="8"/>
                                        </p:tgtEl>
                                        <p:attrNameLst>
                                          <p:attrName>style.visibility</p:attrName>
                                        </p:attrNameLst>
                                      </p:cBhvr>
                                      <p:to>
                                        <p:strVal val="visible"/>
                                      </p:to>
                                    </p:set>
                                    <p:animEffect transition="in" filter="barn(outHorizontal)">
                                      <p:cBhvr additive="base">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amond(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8285" y="146050"/>
            <a:ext cx="4361180" cy="645160"/>
          </a:xfrm>
          <a:prstGeom prst="rect">
            <a:avLst/>
          </a:prstGeom>
          <a:noFill/>
        </p:spPr>
        <p:txBody>
          <a:bodyPr wrap="square">
            <a:spAutoFit/>
          </a:bodyPr>
          <a:lstStyle/>
          <a:p>
            <a:pPr>
              <a:lnSpc>
                <a:spcPct val="150000"/>
              </a:lnSpc>
            </a:pPr>
            <a:r>
              <a:rPr lang="en-US" altLang="zh-CN" sz="2400" b="1" dirty="0">
                <a:solidFill>
                  <a:schemeClr val="tx1"/>
                </a:solidFill>
                <a:latin typeface="微软雅黑" panose="020B0503020204020204" pitchFamily="34" charset="-122"/>
                <a:ea typeface="微软雅黑" panose="020B0503020204020204" pitchFamily="34" charset="-122"/>
              </a:rPr>
              <a:t>21</a:t>
            </a:r>
            <a:r>
              <a:rPr lang="zh-CN" altLang="en-US" sz="2400" b="1" dirty="0">
                <a:solidFill>
                  <a:schemeClr val="tx1"/>
                </a:solidFill>
                <a:latin typeface="微软雅黑" panose="020B0503020204020204" pitchFamily="34" charset="-122"/>
                <a:ea typeface="微软雅黑" panose="020B0503020204020204" pitchFamily="34" charset="-122"/>
              </a:rPr>
              <a:t>三体综合征如何被确诊呢？</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23553" name="Rectangle 9"/>
          <p:cNvSpPr/>
          <p:nvPr/>
        </p:nvSpPr>
        <p:spPr>
          <a:xfrm>
            <a:off x="4728845" y="146050"/>
            <a:ext cx="2751455" cy="681355"/>
          </a:xfrm>
          <a:prstGeom prst="rect">
            <a:avLst/>
          </a:prstGeom>
          <a:solidFill>
            <a:srgbClr val="99FF99"/>
          </a:solidFill>
          <a:ln w="9525" cap="flat" cmpd="sng">
            <a:solidFill>
              <a:schemeClr val="tx1"/>
            </a:solidFill>
            <a:prstDash val="solid"/>
            <a:miter/>
            <a:headEnd type="none" w="med" len="med"/>
            <a:tailEnd type="none" w="med" len="med"/>
          </a:ln>
        </p:spPr>
        <p:txBody>
          <a:bodyPr wrap="none" anchor="ctr" anchorCtr="0"/>
          <a:p>
            <a:pPr algn="ctr"/>
            <a:r>
              <a:rPr lang="zh-CN" altLang="en-US" sz="2800" b="1" dirty="0">
                <a:solidFill>
                  <a:srgbClr val="0000FF"/>
                </a:solidFill>
                <a:highlight>
                  <a:srgbClr val="FFFF00"/>
                </a:highlight>
                <a:latin typeface="黑体" panose="02010609060101010101" pitchFamily="49" charset="-122"/>
                <a:ea typeface="黑体" panose="02010609060101010101" pitchFamily="49" charset="-122"/>
              </a:rPr>
              <a:t>细胞遗传学检测</a:t>
            </a:r>
            <a:endParaRPr lang="zh-CN" altLang="en-US" sz="2800" b="1" dirty="0">
              <a:solidFill>
                <a:srgbClr val="0000FF"/>
              </a:solidFill>
              <a:highlight>
                <a:srgbClr val="FFFF00"/>
              </a:highlight>
              <a:latin typeface="黑体" panose="02010609060101010101" pitchFamily="49" charset="-122"/>
              <a:ea typeface="黑体" panose="02010609060101010101" pitchFamily="49" charset="-122"/>
            </a:endParaRPr>
          </a:p>
        </p:txBody>
      </p:sp>
      <p:sp>
        <p:nvSpPr>
          <p:cNvPr id="8" name="矩形: 圆角 3"/>
          <p:cNvSpPr/>
          <p:nvPr/>
        </p:nvSpPr>
        <p:spPr>
          <a:xfrm>
            <a:off x="7480300" y="229870"/>
            <a:ext cx="2865755" cy="597535"/>
          </a:xfrm>
          <a:prstGeom prst="roundRect">
            <a:avLst/>
          </a:prstGeom>
          <a:solidFill>
            <a:schemeClr val="accent6">
              <a:lumMod val="20000"/>
              <a:lumOff val="80000"/>
            </a:schemeClr>
          </a:solidFill>
          <a:ln>
            <a:solidFill>
              <a:schemeClr val="accent6">
                <a:lumMod val="7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染色体核型分析</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1" name="文本框 10"/>
          <p:cNvSpPr txBox="1"/>
          <p:nvPr>
            <p:custDataLst>
              <p:tags r:id="rId1"/>
            </p:custDataLst>
          </p:nvPr>
        </p:nvSpPr>
        <p:spPr>
          <a:xfrm>
            <a:off x="130175" y="1059815"/>
            <a:ext cx="11948795" cy="2103120"/>
          </a:xfrm>
          <a:prstGeom prst="rect">
            <a:avLst/>
          </a:prstGeom>
          <a:solidFill>
            <a:schemeClr val="accent3">
              <a:lumMod val="20000"/>
              <a:lumOff val="80000"/>
            </a:schemeClr>
          </a:solidFill>
          <a:ln w="38100" cmpd="sng">
            <a:solidFill>
              <a:srgbClr val="0070C0"/>
            </a:solidFill>
            <a:prstDash val="sysDash"/>
          </a:ln>
        </p:spPr>
        <p:txBody>
          <a:bodyPr wrap="square" rtlCol="0" anchor="t">
            <a:noAutofit/>
          </a:bodyPr>
          <a:p>
            <a:pPr indent="0" algn="just" fontAlgn="auto">
              <a:lnSpc>
                <a:spcPct val="150000"/>
              </a:lnSpc>
              <a:spcAft>
                <a:spcPct val="0"/>
              </a:spcAft>
              <a:buFont typeface="Wingdings" panose="05000000000000000000" charset="0"/>
              <a:buNone/>
            </a:pPr>
            <a:r>
              <a:rPr altLang="zh-CN" sz="2800" b="1" kern="100">
                <a:latin typeface="楷体" panose="02010609060101010101" pitchFamily="49" charset="-122"/>
                <a:ea typeface="楷体" panose="02010609060101010101" pitchFamily="49" charset="-122"/>
                <a:cs typeface="楷体" panose="02010609060101010101" pitchFamily="49" charset="-122"/>
                <a:sym typeface="+mn-ea"/>
              </a:rPr>
              <a:t>染色体核型分析是指将待测细胞的染色体依照该生物固有的染色体形态结构特征，按照一定的规定，人为的对其进行配对、编号和分组，并进行形态分析的过程。</a:t>
            </a:r>
            <a:endParaRPr lang="zh-CN" altLang="zh-CN" sz="2800" b="1" kern="100">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12" name="图片 11" descr="1"/>
          <p:cNvPicPr>
            <a:picLocks noChangeAspect="1"/>
          </p:cNvPicPr>
          <p:nvPr/>
        </p:nvPicPr>
        <p:blipFill>
          <a:blip r:embed="rId2"/>
          <a:stretch>
            <a:fillRect/>
          </a:stretch>
        </p:blipFill>
        <p:spPr>
          <a:xfrm>
            <a:off x="2164715" y="146050"/>
            <a:ext cx="786257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3"/>
                                        </p:tgtEl>
                                        <p:attrNameLst>
                                          <p:attrName>style.visibility</p:attrName>
                                        </p:attrNameLst>
                                      </p:cBhvr>
                                      <p:to>
                                        <p:strVal val="visible"/>
                                      </p:to>
                                    </p:set>
                                    <p:anim calcmode="lin" valueType="num">
                                      <p:cBhvr additive="base">
                                        <p:cTn id="7" dur="500" fill="hold"/>
                                        <p:tgtEl>
                                          <p:spTgt spid="23553"/>
                                        </p:tgtEl>
                                        <p:attrNameLst>
                                          <p:attrName>ppt_x</p:attrName>
                                        </p:attrNameLst>
                                      </p:cBhvr>
                                      <p:tavLst>
                                        <p:tav tm="0">
                                          <p:val>
                                            <p:strVal val="#ppt_x"/>
                                          </p:val>
                                        </p:tav>
                                        <p:tav tm="100000">
                                          <p:val>
                                            <p:strVal val="#ppt_x"/>
                                          </p:val>
                                        </p:tav>
                                      </p:tavLst>
                                    </p:anim>
                                    <p:anim calcmode="lin" valueType="num">
                                      <p:cBhvr additive="base">
                                        <p:cTn id="8" dur="500" fill="hold"/>
                                        <p:tgtEl>
                                          <p:spTgt spid="2355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8" presetClass="entr" presetSubtype="16"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amond(in)">
                                      <p:cBhvr>
                                        <p:cTn id="19" dur="20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additive="base">
                                        <p:cTn id="24" dur="500" fill="hold"/>
                                        <p:tgtEl>
                                          <p:spTgt spid="12"/>
                                        </p:tgtEl>
                                        <p:attrNameLst>
                                          <p:attrName>ppt_x</p:attrName>
                                        </p:attrNameLst>
                                      </p:cBhvr>
                                      <p:tavLst>
                                        <p:tav tm="0">
                                          <p:val>
                                            <p:strVal val="#ppt_x"/>
                                          </p:val>
                                        </p:tav>
                                        <p:tav tm="100000">
                                          <p:val>
                                            <p:strVal val="#ppt_x"/>
                                          </p:val>
                                        </p:tav>
                                      </p:tavLst>
                                    </p:anim>
                                    <p:anim calcmode="lin" valueType="num">
                                      <p:cBhvr additive="base">
                                        <p:cTn id="25"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23553" grpId="0" animBg="1"/>
      <p:bldP spid="23553" grpId="1" animBg="1"/>
      <p:bldP spid="8" grpId="0" animBg="1"/>
      <p:bldP spid="8"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Rectangle 9"/>
          <p:cNvSpPr/>
          <p:nvPr/>
        </p:nvSpPr>
        <p:spPr>
          <a:xfrm>
            <a:off x="130175" y="173355"/>
            <a:ext cx="1737360" cy="681355"/>
          </a:xfrm>
          <a:prstGeom prst="rect">
            <a:avLst/>
          </a:prstGeom>
          <a:solidFill>
            <a:srgbClr val="99FF99"/>
          </a:solidFill>
          <a:ln w="9525" cap="flat" cmpd="sng">
            <a:solidFill>
              <a:schemeClr val="tx1"/>
            </a:solidFill>
            <a:prstDash val="solid"/>
            <a:miter/>
            <a:headEnd type="none" w="med" len="med"/>
            <a:tailEnd type="none" w="med" len="med"/>
          </a:ln>
        </p:spPr>
        <p:txBody>
          <a:bodyPr wrap="none" anchor="ctr" anchorCtr="0"/>
          <a:p>
            <a:pPr algn="ctr"/>
            <a:r>
              <a:rPr lang="zh-CN" altLang="en-US" sz="3200" b="1" dirty="0">
                <a:solidFill>
                  <a:srgbClr val="0000FF"/>
                </a:solidFill>
                <a:highlight>
                  <a:srgbClr val="FFFF00"/>
                </a:highlight>
                <a:latin typeface="黑体" panose="02010609060101010101" pitchFamily="49" charset="-122"/>
                <a:ea typeface="黑体" panose="02010609060101010101" pitchFamily="49" charset="-122"/>
              </a:rPr>
              <a:t>实验步骤</a:t>
            </a:r>
            <a:endParaRPr lang="zh-CN" altLang="en-US" sz="3200" b="1" dirty="0">
              <a:solidFill>
                <a:srgbClr val="0000FF"/>
              </a:solidFill>
              <a:highlight>
                <a:srgbClr val="FFFF00"/>
              </a:highlight>
              <a:latin typeface="黑体" panose="02010609060101010101" pitchFamily="49" charset="-122"/>
              <a:ea typeface="黑体" panose="02010609060101010101" pitchFamily="49" charset="-122"/>
            </a:endParaRPr>
          </a:p>
        </p:txBody>
      </p:sp>
      <p:sp>
        <p:nvSpPr>
          <p:cNvPr id="5" name="文本框 4"/>
          <p:cNvSpPr txBox="1"/>
          <p:nvPr/>
        </p:nvSpPr>
        <p:spPr>
          <a:xfrm>
            <a:off x="2002790" y="209550"/>
            <a:ext cx="5114290" cy="645160"/>
          </a:xfrm>
          <a:prstGeom prst="rect">
            <a:avLst/>
          </a:prstGeom>
          <a:noFill/>
        </p:spPr>
        <p:txBody>
          <a:bodyPr wrap="square">
            <a:spAutoFit/>
          </a:bodyPr>
          <a:p>
            <a:pPr>
              <a:lnSpc>
                <a:spcPct val="150000"/>
              </a:lnSpc>
            </a:pPr>
            <a:r>
              <a:rPr lang="zh-CN" altLang="en-US" sz="2400" b="1" dirty="0">
                <a:solidFill>
                  <a:schemeClr val="tx1"/>
                </a:solidFill>
                <a:latin typeface="微软雅黑" panose="020B0503020204020204" pitchFamily="34" charset="-122"/>
                <a:ea typeface="微软雅黑" panose="020B0503020204020204" pitchFamily="34" charset="-122"/>
              </a:rPr>
              <a:t>利用外周血淋巴细胞制备染色体标本</a:t>
            </a:r>
            <a:endParaRPr lang="zh-CN" altLang="en-US" sz="2400" b="1" dirty="0">
              <a:solidFill>
                <a:schemeClr val="tx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54165" y="1083258"/>
            <a:ext cx="1748790" cy="1198880"/>
          </a:xfrm>
          <a:prstGeom prst="rect">
            <a:avLst/>
          </a:prstGeom>
          <a:noFill/>
          <a:ln w="12700" cmpd="sng">
            <a:solidFill>
              <a:schemeClr val="accent1">
                <a:shade val="50000"/>
              </a:schemeClr>
            </a:solidFill>
            <a:prstDash val="solid"/>
          </a:ln>
        </p:spPr>
        <p:txBody>
          <a:bodyPr wrap="square">
            <a:spAutoFit/>
          </a:bodyPr>
          <a:p>
            <a:pPr indent="0" fontAlgn="auto">
              <a:lnSpc>
                <a:spcPct val="150000"/>
              </a:lnSpc>
            </a:pPr>
            <a:r>
              <a:rPr lang="zh-CN" altLang="en-US" sz="2400" b="1" dirty="0">
                <a:solidFill>
                  <a:srgbClr val="002060"/>
                </a:solidFill>
                <a:latin typeface="华文中宋" panose="02010600040101010101" charset="-122"/>
                <a:ea typeface="华文中宋" panose="02010600040101010101" charset="-122"/>
              </a:rPr>
              <a:t>步骤①</a:t>
            </a:r>
            <a:endParaRPr lang="en-US" altLang="zh-CN" sz="2400" b="1" dirty="0">
              <a:solidFill>
                <a:srgbClr val="002060"/>
              </a:solidFill>
              <a:latin typeface="华文中宋" panose="02010600040101010101" charset="-122"/>
              <a:ea typeface="华文中宋" panose="02010600040101010101" charset="-122"/>
            </a:endParaRPr>
          </a:p>
          <a:p>
            <a:pPr indent="0" algn="l" fontAlgn="auto">
              <a:lnSpc>
                <a:spcPct val="150000"/>
              </a:lnSpc>
              <a:buClrTx/>
              <a:buSzTx/>
              <a:buFontTx/>
            </a:pPr>
            <a:r>
              <a:rPr lang="zh-CN" altLang="en-US" sz="2400" b="1" dirty="0">
                <a:solidFill>
                  <a:srgbClr val="002060"/>
                </a:solidFill>
                <a:latin typeface="华文中宋" panose="02010600040101010101" charset="-122"/>
                <a:ea typeface="华文中宋" panose="02010600040101010101" charset="-122"/>
                <a:sym typeface="+mn-ea"/>
              </a:rPr>
              <a:t>培养细胞</a:t>
            </a:r>
            <a:endParaRPr lang="zh-CN" altLang="en-US" sz="2400" b="1" dirty="0">
              <a:solidFill>
                <a:srgbClr val="002060"/>
              </a:solidFill>
              <a:latin typeface="华文中宋" panose="02010600040101010101" charset="-122"/>
              <a:ea typeface="华文中宋" panose="02010600040101010101" charset="-122"/>
            </a:endParaRPr>
          </a:p>
        </p:txBody>
      </p:sp>
      <p:pic>
        <p:nvPicPr>
          <p:cNvPr id="15" name="图片 14"/>
          <p:cNvPicPr>
            <a:picLocks noChangeAspect="1"/>
          </p:cNvPicPr>
          <p:nvPr/>
        </p:nvPicPr>
        <p:blipFill>
          <a:blip r:embed="rId1"/>
          <a:srcRect t="57686" r="39048" b="2816"/>
          <a:stretch>
            <a:fillRect/>
          </a:stretch>
        </p:blipFill>
        <p:spPr>
          <a:xfrm>
            <a:off x="2118360" y="1203960"/>
            <a:ext cx="1056640" cy="958215"/>
          </a:xfrm>
          <a:prstGeom prst="rect">
            <a:avLst/>
          </a:prstGeom>
          <a:noFill/>
          <a:ln w="9525">
            <a:noFill/>
          </a:ln>
        </p:spPr>
      </p:pic>
      <p:sp>
        <p:nvSpPr>
          <p:cNvPr id="6" name="文本框 5"/>
          <p:cNvSpPr txBox="1"/>
          <p:nvPr/>
        </p:nvSpPr>
        <p:spPr>
          <a:xfrm>
            <a:off x="3175000" y="996315"/>
            <a:ext cx="3054985" cy="1775460"/>
          </a:xfrm>
          <a:prstGeom prst="rect">
            <a:avLst/>
          </a:prstGeom>
          <a:noFill/>
          <a:ln w="12700" cmpd="sng">
            <a:solidFill>
              <a:schemeClr val="accent1">
                <a:shade val="50000"/>
              </a:schemeClr>
            </a:solidFill>
            <a:prstDash val="solid"/>
          </a:ln>
        </p:spPr>
        <p:txBody>
          <a:bodyPr wrap="square">
            <a:noAutofit/>
          </a:bodyPr>
          <a:p>
            <a:pPr indent="0" fontAlgn="auto">
              <a:lnSpc>
                <a:spcPct val="150000"/>
              </a:lnSpc>
            </a:pPr>
            <a:r>
              <a:rPr lang="zh-CN" altLang="en-US" sz="2400" b="1" dirty="0">
                <a:solidFill>
                  <a:srgbClr val="002060"/>
                </a:solidFill>
                <a:latin typeface="华文中宋" panose="02010600040101010101" charset="-122"/>
                <a:ea typeface="华文中宋" panose="02010600040101010101" charset="-122"/>
              </a:rPr>
              <a:t>步骤</a:t>
            </a:r>
            <a:r>
              <a:rPr lang="zh-CN" altLang="en-US" sz="2400" b="1" dirty="0">
                <a:solidFill>
                  <a:srgbClr val="002060"/>
                </a:solidFill>
                <a:latin typeface="Calibri" panose="020F0502020204030204" charset="0"/>
                <a:ea typeface="华文中宋" panose="02010600040101010101" charset="-122"/>
              </a:rPr>
              <a:t>②</a:t>
            </a:r>
            <a:endParaRPr lang="en-US" altLang="zh-CN" sz="2400" b="1" dirty="0">
              <a:solidFill>
                <a:srgbClr val="002060"/>
              </a:solidFill>
              <a:latin typeface="华文中宋" panose="02010600040101010101" charset="-122"/>
              <a:ea typeface="华文中宋" panose="02010600040101010101" charset="-122"/>
            </a:endParaRPr>
          </a:p>
          <a:p>
            <a:pPr algn="l" fontAlgn="auto">
              <a:lnSpc>
                <a:spcPct val="150000"/>
              </a:lnSpc>
              <a:buClrTx/>
              <a:buSzTx/>
              <a:buFontTx/>
            </a:pP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用0.2%的秋水仙素溶液处理</a:t>
            </a: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endParaRPr>
          </a:p>
          <a:p>
            <a:pPr indent="0" algn="l" fontAlgn="auto">
              <a:lnSpc>
                <a:spcPct val="150000"/>
              </a:lnSpc>
              <a:buClrTx/>
              <a:buSzTx/>
              <a:buFontTx/>
            </a:pP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8" name="图片 7"/>
          <p:cNvPicPr>
            <a:picLocks noChangeAspect="1"/>
          </p:cNvPicPr>
          <p:nvPr/>
        </p:nvPicPr>
        <p:blipFill>
          <a:blip r:embed="rId1"/>
          <a:srcRect t="57686" r="39048" b="2816"/>
          <a:stretch>
            <a:fillRect/>
          </a:stretch>
        </p:blipFill>
        <p:spPr>
          <a:xfrm>
            <a:off x="6331585" y="1203960"/>
            <a:ext cx="1056640" cy="958215"/>
          </a:xfrm>
          <a:prstGeom prst="rect">
            <a:avLst/>
          </a:prstGeom>
          <a:noFill/>
          <a:ln w="9525">
            <a:noFill/>
          </a:ln>
        </p:spPr>
      </p:pic>
      <p:sp>
        <p:nvSpPr>
          <p:cNvPr id="9" name="文本框 8"/>
          <p:cNvSpPr txBox="1"/>
          <p:nvPr/>
        </p:nvSpPr>
        <p:spPr>
          <a:xfrm>
            <a:off x="7402195" y="996315"/>
            <a:ext cx="3874135" cy="1285875"/>
          </a:xfrm>
          <a:prstGeom prst="rect">
            <a:avLst/>
          </a:prstGeom>
          <a:noFill/>
          <a:ln w="12700" cmpd="sng">
            <a:solidFill>
              <a:schemeClr val="accent1">
                <a:shade val="50000"/>
              </a:schemeClr>
            </a:solidFill>
            <a:prstDash val="solid"/>
          </a:ln>
        </p:spPr>
        <p:txBody>
          <a:bodyPr wrap="square">
            <a:noAutofit/>
          </a:bodyPr>
          <a:p>
            <a:pPr indent="0" fontAlgn="auto">
              <a:lnSpc>
                <a:spcPct val="150000"/>
              </a:lnSpc>
            </a:pPr>
            <a:r>
              <a:rPr lang="zh-CN" altLang="en-US" sz="2400" b="1" dirty="0">
                <a:solidFill>
                  <a:srgbClr val="002060"/>
                </a:solidFill>
                <a:latin typeface="华文中宋" panose="02010600040101010101" charset="-122"/>
                <a:ea typeface="华文中宋" panose="02010600040101010101" charset="-122"/>
              </a:rPr>
              <a:t>步骤</a:t>
            </a:r>
            <a:r>
              <a:rPr lang="zh-CN" altLang="en-US" sz="2400" b="1" dirty="0">
                <a:solidFill>
                  <a:srgbClr val="002060"/>
                </a:solidFill>
                <a:latin typeface="Calibri" panose="020F0502020204030204" charset="0"/>
                <a:ea typeface="华文中宋" panose="02010600040101010101" charset="-122"/>
              </a:rPr>
              <a:t>③</a:t>
            </a:r>
            <a:endParaRPr lang="en-US" altLang="zh-CN" sz="2400" b="1" dirty="0">
              <a:solidFill>
                <a:srgbClr val="002060"/>
              </a:solidFill>
              <a:latin typeface="华文中宋" panose="02010600040101010101" charset="-122"/>
              <a:ea typeface="华文中宋" panose="02010600040101010101" charset="-122"/>
            </a:endParaRPr>
          </a:p>
          <a:p>
            <a:pPr algn="l" fontAlgn="auto">
              <a:lnSpc>
                <a:spcPct val="150000"/>
              </a:lnSpc>
              <a:buClrTx/>
              <a:buSzTx/>
              <a:buFontTx/>
            </a:pP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加入低渗</a:t>
            </a:r>
            <a:r>
              <a:rPr lang="en-US" altLang="zh-CN"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KCl</a:t>
            </a: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溶液处理细胞</a:t>
            </a: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endParaRPr>
          </a:p>
          <a:p>
            <a:pPr indent="0" algn="l" fontAlgn="auto">
              <a:lnSpc>
                <a:spcPct val="150000"/>
              </a:lnSpc>
              <a:buClrTx/>
              <a:buSzTx/>
              <a:buFontTx/>
            </a:pP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10" name="图片 9"/>
          <p:cNvPicPr>
            <a:picLocks noChangeAspect="1"/>
          </p:cNvPicPr>
          <p:nvPr/>
        </p:nvPicPr>
        <p:blipFill>
          <a:blip r:embed="rId2"/>
          <a:srcRect r="9214" b="40559"/>
          <a:stretch>
            <a:fillRect/>
          </a:stretch>
        </p:blipFill>
        <p:spPr>
          <a:xfrm>
            <a:off x="8466455" y="2349500"/>
            <a:ext cx="681355" cy="605790"/>
          </a:xfrm>
          <a:prstGeom prst="rect">
            <a:avLst/>
          </a:prstGeom>
          <a:noFill/>
          <a:ln w="9525">
            <a:noFill/>
          </a:ln>
        </p:spPr>
      </p:pic>
      <p:sp>
        <p:nvSpPr>
          <p:cNvPr id="11" name="文本框 10"/>
          <p:cNvSpPr txBox="1"/>
          <p:nvPr/>
        </p:nvSpPr>
        <p:spPr>
          <a:xfrm>
            <a:off x="7734300" y="3002280"/>
            <a:ext cx="3489960" cy="725805"/>
          </a:xfrm>
          <a:prstGeom prst="rect">
            <a:avLst/>
          </a:prstGeom>
          <a:noFill/>
          <a:ln w="12700" cmpd="sng">
            <a:solidFill>
              <a:schemeClr val="accent1">
                <a:shade val="50000"/>
              </a:schemeClr>
            </a:solidFill>
            <a:prstDash val="solid"/>
          </a:ln>
        </p:spPr>
        <p:txBody>
          <a:bodyPr wrap="square">
            <a:noAutofit/>
          </a:bodyPr>
          <a:p>
            <a:pPr algn="l" fontAlgn="auto">
              <a:lnSpc>
                <a:spcPct val="150000"/>
              </a:lnSpc>
              <a:buClrTx/>
              <a:buSzTx/>
              <a:buFontTx/>
            </a:pP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步骤④</a:t>
            </a:r>
            <a:r>
              <a:rPr lang="en-US" altLang="zh-CN"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 </a:t>
            </a: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固定与制片观察</a:t>
            </a: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endParaRPr>
          </a:p>
        </p:txBody>
      </p:sp>
      <p:pic>
        <p:nvPicPr>
          <p:cNvPr id="13" name="图片 12"/>
          <p:cNvPicPr>
            <a:picLocks noChangeAspect="1"/>
          </p:cNvPicPr>
          <p:nvPr/>
        </p:nvPicPr>
        <p:blipFill>
          <a:blip r:embed="rId2"/>
          <a:srcRect r="9214" b="40559"/>
          <a:stretch>
            <a:fillRect/>
          </a:stretch>
        </p:blipFill>
        <p:spPr>
          <a:xfrm>
            <a:off x="8466455" y="3784600"/>
            <a:ext cx="681355" cy="605790"/>
          </a:xfrm>
          <a:prstGeom prst="rect">
            <a:avLst/>
          </a:prstGeom>
          <a:noFill/>
          <a:ln w="9525">
            <a:noFill/>
          </a:ln>
        </p:spPr>
      </p:pic>
      <p:sp>
        <p:nvSpPr>
          <p:cNvPr id="14" name="文本框 13"/>
          <p:cNvSpPr txBox="1"/>
          <p:nvPr/>
        </p:nvSpPr>
        <p:spPr>
          <a:xfrm>
            <a:off x="7734300" y="4448175"/>
            <a:ext cx="2721610" cy="710565"/>
          </a:xfrm>
          <a:prstGeom prst="rect">
            <a:avLst/>
          </a:prstGeom>
          <a:noFill/>
          <a:ln w="12700" cmpd="sng">
            <a:solidFill>
              <a:schemeClr val="accent1">
                <a:shade val="50000"/>
              </a:schemeClr>
            </a:solidFill>
            <a:prstDash val="solid"/>
          </a:ln>
        </p:spPr>
        <p:txBody>
          <a:bodyPr wrap="square">
            <a:noAutofit/>
          </a:bodyPr>
          <a:p>
            <a:pPr algn="l" eaLnBrk="1" hangingPunct="1">
              <a:lnSpc>
                <a:spcPct val="150000"/>
              </a:lnSpc>
              <a:buClrTx/>
              <a:buSzTx/>
              <a:buNone/>
            </a:pP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步骤⑤</a:t>
            </a:r>
            <a:r>
              <a:rPr lang="en-US" altLang="zh-CN"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 </a:t>
            </a:r>
            <a:r>
              <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sym typeface="+mn-ea"/>
              </a:rPr>
              <a:t>检查染色体</a:t>
            </a:r>
            <a:endParaRPr lang="zh-CN" altLang="en-US" sz="2400" b="1" dirty="0">
              <a:solidFill>
                <a:srgbClr val="002060"/>
              </a:solidFill>
              <a:latin typeface="Times New Roman" panose="02020603050405020304" pitchFamily="18" charset="0"/>
              <a:ea typeface="华文中宋" panose="02010600040101010101" charset="-122"/>
              <a:cs typeface="Times New Roman" panose="02020603050405020304" pitchFamily="18" charset="0"/>
            </a:endParaRPr>
          </a:p>
        </p:txBody>
      </p:sp>
      <p:sp>
        <p:nvSpPr>
          <p:cNvPr id="16" name="文本框 15"/>
          <p:cNvSpPr txBox="1"/>
          <p:nvPr/>
        </p:nvSpPr>
        <p:spPr>
          <a:xfrm>
            <a:off x="0" y="3565525"/>
            <a:ext cx="7734300" cy="460375"/>
          </a:xfrm>
          <a:prstGeom prst="rect">
            <a:avLst/>
          </a:prstGeom>
          <a:noFill/>
        </p:spPr>
        <p:txBody>
          <a:bodyPr wrap="square" rtlCol="0">
            <a:spAutoFit/>
          </a:bodyPr>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2</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用</a:t>
            </a:r>
            <a:r>
              <a:rPr lang="en-US" altLang="zh-CN" sz="2400" b="1" dirty="0">
                <a:latin typeface="Times New Roman" panose="02020603050405020304" pitchFamily="18" charset="0"/>
                <a:ea typeface="楷体" panose="02010609060101010101" pitchFamily="49" charset="-122"/>
                <a:cs typeface="Times New Roman" panose="02020603050405020304" pitchFamily="18" charset="0"/>
                <a:sym typeface="+mn-ea"/>
              </a:rPr>
              <a:t>0.2%</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秋水仙素溶液处理细胞的目的是什么？</a:t>
            </a:r>
            <a:endPar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7" name="文本框 16"/>
          <p:cNvSpPr txBox="1"/>
          <p:nvPr/>
        </p:nvSpPr>
        <p:spPr>
          <a:xfrm>
            <a:off x="0" y="4077335"/>
            <a:ext cx="5875020" cy="460375"/>
          </a:xfrm>
          <a:prstGeom prst="rect">
            <a:avLst/>
          </a:prstGeom>
          <a:noFill/>
        </p:spPr>
        <p:txBody>
          <a:bodyPr wrap="square" rtlCol="0">
            <a:spAutoFit/>
          </a:bodyPr>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3</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加入低渗</a:t>
            </a:r>
            <a:r>
              <a:rPr lang="en-US" altLang="zh-CN" sz="2400" b="1" dirty="0">
                <a:latin typeface="楷体" panose="02010609060101010101" pitchFamily="49" charset="-122"/>
                <a:ea typeface="楷体" panose="02010609060101010101" pitchFamily="49" charset="-122"/>
                <a:cs typeface="楷体" panose="02010609060101010101" pitchFamily="49" charset="-122"/>
                <a:sym typeface="+mn-ea"/>
              </a:rPr>
              <a:t>KCl</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溶液的目的是什么？</a:t>
            </a:r>
            <a:endPar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8" name="文本框 17"/>
          <p:cNvSpPr txBox="1"/>
          <p:nvPr/>
        </p:nvSpPr>
        <p:spPr>
          <a:xfrm>
            <a:off x="0" y="4589145"/>
            <a:ext cx="6229985" cy="460375"/>
          </a:xfrm>
          <a:prstGeom prst="rect">
            <a:avLst/>
          </a:prstGeom>
          <a:noFill/>
        </p:spPr>
        <p:txBody>
          <a:bodyPr wrap="square" rtlCol="0">
            <a:spAutoFit/>
          </a:bodyPr>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4</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用什么试剂固定细胞内染色体？</a:t>
            </a:r>
            <a:endPar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9" name="文本框 18"/>
          <p:cNvSpPr txBox="1"/>
          <p:nvPr/>
        </p:nvSpPr>
        <p:spPr>
          <a:xfrm>
            <a:off x="0" y="5100955"/>
            <a:ext cx="6229985" cy="460375"/>
          </a:xfrm>
          <a:prstGeom prst="rect">
            <a:avLst/>
          </a:prstGeom>
          <a:noFill/>
        </p:spPr>
        <p:txBody>
          <a:bodyPr wrap="square" rtlCol="0">
            <a:spAutoFit/>
          </a:bodyPr>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5</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固定完后需要冲洗吗？用什么冲洗？</a:t>
            </a:r>
            <a:endPar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270" y="3053715"/>
            <a:ext cx="6228715" cy="460375"/>
          </a:xfrm>
          <a:prstGeom prst="rect">
            <a:avLst/>
          </a:prstGeom>
          <a:noFill/>
        </p:spPr>
        <p:txBody>
          <a:bodyPr wrap="square" rtlCol="0">
            <a:spAutoFit/>
          </a:bodyPr>
          <a:p>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dirty="0">
                <a:latin typeface="楷体" panose="02010609060101010101" pitchFamily="49" charset="-122"/>
                <a:ea typeface="楷体" panose="02010609060101010101" pitchFamily="49" charset="-122"/>
                <a:cs typeface="楷体" panose="02010609060101010101" pitchFamily="49" charset="-122"/>
                <a:sym typeface="+mn-ea"/>
              </a:rPr>
              <a:t>培养细胞时如何做到防止杂菌污染？</a:t>
            </a:r>
            <a:endParaRPr lang="zh-CN" altLang="en-US" sz="24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randombar(horizont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randombar(horizontal)">
                                      <p:cBhvr>
                                        <p:cTn id="29" dur="500"/>
                                        <p:tgtEl>
                                          <p:spTgt spid="16"/>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randombar(horizontal)">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randombar(horizontal)">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4" presetClass="entr" presetSubtype="10" fill="hold" grpId="0" nodeType="click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6" grpId="0" bldLvl="0" animBg="1"/>
      <p:bldP spid="9" grpId="0" bldLvl="0" animBg="1"/>
      <p:bldP spid="16" grpId="0"/>
      <p:bldP spid="17" grpId="0"/>
      <p:bldP spid="18" grpId="0"/>
      <p:bldP spid="19"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1"/>
          <p:cNvPicPr>
            <a:picLocks noChangeAspect="1"/>
          </p:cNvPicPr>
          <p:nvPr/>
        </p:nvPicPr>
        <p:blipFill>
          <a:blip r:embed="rId1"/>
          <a:stretch>
            <a:fillRect/>
          </a:stretch>
        </p:blipFill>
        <p:spPr>
          <a:xfrm>
            <a:off x="6792595" y="0"/>
            <a:ext cx="5399405" cy="4709795"/>
          </a:xfrm>
          <a:prstGeom prst="rect">
            <a:avLst/>
          </a:prstGeom>
        </p:spPr>
      </p:pic>
      <p:sp>
        <p:nvSpPr>
          <p:cNvPr id="16" name="文本框 15"/>
          <p:cNvSpPr txBox="1"/>
          <p:nvPr/>
        </p:nvSpPr>
        <p:spPr>
          <a:xfrm>
            <a:off x="635" y="753110"/>
            <a:ext cx="5443855" cy="521970"/>
          </a:xfrm>
          <a:prstGeom prst="rect">
            <a:avLst/>
          </a:prstGeom>
          <a:noFill/>
        </p:spPr>
        <p:txBody>
          <a:bodyPr wrap="square" rtlCol="0">
            <a:spAutoFit/>
          </a:bodyPr>
          <a:p>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6</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该现象属于哪一种变异？</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0" y="1475105"/>
            <a:ext cx="6922135" cy="138366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7</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从减数分裂角度分析，形成该现象的原因是什么</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5842000" y="687389"/>
            <a:ext cx="1809750" cy="5553075"/>
          </a:xfrm>
          <a:prstGeom prst="rect">
            <a:avLst/>
          </a:prstGeom>
          <a:noFill/>
          <a:ln w="9525">
            <a:noFill/>
          </a:ln>
        </p:spPr>
      </p:pic>
      <p:sp>
        <p:nvSpPr>
          <p:cNvPr id="15363" name="文本框 4"/>
          <p:cNvSpPr txBox="1"/>
          <p:nvPr/>
        </p:nvSpPr>
        <p:spPr>
          <a:xfrm>
            <a:off x="199390" y="225426"/>
            <a:ext cx="4978400" cy="460375"/>
          </a:xfrm>
          <a:prstGeom prst="rect">
            <a:avLst/>
          </a:prstGeom>
          <a:noFill/>
          <a:ln w="9525" cap="flat" cmpd="sng">
            <a:solidFill>
              <a:srgbClr val="002060"/>
            </a:solidFill>
            <a:prstDash val="solid"/>
            <a:miter/>
            <a:headEnd type="none" w="med" len="med"/>
            <a:tailEnd type="none" w="med" len="med"/>
          </a:ln>
        </p:spPr>
        <p:txBody>
          <a:bodyPr>
            <a:spAutoFit/>
          </a:bodyPr>
          <a:lstStyle/>
          <a:p>
            <a:pPr eaLnBrk="1" hangingPunct="1"/>
            <a:r>
              <a:rPr lang="zh-CN" altLang="en-US" sz="2400" b="1" dirty="0">
                <a:solidFill>
                  <a:schemeClr val="tx1"/>
                </a:solidFill>
                <a:latin typeface="华文中宋" panose="02010600040101010101" charset="-122"/>
                <a:ea typeface="华文中宋" panose="02010600040101010101" charset="-122"/>
              </a:rPr>
              <a:t>细胞分裂异常造成染色体数目变异</a:t>
            </a:r>
            <a:endParaRPr lang="zh-CN" altLang="en-US" sz="2400" b="1" dirty="0">
              <a:solidFill>
                <a:schemeClr val="tx1"/>
              </a:solidFill>
              <a:latin typeface="华文中宋" panose="02010600040101010101" charset="-122"/>
              <a:ea typeface="华文中宋" panose="02010600040101010101" charset="-122"/>
            </a:endParaRPr>
          </a:p>
        </p:txBody>
      </p:sp>
      <p:pic>
        <p:nvPicPr>
          <p:cNvPr id="8" name="图片 7"/>
          <p:cNvPicPr>
            <a:picLocks noChangeAspect="1"/>
          </p:cNvPicPr>
          <p:nvPr/>
        </p:nvPicPr>
        <p:blipFill>
          <a:blip r:embed="rId2"/>
          <a:stretch>
            <a:fillRect/>
          </a:stretch>
        </p:blipFill>
        <p:spPr>
          <a:xfrm>
            <a:off x="1524000" y="1087439"/>
            <a:ext cx="4400550" cy="5153025"/>
          </a:xfrm>
          <a:prstGeom prst="rect">
            <a:avLst/>
          </a:prstGeom>
          <a:noFill/>
          <a:ln w="9525">
            <a:noFill/>
          </a:ln>
        </p:spPr>
      </p:pic>
      <p:pic>
        <p:nvPicPr>
          <p:cNvPr id="10" name="图片 9"/>
          <p:cNvPicPr>
            <a:picLocks noChangeAspect="1"/>
          </p:cNvPicPr>
          <p:nvPr/>
        </p:nvPicPr>
        <p:blipFill>
          <a:blip r:embed="rId3"/>
          <a:stretch>
            <a:fillRect/>
          </a:stretch>
        </p:blipFill>
        <p:spPr>
          <a:xfrm>
            <a:off x="7859714" y="1136650"/>
            <a:ext cx="2695575" cy="4972050"/>
          </a:xfrm>
          <a:prstGeom prst="rect">
            <a:avLst/>
          </a:prstGeom>
          <a:noFill/>
          <a:ln w="9525">
            <a:noFill/>
          </a:ln>
        </p:spPr>
      </p:pic>
      <p:sp>
        <p:nvSpPr>
          <p:cNvPr id="15366" name="文本框 4"/>
          <p:cNvSpPr txBox="1"/>
          <p:nvPr/>
        </p:nvSpPr>
        <p:spPr>
          <a:xfrm>
            <a:off x="3067050" y="6240780"/>
            <a:ext cx="5476875" cy="460375"/>
          </a:xfrm>
          <a:prstGeom prst="rect">
            <a:avLst/>
          </a:prstGeom>
          <a:noFill/>
          <a:ln w="9525">
            <a:noFill/>
          </a:ln>
        </p:spPr>
        <p:txBody>
          <a:bodyPr wrap="square">
            <a:spAutoFit/>
          </a:bodyPr>
          <a:lstStyle/>
          <a:p>
            <a:r>
              <a:rPr lang="zh-CN" altLang="en-US" sz="2400" b="1" dirty="0">
                <a:solidFill>
                  <a:srgbClr val="FF0000"/>
                </a:solidFill>
                <a:latin typeface="华文中宋" panose="02010600040101010101" charset="-122"/>
                <a:ea typeface="华文中宋" panose="02010600040101010101" charset="-122"/>
              </a:rPr>
              <a:t>减数分裂</a:t>
            </a:r>
            <a:r>
              <a:rPr lang="zh-CN" altLang="en-US" sz="2400" b="1" dirty="0">
                <a:solidFill>
                  <a:srgbClr val="FF0000"/>
                </a:solidFill>
                <a:latin typeface="微软雅黑" panose="020B0503020204020204" pitchFamily="34" charset="-122"/>
                <a:ea typeface="微软雅黑" panose="020B0503020204020204" pitchFamily="34" charset="-122"/>
              </a:rPr>
              <a:t>Ⅰ</a:t>
            </a:r>
            <a:r>
              <a:rPr lang="zh-CN" altLang="en-US" sz="2400" b="1" dirty="0">
                <a:latin typeface="华文中宋" panose="02010600040101010101" charset="-122"/>
                <a:ea typeface="华文中宋" panose="02010600040101010101" charset="-122"/>
              </a:rPr>
              <a:t>异常造成染色体数目的变异</a:t>
            </a:r>
            <a:endParaRPr lang="zh-CN" altLang="en-US" sz="2400" b="1" dirty="0">
              <a:latin typeface="华文中宋" panose="02010600040101010101" charset="-122"/>
              <a:ea typeface="华文中宋" panose="0201060004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15366"/>
                                        </p:tgtEl>
                                        <p:attrNameLst>
                                          <p:attrName>style.visibility</p:attrName>
                                        </p:attrNameLst>
                                      </p:cBhvr>
                                      <p:to>
                                        <p:strVal val="visible"/>
                                      </p:to>
                                    </p:set>
                                    <p:anim calcmode="lin" valueType="num">
                                      <p:cBhvr additive="base">
                                        <p:cTn id="22" dur="500" fill="hold"/>
                                        <p:tgtEl>
                                          <p:spTgt spid="15366"/>
                                        </p:tgtEl>
                                        <p:attrNameLst>
                                          <p:attrName>ppt_x</p:attrName>
                                        </p:attrNameLst>
                                      </p:cBhvr>
                                      <p:tavLst>
                                        <p:tav tm="0">
                                          <p:val>
                                            <p:strVal val="#ppt_x"/>
                                          </p:val>
                                        </p:tav>
                                        <p:tav tm="100000">
                                          <p:val>
                                            <p:strVal val="#ppt_x"/>
                                          </p:val>
                                        </p:tav>
                                      </p:tavLst>
                                    </p:anim>
                                    <p:anim calcmode="lin" valueType="num">
                                      <p:cBhvr additive="base">
                                        <p:cTn id="23"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5363"/>
                                        </p:tgtEl>
                                        <p:attrNameLst>
                                          <p:attrName>style.visibility</p:attrName>
                                        </p:attrNameLst>
                                      </p:cBhvr>
                                      <p:to>
                                        <p:strVal val="visible"/>
                                      </p:to>
                                    </p:set>
                                    <p:anim calcmode="lin" valueType="num">
                                      <p:cBhvr additive="base">
                                        <p:cTn id="28" dur="500" fill="hold"/>
                                        <p:tgtEl>
                                          <p:spTgt spid="15363"/>
                                        </p:tgtEl>
                                        <p:attrNameLst>
                                          <p:attrName>ppt_x</p:attrName>
                                        </p:attrNameLst>
                                      </p:cBhvr>
                                      <p:tavLst>
                                        <p:tav tm="0">
                                          <p:val>
                                            <p:strVal val="#ppt_x"/>
                                          </p:val>
                                        </p:tav>
                                        <p:tav tm="100000">
                                          <p:val>
                                            <p:strVal val="#ppt_x"/>
                                          </p:val>
                                        </p:tav>
                                      </p:tavLst>
                                    </p:anim>
                                    <p:anim calcmode="lin" valueType="num">
                                      <p:cBhvr additive="base">
                                        <p:cTn id="29"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nimBg="1"/>
      <p:bldP spid="1536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对象 3"/>
          <p:cNvGraphicFramePr/>
          <p:nvPr/>
        </p:nvGraphicFramePr>
        <p:xfrm>
          <a:off x="5527675" y="746126"/>
          <a:ext cx="1581150" cy="5237163"/>
        </p:xfrm>
        <a:graphic>
          <a:graphicData uri="http://schemas.openxmlformats.org/presentationml/2006/ole">
            <mc:AlternateContent xmlns:mc="http://schemas.openxmlformats.org/markup-compatibility/2006">
              <mc:Choice xmlns:v="urn:schemas-microsoft-com:vml" Requires="v">
                <p:oleObj spid="_x0000_s2" name="" r:id="rId1" imgW="1581150" imgH="5234305" progId="Paint.Picture">
                  <p:embed/>
                </p:oleObj>
              </mc:Choice>
              <mc:Fallback>
                <p:oleObj name="" r:id="rId1" imgW="1581150" imgH="5234305" progId="Paint.Picture">
                  <p:embed/>
                  <p:pic>
                    <p:nvPicPr>
                      <p:cNvPr id="0" name="对象 3"/>
                      <p:cNvPicPr/>
                      <p:nvPr/>
                    </p:nvPicPr>
                    <p:blipFill>
                      <a:blip r:embed="rId2"/>
                      <a:stretch>
                        <a:fillRect/>
                      </a:stretch>
                    </p:blipFill>
                    <p:spPr>
                      <a:xfrm>
                        <a:off x="5527675" y="746126"/>
                        <a:ext cx="1581150" cy="5237163"/>
                      </a:xfrm>
                      <a:prstGeom prst="rect">
                        <a:avLst/>
                      </a:prstGeom>
                      <a:noFill/>
                      <a:ln w="38100">
                        <a:noFill/>
                        <a:miter/>
                      </a:ln>
                    </p:spPr>
                  </p:pic>
                </p:oleObj>
              </mc:Fallback>
            </mc:AlternateContent>
          </a:graphicData>
        </a:graphic>
      </p:graphicFrame>
      <p:sp>
        <p:nvSpPr>
          <p:cNvPr id="16387" name="文本框 4"/>
          <p:cNvSpPr txBox="1"/>
          <p:nvPr/>
        </p:nvSpPr>
        <p:spPr>
          <a:xfrm>
            <a:off x="112395" y="123826"/>
            <a:ext cx="4978400" cy="460375"/>
          </a:xfrm>
          <a:prstGeom prst="rect">
            <a:avLst/>
          </a:prstGeom>
          <a:noFill/>
          <a:ln w="9525" cap="flat" cmpd="sng">
            <a:solidFill>
              <a:srgbClr val="002060"/>
            </a:solidFill>
            <a:prstDash val="solid"/>
            <a:miter/>
            <a:headEnd type="none" w="med" len="med"/>
            <a:tailEnd type="none" w="med" len="med"/>
          </a:ln>
        </p:spPr>
        <p:txBody>
          <a:bodyPr>
            <a:spAutoFit/>
          </a:bodyPr>
          <a:lstStyle/>
          <a:p>
            <a:pPr eaLnBrk="1" hangingPunct="1"/>
            <a:r>
              <a:rPr lang="zh-CN" altLang="en-US" sz="2400" b="1" dirty="0">
                <a:solidFill>
                  <a:schemeClr val="tx1"/>
                </a:solidFill>
                <a:latin typeface="华文中宋" panose="02010600040101010101" charset="-122"/>
                <a:ea typeface="华文中宋" panose="02010600040101010101" charset="-122"/>
              </a:rPr>
              <a:t>细胞分裂异常造成染色体数目变异</a:t>
            </a:r>
            <a:endParaRPr lang="zh-CN" altLang="en-US" sz="2400" b="1" dirty="0">
              <a:solidFill>
                <a:schemeClr val="tx1"/>
              </a:solidFill>
              <a:latin typeface="华文中宋" panose="02010600040101010101" charset="-122"/>
              <a:ea typeface="华文中宋" panose="02010600040101010101" charset="-122"/>
            </a:endParaRPr>
          </a:p>
        </p:txBody>
      </p:sp>
      <p:sp>
        <p:nvSpPr>
          <p:cNvPr id="16388" name="文本框 4"/>
          <p:cNvSpPr txBox="1"/>
          <p:nvPr/>
        </p:nvSpPr>
        <p:spPr>
          <a:xfrm>
            <a:off x="3152775" y="6193155"/>
            <a:ext cx="5456555" cy="460375"/>
          </a:xfrm>
          <a:prstGeom prst="rect">
            <a:avLst/>
          </a:prstGeom>
          <a:noFill/>
          <a:ln w="9525">
            <a:noFill/>
          </a:ln>
        </p:spPr>
        <p:txBody>
          <a:bodyPr wrap="square">
            <a:spAutoFit/>
          </a:bodyPr>
          <a:lstStyle/>
          <a:p>
            <a:r>
              <a:rPr lang="zh-CN" altLang="en-US" sz="2400" b="1" dirty="0">
                <a:solidFill>
                  <a:srgbClr val="FF0000"/>
                </a:solidFill>
                <a:latin typeface="华文中宋" panose="02010600040101010101" charset="-122"/>
                <a:ea typeface="华文中宋" panose="02010600040101010101" charset="-122"/>
              </a:rPr>
              <a:t>减数分裂</a:t>
            </a:r>
            <a:r>
              <a:rPr lang="zh-CN" altLang="en-US" sz="2400" b="1" dirty="0">
                <a:solidFill>
                  <a:srgbClr val="FF0000"/>
                </a:solidFill>
                <a:latin typeface="微软雅黑" panose="020B0503020204020204" pitchFamily="34" charset="-122"/>
                <a:ea typeface="微软雅黑" panose="020B0503020204020204" pitchFamily="34" charset="-122"/>
              </a:rPr>
              <a:t>Ⅱ</a:t>
            </a:r>
            <a:r>
              <a:rPr lang="zh-CN" altLang="en-US" sz="2400" b="1" dirty="0">
                <a:latin typeface="华文中宋" panose="02010600040101010101" charset="-122"/>
                <a:ea typeface="华文中宋" panose="02010600040101010101" charset="-122"/>
              </a:rPr>
              <a:t>异常造成染色体数目的变异</a:t>
            </a:r>
            <a:endParaRPr lang="zh-CN" altLang="en-US" sz="2400" b="1" dirty="0">
              <a:latin typeface="华文中宋" panose="02010600040101010101" charset="-122"/>
              <a:ea typeface="华文中宋" panose="02010600040101010101" charset="-122"/>
            </a:endParaRPr>
          </a:p>
        </p:txBody>
      </p:sp>
      <p:graphicFrame>
        <p:nvGraphicFramePr>
          <p:cNvPr id="16389" name="对象 1"/>
          <p:cNvGraphicFramePr/>
          <p:nvPr/>
        </p:nvGraphicFramePr>
        <p:xfrm>
          <a:off x="1590675" y="1285876"/>
          <a:ext cx="4198938" cy="4760913"/>
        </p:xfrm>
        <a:graphic>
          <a:graphicData uri="http://schemas.openxmlformats.org/presentationml/2006/ole">
            <mc:AlternateContent xmlns:mc="http://schemas.openxmlformats.org/markup-compatibility/2006">
              <mc:Choice xmlns:v="urn:schemas-microsoft-com:vml" Requires="v">
                <p:oleObj spid="_x0000_s3" name="" r:id="rId3" imgW="4196080" imgH="4758055" progId="Paint.Picture">
                  <p:embed/>
                </p:oleObj>
              </mc:Choice>
              <mc:Fallback>
                <p:oleObj name="" r:id="rId3" imgW="4196080" imgH="4758055" progId="Paint.Picture">
                  <p:embed/>
                  <p:pic>
                    <p:nvPicPr>
                      <p:cNvPr id="0" name="对象 1"/>
                      <p:cNvPicPr/>
                      <p:nvPr/>
                    </p:nvPicPr>
                    <p:blipFill>
                      <a:blip r:embed="rId4"/>
                      <a:stretch>
                        <a:fillRect/>
                      </a:stretch>
                    </p:blipFill>
                    <p:spPr>
                      <a:xfrm>
                        <a:off x="1590675" y="1285876"/>
                        <a:ext cx="4198938" cy="4760913"/>
                      </a:xfrm>
                      <a:prstGeom prst="rect">
                        <a:avLst/>
                      </a:prstGeom>
                      <a:noFill/>
                      <a:ln w="38100">
                        <a:noFill/>
                        <a:miter/>
                      </a:ln>
                    </p:spPr>
                  </p:pic>
                </p:oleObj>
              </mc:Fallback>
            </mc:AlternateContent>
          </a:graphicData>
        </a:graphic>
      </p:graphicFrame>
      <p:graphicFrame>
        <p:nvGraphicFramePr>
          <p:cNvPr id="6" name="对象 5"/>
          <p:cNvGraphicFramePr/>
          <p:nvPr/>
        </p:nvGraphicFramePr>
        <p:xfrm>
          <a:off x="7396164" y="1143000"/>
          <a:ext cx="2401887" cy="4719638"/>
        </p:xfrm>
        <a:graphic>
          <a:graphicData uri="http://schemas.openxmlformats.org/presentationml/2006/ole">
            <mc:AlternateContent xmlns:mc="http://schemas.openxmlformats.org/markup-compatibility/2006">
              <mc:Choice xmlns:v="urn:schemas-microsoft-com:vml" Requires="v">
                <p:oleObj spid="_x0000_s5" name="" r:id="rId5" imgW="2400300" imgH="4714875" progId="Paint.Picture">
                  <p:embed/>
                </p:oleObj>
              </mc:Choice>
              <mc:Fallback>
                <p:oleObj name="" r:id="rId5" imgW="2400300" imgH="4714875" progId="Paint.Picture">
                  <p:embed/>
                  <p:pic>
                    <p:nvPicPr>
                      <p:cNvPr id="0" name="对象 5"/>
                      <p:cNvPicPr/>
                      <p:nvPr/>
                    </p:nvPicPr>
                    <p:blipFill>
                      <a:blip r:embed="rId6"/>
                      <a:stretch>
                        <a:fillRect/>
                      </a:stretch>
                    </p:blipFill>
                    <p:spPr>
                      <a:xfrm>
                        <a:off x="7396164" y="1143000"/>
                        <a:ext cx="2401887" cy="4719638"/>
                      </a:xfrm>
                      <a:prstGeom prst="rect">
                        <a:avLst/>
                      </a:prstGeom>
                      <a:noFill/>
                      <a:ln w="38100">
                        <a:noFill/>
                        <a:miter/>
                      </a:ln>
                    </p:spPr>
                  </p:pic>
                </p:oleObj>
              </mc:Fallback>
            </mc:AlternateContent>
          </a:graphicData>
        </a:graphic>
      </p:graphicFrame>
      <p:sp>
        <p:nvSpPr>
          <p:cNvPr id="7" name="矩形: 圆角 3"/>
          <p:cNvSpPr/>
          <p:nvPr/>
        </p:nvSpPr>
        <p:spPr>
          <a:xfrm>
            <a:off x="7219315" y="90170"/>
            <a:ext cx="1532255" cy="597535"/>
          </a:xfrm>
          <a:prstGeom prst="roundRect">
            <a:avLst/>
          </a:prstGeom>
          <a:solidFill>
            <a:schemeClr val="accent6">
              <a:lumMod val="20000"/>
              <a:lumOff val="80000"/>
            </a:schemeClr>
          </a:solidFill>
          <a:ln>
            <a:solidFill>
              <a:schemeClr val="accent6">
                <a:lumMod val="7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标准型</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2"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7"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 name="图片 11" descr="1"/>
          <p:cNvPicPr>
            <a:picLocks noChangeAspect="1"/>
          </p:cNvPicPr>
          <p:nvPr/>
        </p:nvPicPr>
        <p:blipFill>
          <a:blip r:embed="rId1"/>
          <a:stretch>
            <a:fillRect/>
          </a:stretch>
        </p:blipFill>
        <p:spPr>
          <a:xfrm>
            <a:off x="6792595" y="0"/>
            <a:ext cx="5399405" cy="4709795"/>
          </a:xfrm>
          <a:prstGeom prst="rect">
            <a:avLst/>
          </a:prstGeom>
        </p:spPr>
      </p:pic>
      <p:sp>
        <p:nvSpPr>
          <p:cNvPr id="16" name="文本框 15"/>
          <p:cNvSpPr txBox="1"/>
          <p:nvPr/>
        </p:nvSpPr>
        <p:spPr>
          <a:xfrm>
            <a:off x="635" y="248285"/>
            <a:ext cx="5443855" cy="521970"/>
          </a:xfrm>
          <a:prstGeom prst="rect">
            <a:avLst/>
          </a:prstGeom>
          <a:noFill/>
        </p:spPr>
        <p:txBody>
          <a:bodyPr wrap="square" rtlCol="0">
            <a:spAutoFit/>
          </a:bodyPr>
          <a:p>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6</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该现象属于哪一种变异？</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35" y="986155"/>
            <a:ext cx="6922135" cy="138366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7</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从减数分裂角度分析，形成该现象的原因是什么</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5" name="文本框 4"/>
          <p:cNvSpPr txBox="1"/>
          <p:nvPr/>
        </p:nvSpPr>
        <p:spPr>
          <a:xfrm>
            <a:off x="635" y="2586355"/>
            <a:ext cx="6922135" cy="1383665"/>
          </a:xfrm>
          <a:prstGeom prst="rect">
            <a:avLst/>
          </a:prstGeom>
          <a:noFill/>
        </p:spPr>
        <p:txBody>
          <a:bodyPr wrap="square" rtlCol="0">
            <a:spAutoFit/>
          </a:bodyPr>
          <a:p>
            <a:pPr indent="0" fontAlgn="auto">
              <a:lnSpc>
                <a:spcPct val="150000"/>
              </a:lnSpc>
            </a:pP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问题</a:t>
            </a:r>
            <a:r>
              <a:rPr lang="en-US" altLang="zh-CN"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8</a:t>
            </a:r>
            <a:r>
              <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rPr>
              <a:t>：</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从有丝分裂角度分析，形成该现象的原因是什么</a:t>
            </a:r>
            <a:r>
              <a:rPr lang="zh-CN" altLang="en-US" sz="28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文本框 4"/>
          <p:cNvSpPr txBox="1"/>
          <p:nvPr/>
        </p:nvSpPr>
        <p:spPr>
          <a:xfrm>
            <a:off x="139384" y="260034"/>
            <a:ext cx="4814887" cy="460375"/>
          </a:xfrm>
          <a:prstGeom prst="rect">
            <a:avLst/>
          </a:prstGeom>
          <a:noFill/>
          <a:ln w="9525" cap="flat" cmpd="sng">
            <a:solidFill>
              <a:srgbClr val="002060"/>
            </a:solidFill>
            <a:prstDash val="solid"/>
            <a:miter/>
            <a:headEnd type="none" w="med" len="med"/>
            <a:tailEnd type="none" w="med" len="med"/>
          </a:ln>
        </p:spPr>
        <p:txBody>
          <a:bodyPr>
            <a:spAutoFit/>
          </a:bodyPr>
          <a:lstStyle/>
          <a:p>
            <a:pPr eaLnBrk="1" hangingPunct="1"/>
            <a:r>
              <a:rPr lang="zh-CN" altLang="en-US" sz="2400" b="1" dirty="0">
                <a:solidFill>
                  <a:srgbClr val="002060"/>
                </a:solidFill>
                <a:latin typeface="华文中宋" panose="02010600040101010101" charset="-122"/>
                <a:ea typeface="华文中宋" panose="02010600040101010101" charset="-122"/>
              </a:rPr>
              <a:t>细胞分裂异常造成染色体数目变异</a:t>
            </a:r>
            <a:endParaRPr lang="en-US" altLang="zh-CN" sz="2400" b="1" dirty="0">
              <a:solidFill>
                <a:srgbClr val="002060"/>
              </a:solidFill>
              <a:latin typeface="华文中宋" panose="02010600040101010101" charset="-122"/>
              <a:ea typeface="华文中宋" panose="02010600040101010101" charset="-122"/>
            </a:endParaRPr>
          </a:p>
        </p:txBody>
      </p:sp>
      <p:sp>
        <p:nvSpPr>
          <p:cNvPr id="17412" name="文本框 5"/>
          <p:cNvSpPr txBox="1"/>
          <p:nvPr/>
        </p:nvSpPr>
        <p:spPr>
          <a:xfrm>
            <a:off x="2640330" y="6301105"/>
            <a:ext cx="5116830" cy="460375"/>
          </a:xfrm>
          <a:prstGeom prst="rect">
            <a:avLst/>
          </a:prstGeom>
          <a:noFill/>
          <a:ln w="9525">
            <a:noFill/>
          </a:ln>
        </p:spPr>
        <p:txBody>
          <a:bodyPr wrap="square">
            <a:spAutoFit/>
          </a:bodyPr>
          <a:lstStyle/>
          <a:p>
            <a:r>
              <a:rPr lang="zh-CN" altLang="en-US" sz="2400" b="1" dirty="0">
                <a:solidFill>
                  <a:srgbClr val="FF0000"/>
                </a:solidFill>
                <a:latin typeface="华文中宋" panose="02010600040101010101" charset="-122"/>
                <a:ea typeface="华文中宋" panose="02010600040101010101" charset="-122"/>
              </a:rPr>
              <a:t>有丝分裂</a:t>
            </a:r>
            <a:r>
              <a:rPr lang="zh-CN" altLang="en-US" sz="2400" b="1" dirty="0">
                <a:latin typeface="华文中宋" panose="02010600040101010101" charset="-122"/>
                <a:ea typeface="华文中宋" panose="02010600040101010101" charset="-122"/>
              </a:rPr>
              <a:t>异常造成染色体数目的变异</a:t>
            </a:r>
            <a:endParaRPr lang="zh-CN" altLang="en-US" sz="2400" b="1" dirty="0">
              <a:latin typeface="华文中宋" panose="02010600040101010101" charset="-122"/>
              <a:ea typeface="华文中宋" panose="02010600040101010101" charset="-122"/>
            </a:endParaRPr>
          </a:p>
        </p:txBody>
      </p:sp>
      <p:pic>
        <p:nvPicPr>
          <p:cNvPr id="10" name="图片 9"/>
          <p:cNvPicPr>
            <a:picLocks noChangeAspect="1"/>
          </p:cNvPicPr>
          <p:nvPr/>
        </p:nvPicPr>
        <p:blipFill>
          <a:blip r:embed="rId1"/>
          <a:stretch>
            <a:fillRect/>
          </a:stretch>
        </p:blipFill>
        <p:spPr>
          <a:xfrm>
            <a:off x="3368040" y="791845"/>
            <a:ext cx="3476625" cy="5509260"/>
          </a:xfrm>
          <a:prstGeom prst="rect">
            <a:avLst/>
          </a:prstGeom>
          <a:noFill/>
          <a:ln w="9525">
            <a:noFill/>
          </a:ln>
        </p:spPr>
      </p:pic>
      <p:sp>
        <p:nvSpPr>
          <p:cNvPr id="3" name="矩形: 圆角 3"/>
          <p:cNvSpPr/>
          <p:nvPr/>
        </p:nvSpPr>
        <p:spPr>
          <a:xfrm>
            <a:off x="7219315" y="203835"/>
            <a:ext cx="1532255" cy="597535"/>
          </a:xfrm>
          <a:prstGeom prst="roundRect">
            <a:avLst/>
          </a:prstGeom>
          <a:solidFill>
            <a:schemeClr val="accent6">
              <a:lumMod val="20000"/>
              <a:lumOff val="80000"/>
            </a:schemeClr>
          </a:solidFill>
          <a:ln>
            <a:solidFill>
              <a:schemeClr val="accent6">
                <a:lumMod val="75000"/>
              </a:schemeClr>
            </a:solidFill>
          </a:ln>
          <a:scene3d>
            <a:camera prst="orthographicFront"/>
            <a:lightRig rig="threePt" dir="t"/>
          </a:scene3d>
          <a:sp3d>
            <a:bevelT/>
          </a:sp3d>
        </p:spPr>
        <p:style>
          <a:lnRef idx="2">
            <a:schemeClr val="accent1">
              <a:shade val="15000"/>
            </a:schemeClr>
          </a:lnRef>
          <a:fillRef idx="1">
            <a:schemeClr val="accent1"/>
          </a:fillRef>
          <a:effectRef idx="0">
            <a:schemeClr val="accent1"/>
          </a:effectRef>
          <a:fontRef idx="minor">
            <a:schemeClr val="lt1"/>
          </a:fontRef>
        </p:style>
        <p:txBody>
          <a:bodyPr rtlCol="0" anchor="ctr"/>
          <a:p>
            <a:pPr algn="ctr"/>
            <a:r>
              <a:rPr lang="zh-CN" altLang="en-US" sz="2800" b="1" dirty="0">
                <a:solidFill>
                  <a:schemeClr val="accent1">
                    <a:lumMod val="75000"/>
                  </a:schemeClr>
                </a:solidFill>
                <a:latin typeface="微软雅黑" panose="020B0503020204020204" pitchFamily="34" charset="-122"/>
                <a:ea typeface="微软雅黑" panose="020B0503020204020204" pitchFamily="34" charset="-122"/>
              </a:rPr>
              <a:t>嵌合型</a:t>
            </a:r>
            <a:endParaRPr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animBg="1"/>
    </p:bldLst>
  </p:timing>
</p:sld>
</file>

<file path=ppt/tags/tag1.xml><?xml version="1.0" encoding="utf-8"?>
<p:tagLst xmlns:p="http://schemas.openxmlformats.org/presentationml/2006/main">
  <p:tag name="AS_UNIQUEID" val="15088"/>
  <p:tag name="KSO_WM_BEAUTIFY_FLAG" val=""/>
</p:tagLst>
</file>

<file path=ppt/tags/tag10.xml><?xml version="1.0" encoding="utf-8"?>
<p:tagLst xmlns:p="http://schemas.openxmlformats.org/presentationml/2006/main">
  <p:tag name="AS_UNIQUEID" val="448"/>
  <p:tag name="KSO_WM_BEAUTIFY_FLAG" val=""/>
</p:tagLst>
</file>

<file path=ppt/tags/tag11.xml><?xml version="1.0" encoding="utf-8"?>
<p:tagLst xmlns:p="http://schemas.openxmlformats.org/presentationml/2006/main">
  <p:tag name="AS_UNIQUEID" val="448"/>
  <p:tag name="KSO_WM_BEAUTIFY_FLAG" val=""/>
</p:tagLst>
</file>

<file path=ppt/tags/tag12.xml><?xml version="1.0" encoding="utf-8"?>
<p:tagLst xmlns:p="http://schemas.openxmlformats.org/presentationml/2006/main">
  <p:tag name="KSO_WM_BEAUTIFY_FLAG" val="#wm#"/>
  <p:tag name="KSO_WM_SLIDE_ID" val="custom20205081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13.xml><?xml version="1.0" encoding="utf-8"?>
<p:tagLst xmlns:p="http://schemas.openxmlformats.org/presentationml/2006/main">
  <p:tag name="AS_UNIQUEID" val="10691"/>
</p:tagLst>
</file>

<file path=ppt/tags/tag14.xml><?xml version="1.0" encoding="utf-8"?>
<p:tagLst xmlns:p="http://schemas.openxmlformats.org/presentationml/2006/main">
  <p:tag name="AS_UNIQUEID" val="10691"/>
</p:tagLst>
</file>

<file path=ppt/tags/tag15.xml><?xml version="1.0" encoding="utf-8"?>
<p:tagLst xmlns:p="http://schemas.openxmlformats.org/presentationml/2006/main">
  <p:tag name="AS_UNIQUEID" val="10691"/>
</p:tagLst>
</file>

<file path=ppt/tags/tag16.xml><?xml version="1.0" encoding="utf-8"?>
<p:tagLst xmlns:p="http://schemas.openxmlformats.org/presentationml/2006/main">
  <p:tag name="AS_UNIQUEID" val="10691"/>
</p:tagLst>
</file>

<file path=ppt/tags/tag17.xml><?xml version="1.0" encoding="utf-8"?>
<p:tagLst xmlns:p="http://schemas.openxmlformats.org/presentationml/2006/main">
  <p:tag name="AS_UNIQUEID" val="11701"/>
</p:tagLst>
</file>

<file path=ppt/tags/tag18.xml><?xml version="1.0" encoding="utf-8"?>
<p:tagLst xmlns:p="http://schemas.openxmlformats.org/presentationml/2006/main">
  <p:tag name="commondata" val="eyJoZGlkIjoiNGUzYjZhY2JiMTkwZGRkNmIzN2IzZjRiMDNmYjIxMTgifQ=="/>
</p:tagLst>
</file>

<file path=ppt/tags/tag2.xml><?xml version="1.0" encoding="utf-8"?>
<p:tagLst xmlns:p="http://schemas.openxmlformats.org/presentationml/2006/main">
  <p:tag name="AS_UNIQUEID" val="15089"/>
  <p:tag name="KSO_WM_BEAUTIFY_FLAG" val=""/>
</p:tagLst>
</file>

<file path=ppt/tags/tag3.xml><?xml version="1.0" encoding="utf-8"?>
<p:tagLst xmlns:p="http://schemas.openxmlformats.org/presentationml/2006/main">
  <p:tag name="AS_UNIQUEID" val="15090"/>
</p:tagLst>
</file>

<file path=ppt/tags/tag4.xml><?xml version="1.0" encoding="utf-8"?>
<p:tagLst xmlns:p="http://schemas.openxmlformats.org/presentationml/2006/main">
  <p:tag name="AS_UNIQUEID" val="448"/>
  <p:tag name="KSO_WM_BEAUTIFY_FLAG" val=""/>
</p:tagLst>
</file>

<file path=ppt/tags/tag5.xml><?xml version="1.0" encoding="utf-8"?>
<p:tagLst xmlns:p="http://schemas.openxmlformats.org/presentationml/2006/main">
  <p:tag name="AS_UNIQUEID" val="448"/>
  <p:tag name="KSO_WM_BEAUTIFY_FLAG" val=""/>
</p:tagLst>
</file>

<file path=ppt/tags/tag6.xml><?xml version="1.0" encoding="utf-8"?>
<p:tagLst xmlns:p="http://schemas.openxmlformats.org/presentationml/2006/main">
  <p:tag name="AS_UNIQUEID" val="15091"/>
  <p:tag name="KSO_WM_BEAUTIFY_FLAG" val=""/>
</p:tagLst>
</file>

<file path=ppt/tags/tag7.xml><?xml version="1.0" encoding="utf-8"?>
<p:tagLst xmlns:p="http://schemas.openxmlformats.org/presentationml/2006/main">
  <p:tag name="AS_UNIQUEID" val="15092"/>
  <p:tag name="KSO_WM_BEAUTIFY_FLAG" val=""/>
</p:tagLst>
</file>

<file path=ppt/tags/tag8.xml><?xml version="1.0" encoding="utf-8"?>
<p:tagLst xmlns:p="http://schemas.openxmlformats.org/presentationml/2006/main">
  <p:tag name="AS_UNIQUEID" val="15093"/>
  <p:tag name="KSO_WM_BEAUTIFY_FLAG" val=""/>
</p:tagLst>
</file>

<file path=ppt/tags/tag9.xml><?xml version="1.0" encoding="utf-8"?>
<p:tagLst xmlns:p="http://schemas.openxmlformats.org/presentationml/2006/main">
  <p:tag name="AS_UNIQUEID" val="1509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1126</Words>
  <Application>WPS 演示</Application>
  <PresentationFormat>宽屏</PresentationFormat>
  <Paragraphs>106</Paragraphs>
  <Slides>14</Slides>
  <Notes>12</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14</vt:i4>
      </vt:variant>
    </vt:vector>
  </HeadingPairs>
  <TitlesOfParts>
    <vt:vector size="32" baseType="lpstr">
      <vt:lpstr>Arial</vt:lpstr>
      <vt:lpstr>宋体</vt:lpstr>
      <vt:lpstr>Wingdings</vt:lpstr>
      <vt:lpstr>微软雅黑</vt:lpstr>
      <vt:lpstr>华文中宋</vt:lpstr>
      <vt:lpstr>Wingdings</vt:lpstr>
      <vt:lpstr>楷体</vt:lpstr>
      <vt:lpstr>黑体</vt:lpstr>
      <vt:lpstr>Calibri</vt:lpstr>
      <vt:lpstr>Times New Roman</vt:lpstr>
      <vt:lpstr>幼圆</vt:lpstr>
      <vt:lpstr>等线</vt:lpstr>
      <vt:lpstr>Arial Unicode MS</vt:lpstr>
      <vt:lpstr>等线 Light</vt:lpstr>
      <vt:lpstr>Office 主题​​</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hl cao</dc:creator>
  <cp:lastModifiedBy>shoesgirl</cp:lastModifiedBy>
  <cp:revision>126</cp:revision>
  <dcterms:created xsi:type="dcterms:W3CDTF">2024-09-06T13:14:00Z</dcterms:created>
  <dcterms:modified xsi:type="dcterms:W3CDTF">2024-09-26T00:53:30Z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FD043BCE436B44A7B821E0A29CE0AD95_12</vt:lpwstr>
  </property>
  <property fmtid="{D5CDD505-2E9C-101B-9397-08002B2CF9AE}" pid="3" name="KSOProductBuildVer">
    <vt:lpwstr>2052-12.1.0.18276</vt:lpwstr>
  </property>
</Properties>
</file>