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72" r:id="rId1"/>
  </p:sldMasterIdLst>
  <p:sldIdLst>
    <p:sldId id="265" r:id="rId2"/>
    <p:sldId id="260" r:id="rId3"/>
    <p:sldId id="264" r:id="rId4"/>
    <p:sldId id="266" r:id="rId5"/>
    <p:sldId id="257" r:id="rId6"/>
    <p:sldId id="258" r:id="rId7"/>
    <p:sldId id="259" r:id="rId8"/>
    <p:sldId id="261" r:id="rId9"/>
    <p:sldId id="262" r:id="rId10"/>
    <p:sldId id="263" r:id="rId1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50" d="100"/>
          <a:sy n="50" d="100"/>
        </p:scale>
        <p:origin x="-1267" y="-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2024/10/11</a:t>
            </a:fld>
            <a:endParaRPr lang="zh-CN" alt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2024/10/11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2024/10/11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2024/10/11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2024/10/11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2024/10/11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2024/10/11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2024/10/11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2024/10/11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2024/10/11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2024/10/11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2024/10/11</a:t>
            </a:fld>
            <a:endParaRPr lang="zh-CN" alt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11"/>
          <p:cNvSpPr>
            <a:spLocks noChangeArrowheads="1"/>
          </p:cNvSpPr>
          <p:nvPr/>
        </p:nvSpPr>
        <p:spPr bwMode="auto">
          <a:xfrm>
            <a:off x="-144016" y="1124744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2058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99800" y="11861800"/>
            <a:ext cx="330200" cy="342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矩形 10"/>
          <p:cNvSpPr/>
          <p:nvPr/>
        </p:nvSpPr>
        <p:spPr>
          <a:xfrm>
            <a:off x="179512" y="980728"/>
            <a:ext cx="882047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/>
              <a:t>语言</a:t>
            </a:r>
            <a:r>
              <a:rPr lang="zh-CN" altLang="en-US" sz="2800" dirty="0"/>
              <a:t>文字运用考前复习</a:t>
            </a:r>
            <a:endParaRPr lang="en-US" altLang="zh-CN" sz="2800" dirty="0" smtClean="0"/>
          </a:p>
          <a:p>
            <a:endParaRPr lang="en-US" altLang="zh-CN" sz="4000" dirty="0" smtClean="0">
              <a:solidFill>
                <a:srgbClr val="FF0000"/>
              </a:solidFill>
            </a:endParaRPr>
          </a:p>
          <a:p>
            <a:r>
              <a:rPr lang="zh-CN" altLang="en-US" sz="4400" dirty="0" smtClean="0">
                <a:solidFill>
                  <a:srgbClr val="FF0000"/>
                </a:solidFill>
              </a:rPr>
              <a:t>整体</a:t>
            </a:r>
            <a:r>
              <a:rPr lang="zh-CN" altLang="en-US" sz="4400" dirty="0">
                <a:solidFill>
                  <a:srgbClr val="FF0000"/>
                </a:solidFill>
              </a:rPr>
              <a:t>理解细推导，瞻前顾后意通顺</a:t>
            </a:r>
          </a:p>
          <a:p>
            <a:endParaRPr lang="en-US" altLang="zh-CN" sz="4000" dirty="0" smtClean="0">
              <a:solidFill>
                <a:srgbClr val="FF0000"/>
              </a:solidFill>
            </a:endParaRPr>
          </a:p>
          <a:p>
            <a:r>
              <a:rPr lang="en-US" altLang="zh-CN" sz="4000" dirty="0">
                <a:solidFill>
                  <a:srgbClr val="FF0000"/>
                </a:solidFill>
              </a:rPr>
              <a:t> </a:t>
            </a:r>
            <a:r>
              <a:rPr lang="en-US" altLang="zh-CN" sz="4000" dirty="0" smtClean="0">
                <a:solidFill>
                  <a:srgbClr val="FF0000"/>
                </a:solidFill>
              </a:rPr>
              <a:t>         ——</a:t>
            </a:r>
            <a:r>
              <a:rPr lang="zh-CN" altLang="en-US" sz="4000" dirty="0">
                <a:solidFill>
                  <a:srgbClr val="FF0000"/>
                </a:solidFill>
              </a:rPr>
              <a:t>补写</a:t>
            </a:r>
            <a:r>
              <a:rPr lang="zh-CN" altLang="en-US" sz="4000" dirty="0" smtClean="0">
                <a:solidFill>
                  <a:srgbClr val="FF0000"/>
                </a:solidFill>
              </a:rPr>
              <a:t>句子 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9187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7544" y="692696"/>
            <a:ext cx="7200800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b="1" dirty="0"/>
              <a:t>（六）根据</a:t>
            </a:r>
            <a:r>
              <a:rPr lang="zh-CN" altLang="zh-CN" sz="2400" b="1" dirty="0">
                <a:solidFill>
                  <a:srgbClr val="FF0000"/>
                </a:solidFill>
              </a:rPr>
              <a:t>标点符号</a:t>
            </a:r>
            <a:r>
              <a:rPr lang="zh-CN" altLang="zh-CN" sz="2400" b="1" dirty="0"/>
              <a:t>推断</a:t>
            </a:r>
            <a:endParaRPr lang="zh-CN" altLang="zh-CN" sz="2400" dirty="0"/>
          </a:p>
          <a:p>
            <a:r>
              <a:rPr lang="en-US" altLang="zh-CN" b="1" dirty="0" smtClean="0"/>
              <a:t>        </a:t>
            </a:r>
            <a:r>
              <a:rPr lang="zh-CN" altLang="zh-CN" b="1" dirty="0" smtClean="0"/>
              <a:t>根据</a:t>
            </a:r>
            <a:r>
              <a:rPr lang="zh-CN" altLang="zh-CN" b="1" dirty="0">
                <a:solidFill>
                  <a:srgbClr val="FF0000"/>
                </a:solidFill>
              </a:rPr>
              <a:t>标点符号</a:t>
            </a:r>
            <a:r>
              <a:rPr lang="zh-CN" altLang="zh-CN" b="1" dirty="0"/>
              <a:t>的暗示，确定句子的性质、内容，还有选词、句式。分号，表前后并列，可能句式一致，类似仿写。问号，说明该句是问句；冒号、破折号表解说。</a:t>
            </a:r>
            <a:endParaRPr lang="zh-CN" altLang="zh-CN" dirty="0"/>
          </a:p>
          <a:p>
            <a:endParaRPr lang="en-US" altLang="zh-CN" dirty="0"/>
          </a:p>
          <a:p>
            <a:r>
              <a:rPr lang="en-US" altLang="zh-CN" dirty="0" smtClean="0"/>
              <a:t>         </a:t>
            </a:r>
            <a:r>
              <a:rPr lang="zh-CN" altLang="zh-CN" dirty="0" smtClean="0"/>
              <a:t>命运</a:t>
            </a:r>
            <a:r>
              <a:rPr lang="zh-CN" altLang="zh-CN" dirty="0"/>
              <a:t>总是与你一同存在。</a:t>
            </a:r>
            <a:r>
              <a:rPr lang="zh-CN" altLang="zh-CN" u="sng" dirty="0"/>
              <a:t>①</a:t>
            </a:r>
            <a:r>
              <a:rPr lang="en-US" altLang="zh-CN" u="sng" dirty="0"/>
              <a:t>                 </a:t>
            </a:r>
            <a:r>
              <a:rPr lang="zh-CN" altLang="zh-CN" u="sng" dirty="0"/>
              <a:t>，</a:t>
            </a:r>
            <a:r>
              <a:rPr lang="zh-CN" altLang="zh-CN" dirty="0"/>
              <a:t>虽然有时它深不可测；不要惧怕它的无常，虽然有时它来去无踪。在你彻底绝望的时候，</a:t>
            </a:r>
            <a:r>
              <a:rPr lang="zh-CN" altLang="zh-CN" u="sng" dirty="0"/>
              <a:t>②</a:t>
            </a:r>
            <a:r>
              <a:rPr lang="en-US" altLang="zh-CN" u="sng" dirty="0"/>
              <a:t>                        </a:t>
            </a:r>
            <a:r>
              <a:rPr lang="zh-CN" altLang="zh-CN" u="sng" dirty="0"/>
              <a:t>；</a:t>
            </a:r>
            <a:r>
              <a:rPr lang="zh-CN" altLang="zh-CN" dirty="0"/>
              <a:t>在你得意忘形的时候，别忘了上帝手里掌握一半的命运。你的努力越超常，你手里掌握的那一半就越庞大，你获得的就越丰硕。因此，你一生的意义</a:t>
            </a:r>
            <a:r>
              <a:rPr lang="zh-CN" altLang="zh-CN" dirty="0" smtClean="0"/>
              <a:t>就在于</a:t>
            </a:r>
            <a:r>
              <a:rPr lang="zh-CN" altLang="zh-CN" u="sng" dirty="0" smtClean="0"/>
              <a:t>：③</a:t>
            </a:r>
            <a:r>
              <a:rPr lang="en-US" altLang="zh-CN" u="sng" dirty="0" smtClean="0"/>
              <a:t>         </a:t>
            </a:r>
          </a:p>
          <a:p>
            <a:endParaRPr lang="en-US" altLang="zh-CN" u="sng" dirty="0"/>
          </a:p>
          <a:p>
            <a:r>
              <a:rPr lang="en-US" altLang="zh-CN" b="1" dirty="0" smtClean="0"/>
              <a:t>【</a:t>
            </a:r>
            <a:r>
              <a:rPr lang="zh-CN" altLang="en-US" b="1" dirty="0"/>
              <a:t>答案</a:t>
            </a:r>
            <a:r>
              <a:rPr lang="en-US" altLang="zh-CN" b="1" dirty="0"/>
              <a:t>】①</a:t>
            </a:r>
            <a:r>
              <a:rPr lang="zh-CN" altLang="en-US" b="1" dirty="0"/>
              <a:t>不要敬畏它的</a:t>
            </a:r>
            <a:r>
              <a:rPr lang="zh-CN" altLang="en-US" b="1" dirty="0" smtClean="0"/>
              <a:t>神秘</a:t>
            </a:r>
            <a:endParaRPr lang="en-US" altLang="zh-CN" b="1" dirty="0" smtClean="0"/>
          </a:p>
          <a:p>
            <a:r>
              <a:rPr lang="en-US" altLang="zh-CN" b="1" dirty="0"/>
              <a:t> </a:t>
            </a:r>
            <a:r>
              <a:rPr lang="en-US" altLang="zh-CN" b="1" dirty="0" smtClean="0"/>
              <a:t>                 </a:t>
            </a:r>
            <a:r>
              <a:rPr lang="zh-CN" altLang="en-US" b="1" dirty="0" smtClean="0"/>
              <a:t>②</a:t>
            </a:r>
            <a:r>
              <a:rPr lang="zh-CN" altLang="en-US" b="1" dirty="0"/>
              <a:t>别忘了自己手里拥有一半的命运 </a:t>
            </a:r>
            <a:endParaRPr lang="en-US" altLang="zh-CN" b="1" dirty="0" smtClean="0"/>
          </a:p>
          <a:p>
            <a:r>
              <a:rPr lang="zh-CN" altLang="en-US" b="1" dirty="0" smtClean="0"/>
              <a:t>                  ③</a:t>
            </a:r>
            <a:r>
              <a:rPr lang="zh-CN" altLang="en-US" b="1" dirty="0"/>
              <a:t>用你手中拥有的去获取上帝掌握的</a:t>
            </a:r>
          </a:p>
          <a:p>
            <a:endParaRPr lang="zh-CN" altLang="en-US" b="1" dirty="0"/>
          </a:p>
          <a:p>
            <a:r>
              <a:rPr lang="en-US" altLang="zh-CN" b="1" dirty="0"/>
              <a:t>【</a:t>
            </a:r>
            <a:r>
              <a:rPr lang="zh-CN" altLang="en-US" b="1" dirty="0"/>
              <a:t>解析</a:t>
            </a:r>
            <a:r>
              <a:rPr lang="en-US" altLang="zh-CN" b="1" dirty="0"/>
              <a:t>】①</a:t>
            </a:r>
            <a:r>
              <a:rPr lang="zh-CN" altLang="en-US" b="1" dirty="0"/>
              <a:t>分号前后是并列式，含义、句式要一致，选词是近义词。</a:t>
            </a:r>
          </a:p>
          <a:p>
            <a:endParaRPr lang="zh-CN" altLang="en-US" b="1" dirty="0"/>
          </a:p>
          <a:p>
            <a:r>
              <a:rPr lang="zh-CN" altLang="en-US" b="1" dirty="0"/>
              <a:t>②分号前后是对比式，含义、选词相对，句式要一致。</a:t>
            </a:r>
          </a:p>
          <a:p>
            <a:endParaRPr lang="zh-CN" altLang="en-US" b="1" dirty="0"/>
          </a:p>
          <a:p>
            <a:r>
              <a:rPr lang="zh-CN" altLang="en-US" b="1" dirty="0"/>
              <a:t>③是总结句，需要对前文论述进行概括。</a:t>
            </a:r>
            <a:r>
              <a:rPr lang="en-US" altLang="zh-CN" b="1" dirty="0" smtClean="0"/>
              <a:t>               </a:t>
            </a:r>
            <a:endParaRPr lang="zh-CN" altLang="zh-CN" b="1" dirty="0"/>
          </a:p>
          <a:p>
            <a:r>
              <a:rPr lang="en-US" altLang="zh-CN" b="1" dirty="0"/>
              <a:t> </a:t>
            </a:r>
            <a:endParaRPr lang="zh-CN" altLang="zh-CN" b="1" dirty="0"/>
          </a:p>
        </p:txBody>
      </p:sp>
    </p:spTree>
    <p:extLst>
      <p:ext uri="{BB962C8B-B14F-4D97-AF65-F5344CB8AC3E}">
        <p14:creationId xmlns:p14="http://schemas.microsoft.com/office/powerpoint/2010/main" val="45731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71952" y="620688"/>
            <a:ext cx="6840760" cy="42165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dirty="0">
                <a:solidFill>
                  <a:srgbClr val="FF0000"/>
                </a:solidFill>
                <a:latin typeface="+mn-ea"/>
              </a:rPr>
              <a:t>一．题目特点</a:t>
            </a:r>
          </a:p>
          <a:p>
            <a:endParaRPr lang="en-US" altLang="zh-CN" sz="2000" dirty="0" smtClean="0">
              <a:latin typeface="+mn-ea"/>
            </a:endParaRPr>
          </a:p>
          <a:p>
            <a:r>
              <a:rPr lang="en-US" altLang="zh-CN" sz="2000" dirty="0" smtClean="0">
                <a:latin typeface="+mn-ea"/>
              </a:rPr>
              <a:t>1</a:t>
            </a:r>
            <a:r>
              <a:rPr lang="zh-CN" altLang="zh-CN" sz="2000" dirty="0">
                <a:latin typeface="+mn-ea"/>
              </a:rPr>
              <a:t>、要求：“根据材料内容”补写句子，并且不能照抄材料，另有字数限制。</a:t>
            </a:r>
          </a:p>
          <a:p>
            <a:r>
              <a:rPr lang="en-US" altLang="zh-CN" sz="2000" dirty="0">
                <a:latin typeface="+mn-ea"/>
              </a:rPr>
              <a:t>2</a:t>
            </a:r>
            <a:r>
              <a:rPr lang="zh-CN" altLang="zh-CN" sz="2000" dirty="0">
                <a:latin typeface="+mn-ea"/>
              </a:rPr>
              <a:t>、来源：补写的句子内容来源于文本。要从上下文的有关材料中去提炼和概括。</a:t>
            </a:r>
          </a:p>
          <a:p>
            <a:r>
              <a:rPr lang="en-US" altLang="zh-CN" sz="2000" dirty="0">
                <a:latin typeface="+mn-ea"/>
              </a:rPr>
              <a:t>3</a:t>
            </a:r>
            <a:r>
              <a:rPr lang="zh-CN" altLang="zh-CN" sz="2000" dirty="0">
                <a:latin typeface="+mn-ea"/>
              </a:rPr>
              <a:t>、关系：补写句子或引领下文，或总结上文，或与上下文衔接连贯（过渡）。</a:t>
            </a:r>
          </a:p>
          <a:p>
            <a:r>
              <a:rPr lang="en-US" altLang="zh-CN" sz="2000" dirty="0">
                <a:latin typeface="+mn-ea"/>
              </a:rPr>
              <a:t>4</a:t>
            </a:r>
            <a:r>
              <a:rPr lang="zh-CN" altLang="zh-CN" sz="2000" dirty="0">
                <a:latin typeface="+mn-ea"/>
              </a:rPr>
              <a:t>、规范：既要内容上符合语言环境，也要句式上符合语言特征。</a:t>
            </a:r>
          </a:p>
          <a:p>
            <a:endParaRPr lang="en-US" altLang="zh-CN" sz="2000" dirty="0" smtClean="0">
              <a:latin typeface="+mn-ea"/>
            </a:endParaRPr>
          </a:p>
          <a:p>
            <a:r>
              <a:rPr lang="en-US" altLang="zh-CN" sz="2000" dirty="0" smtClean="0">
                <a:latin typeface="+mn-ea"/>
              </a:rPr>
              <a:t>5</a:t>
            </a:r>
            <a:r>
              <a:rPr lang="zh-CN" altLang="zh-CN" sz="2000" dirty="0">
                <a:latin typeface="+mn-ea"/>
              </a:rPr>
              <a:t>、固定：“来源于文本”“引领、总结、衔接”这两层意思综合起来，答案相对固定。</a:t>
            </a:r>
          </a:p>
        </p:txBody>
      </p:sp>
    </p:spTree>
    <p:extLst>
      <p:ext uri="{BB962C8B-B14F-4D97-AF65-F5344CB8AC3E}">
        <p14:creationId xmlns:p14="http://schemas.microsoft.com/office/powerpoint/2010/main" val="3624220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11560" y="895956"/>
            <a:ext cx="7488832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b="1" dirty="0">
                <a:solidFill>
                  <a:srgbClr val="FF0000"/>
                </a:solidFill>
              </a:rPr>
              <a:t>易错</a:t>
            </a:r>
            <a:r>
              <a:rPr lang="zh-CN" altLang="zh-CN" sz="2800" b="1" dirty="0" smtClean="0">
                <a:solidFill>
                  <a:srgbClr val="FF0000"/>
                </a:solidFill>
              </a:rPr>
              <a:t>点</a:t>
            </a:r>
            <a:endParaRPr lang="en-US" altLang="zh-CN" b="1" dirty="0">
              <a:solidFill>
                <a:srgbClr val="FF0000"/>
              </a:solidFill>
            </a:endParaRPr>
          </a:p>
          <a:p>
            <a:endParaRPr lang="en-US" altLang="zh-CN" b="1" dirty="0" smtClean="0"/>
          </a:p>
          <a:p>
            <a:r>
              <a:rPr lang="zh-CN" altLang="en-US" sz="2400" dirty="0" smtClean="0">
                <a:latin typeface="+mn-ea"/>
              </a:rPr>
              <a:t>一</a:t>
            </a:r>
            <a:r>
              <a:rPr lang="en-US" altLang="zh-CN" sz="2400" dirty="0" smtClean="0">
                <a:latin typeface="+mn-ea"/>
              </a:rPr>
              <a:t>.</a:t>
            </a:r>
            <a:r>
              <a:rPr lang="zh-CN" altLang="zh-CN" sz="2400" dirty="0" smtClean="0">
                <a:latin typeface="+mn-ea"/>
              </a:rPr>
              <a:t>忽视</a:t>
            </a:r>
            <a:r>
              <a:rPr lang="zh-CN" altLang="zh-CN" sz="2400" dirty="0">
                <a:latin typeface="+mn-ea"/>
              </a:rPr>
              <a:t>语句前后内容</a:t>
            </a:r>
            <a:r>
              <a:rPr lang="zh-CN" altLang="zh-CN" sz="2400" dirty="0" smtClean="0">
                <a:latin typeface="+mn-ea"/>
              </a:rPr>
              <a:t>关联</a:t>
            </a:r>
            <a:endParaRPr lang="en-US" altLang="zh-CN" sz="2400" dirty="0" smtClean="0">
              <a:latin typeface="+mn-ea"/>
            </a:endParaRPr>
          </a:p>
          <a:p>
            <a:endParaRPr lang="en-US" altLang="zh-CN" sz="2400" dirty="0" smtClean="0">
              <a:latin typeface="+mn-ea"/>
            </a:endParaRPr>
          </a:p>
          <a:p>
            <a:r>
              <a:rPr lang="zh-CN" altLang="en-US" sz="2400" dirty="0" smtClean="0">
                <a:latin typeface="+mn-ea"/>
              </a:rPr>
              <a:t>二</a:t>
            </a:r>
            <a:r>
              <a:rPr lang="en-US" altLang="zh-CN" sz="2400" dirty="0" smtClean="0">
                <a:latin typeface="+mn-ea"/>
              </a:rPr>
              <a:t>.</a:t>
            </a:r>
            <a:r>
              <a:rPr lang="zh-CN" altLang="en-US" sz="2400" dirty="0" smtClean="0">
                <a:latin typeface="+mn-ea"/>
              </a:rPr>
              <a:t>忽视</a:t>
            </a:r>
            <a:r>
              <a:rPr lang="zh-CN" altLang="en-US" sz="2400" dirty="0">
                <a:latin typeface="+mn-ea"/>
              </a:rPr>
              <a:t>关键词和句式特点</a:t>
            </a:r>
            <a:endParaRPr lang="zh-CN" altLang="zh-CN" sz="24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60364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79512" y="476672"/>
            <a:ext cx="7704856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dirty="0" smtClean="0">
                <a:solidFill>
                  <a:srgbClr val="FF0000"/>
                </a:solidFill>
              </a:rPr>
              <a:t>【</a:t>
            </a:r>
            <a:r>
              <a:rPr lang="zh-CN" altLang="en-US" sz="2400" dirty="0" smtClean="0">
                <a:solidFill>
                  <a:srgbClr val="FF0000"/>
                </a:solidFill>
              </a:rPr>
              <a:t>答题步骤</a:t>
            </a:r>
            <a:r>
              <a:rPr lang="en-US" altLang="zh-CN" sz="2400" dirty="0" smtClean="0">
                <a:solidFill>
                  <a:srgbClr val="FF0000"/>
                </a:solidFill>
              </a:rPr>
              <a:t>】</a:t>
            </a:r>
            <a:endParaRPr lang="en-US" altLang="zh-CN" sz="2400" dirty="0">
              <a:solidFill>
                <a:srgbClr val="FF0000"/>
              </a:solidFill>
            </a:endParaRPr>
          </a:p>
          <a:p>
            <a:r>
              <a:rPr lang="zh-CN" altLang="en-US" b="1" dirty="0" smtClean="0"/>
              <a:t>第一步：</a:t>
            </a:r>
            <a:r>
              <a:rPr lang="zh-CN" altLang="en-US" b="1" dirty="0">
                <a:solidFill>
                  <a:srgbClr val="FF0000"/>
                </a:solidFill>
              </a:rPr>
              <a:t>通读全文，明话题</a:t>
            </a:r>
          </a:p>
          <a:p>
            <a:r>
              <a:rPr lang="zh-CN" altLang="en-US" dirty="0" smtClean="0"/>
              <a:t>        拿</a:t>
            </a:r>
            <a:r>
              <a:rPr lang="zh-CN" altLang="en-US" dirty="0"/>
              <a:t>到题目先</a:t>
            </a:r>
            <a:r>
              <a:rPr lang="zh-CN" altLang="en-US" dirty="0" smtClean="0"/>
              <a:t>阅读</a:t>
            </a:r>
            <a:r>
              <a:rPr lang="zh-CN" altLang="en-US" dirty="0"/>
              <a:t>，把握语脉，</a:t>
            </a:r>
            <a:r>
              <a:rPr lang="zh-CN" altLang="en-US" dirty="0" smtClean="0"/>
              <a:t>理解</a:t>
            </a:r>
            <a:r>
              <a:rPr lang="zh-CN" altLang="en-US" dirty="0"/>
              <a:t>整个语段内容，这是解题前提。如果对整个语段不理解，解题就容易答非所问，因为填写的句子要统一在整个语段意思之中</a:t>
            </a:r>
            <a:r>
              <a:rPr lang="zh-CN" altLang="en-US" dirty="0" smtClean="0"/>
              <a:t>。</a:t>
            </a:r>
            <a:endParaRPr lang="zh-CN" altLang="en-US" dirty="0"/>
          </a:p>
          <a:p>
            <a:r>
              <a:rPr lang="en-US" altLang="zh-CN" dirty="0" smtClean="0">
                <a:solidFill>
                  <a:srgbClr val="FF0000"/>
                </a:solidFill>
              </a:rPr>
              <a:t> </a:t>
            </a:r>
            <a:r>
              <a:rPr lang="zh-CN" altLang="en-US" b="1" dirty="0" smtClean="0"/>
              <a:t>第二步：</a:t>
            </a:r>
            <a:r>
              <a:rPr lang="zh-CN" altLang="en-US" b="1" dirty="0">
                <a:solidFill>
                  <a:srgbClr val="FF0000"/>
                </a:solidFill>
              </a:rPr>
              <a:t>划分层次</a:t>
            </a:r>
            <a:r>
              <a:rPr lang="zh-CN" altLang="en-US" b="1" dirty="0" smtClean="0">
                <a:solidFill>
                  <a:srgbClr val="FF0000"/>
                </a:solidFill>
              </a:rPr>
              <a:t>，</a:t>
            </a:r>
            <a:r>
              <a:rPr lang="zh-CN" altLang="en-US" b="1" dirty="0">
                <a:solidFill>
                  <a:srgbClr val="FF0000"/>
                </a:solidFill>
              </a:rPr>
              <a:t> </a:t>
            </a:r>
            <a:r>
              <a:rPr lang="zh-CN" altLang="en-US" b="1" dirty="0" smtClean="0">
                <a:solidFill>
                  <a:srgbClr val="FF0000"/>
                </a:solidFill>
              </a:rPr>
              <a:t>知句意</a:t>
            </a:r>
            <a:endParaRPr lang="zh-CN" altLang="en-US" b="1" dirty="0">
              <a:solidFill>
                <a:srgbClr val="FF0000"/>
              </a:solidFill>
            </a:endParaRPr>
          </a:p>
          <a:p>
            <a:r>
              <a:rPr lang="zh-CN" altLang="en-US" dirty="0" smtClean="0"/>
              <a:t>         以</a:t>
            </a:r>
            <a:r>
              <a:rPr lang="zh-CN" altLang="en-US" dirty="0"/>
              <a:t>句子标点（句号或感叹号、问号，一般是句号）为界限，界定句数，进而准确理解句意</a:t>
            </a:r>
            <a:r>
              <a:rPr lang="zh-CN" altLang="en-US" dirty="0" smtClean="0"/>
              <a:t>，</a:t>
            </a:r>
            <a:r>
              <a:rPr lang="zh-CN" altLang="en-US" dirty="0"/>
              <a:t>理清层次和前后</a:t>
            </a:r>
            <a:r>
              <a:rPr lang="zh-CN" altLang="en-US" dirty="0" smtClean="0"/>
              <a:t>逻辑。</a:t>
            </a:r>
            <a:endParaRPr lang="zh-CN" altLang="en-US" dirty="0"/>
          </a:p>
          <a:p>
            <a:r>
              <a:rPr lang="zh-CN" altLang="en-US" dirty="0" smtClean="0"/>
              <a:t> </a:t>
            </a:r>
            <a:r>
              <a:rPr lang="zh-CN" altLang="en-US" b="1" dirty="0" smtClean="0"/>
              <a:t>第三</a:t>
            </a:r>
            <a:r>
              <a:rPr lang="zh-CN" altLang="en-US" b="1" dirty="0"/>
              <a:t>步</a:t>
            </a:r>
            <a:r>
              <a:rPr lang="zh-CN" altLang="en-US" b="1" dirty="0" smtClean="0"/>
              <a:t>：</a:t>
            </a:r>
            <a:r>
              <a:rPr lang="zh-CN" altLang="en-US" b="1" dirty="0">
                <a:solidFill>
                  <a:srgbClr val="FF0000"/>
                </a:solidFill>
              </a:rPr>
              <a:t>把握提示，定内容</a:t>
            </a:r>
          </a:p>
          <a:p>
            <a:r>
              <a:rPr lang="zh-CN" altLang="en-US" dirty="0" smtClean="0"/>
              <a:t>        分析</a:t>
            </a:r>
            <a:r>
              <a:rPr lang="zh-CN" altLang="en-US" dirty="0"/>
              <a:t>句间</a:t>
            </a:r>
            <a:r>
              <a:rPr lang="zh-CN" altLang="en-US" dirty="0" smtClean="0"/>
              <a:t>关系</a:t>
            </a:r>
            <a:r>
              <a:rPr lang="en-US" altLang="zh-CN" dirty="0"/>
              <a:t>(</a:t>
            </a:r>
            <a:r>
              <a:rPr lang="zh-CN" altLang="en-US" dirty="0"/>
              <a:t>如总分关系，观点与材料的关系，现象与本质的关系，并列、转折、因果、条件等</a:t>
            </a:r>
            <a:r>
              <a:rPr lang="en-US" altLang="zh-CN" dirty="0"/>
              <a:t>)</a:t>
            </a:r>
            <a:r>
              <a:rPr lang="zh-CN" altLang="en-US" dirty="0"/>
              <a:t>，</a:t>
            </a:r>
            <a:r>
              <a:rPr lang="zh-CN" altLang="en-US" dirty="0" smtClean="0"/>
              <a:t>，确定</a:t>
            </a:r>
            <a:r>
              <a:rPr lang="zh-CN" altLang="en-US" dirty="0"/>
              <a:t>补写的依据范围（依据范围一般是补写处的前后紧密连接的内容，或者整体文段的内容，极少处是根据补写处非紧密连接的</a:t>
            </a:r>
            <a:r>
              <a:rPr lang="zh-CN" altLang="en-US" dirty="0" smtClean="0"/>
              <a:t>内容）。注意</a:t>
            </a:r>
            <a:r>
              <a:rPr lang="zh-CN" altLang="en-US" dirty="0"/>
              <a:t>分析上下文中的提示</a:t>
            </a:r>
            <a:r>
              <a:rPr lang="zh-CN" altLang="en-US" dirty="0" smtClean="0"/>
              <a:t>句子，这</a:t>
            </a:r>
            <a:r>
              <a:rPr lang="zh-CN" altLang="en-US" dirty="0"/>
              <a:t>是填写内容的根本和来源</a:t>
            </a:r>
            <a:r>
              <a:rPr lang="zh-CN" altLang="en-US" dirty="0" smtClean="0"/>
              <a:t>。从</a:t>
            </a:r>
            <a:r>
              <a:rPr lang="zh-CN" altLang="en-US" dirty="0"/>
              <a:t>照应的角度看，填写的句子就是从这些提示性句中</a:t>
            </a:r>
            <a:r>
              <a:rPr lang="zh-CN" altLang="en-US" dirty="0" smtClean="0"/>
              <a:t>推导出来的（</a:t>
            </a:r>
            <a:r>
              <a:rPr lang="zh-CN" altLang="en-US" dirty="0"/>
              <a:t>要特别注意关联词语</a:t>
            </a:r>
            <a:r>
              <a:rPr lang="zh-CN" altLang="en-US" dirty="0" smtClean="0"/>
              <a:t>）。对应关键词句，进行</a:t>
            </a:r>
            <a:r>
              <a:rPr lang="zh-CN" altLang="en-US" dirty="0"/>
              <a:t>逻辑推理与判断，准确补写</a:t>
            </a:r>
            <a:r>
              <a:rPr lang="zh-CN" altLang="en-US" dirty="0" smtClean="0"/>
              <a:t>。</a:t>
            </a:r>
            <a:endParaRPr lang="en-US" altLang="zh-CN" dirty="0"/>
          </a:p>
          <a:p>
            <a:r>
              <a:rPr lang="zh-CN" altLang="en-US" b="1" dirty="0" smtClean="0"/>
              <a:t>第四</a:t>
            </a:r>
            <a:r>
              <a:rPr lang="zh-CN" altLang="en-US" b="1" dirty="0"/>
              <a:t>步</a:t>
            </a:r>
            <a:r>
              <a:rPr lang="zh-CN" altLang="en-US" b="1" dirty="0" smtClean="0"/>
              <a:t>：</a:t>
            </a:r>
            <a:r>
              <a:rPr lang="zh-CN" altLang="en-US" b="1" dirty="0">
                <a:solidFill>
                  <a:srgbClr val="FF0000"/>
                </a:solidFill>
              </a:rPr>
              <a:t>关注细节，补</a:t>
            </a:r>
            <a:r>
              <a:rPr lang="zh-CN" altLang="en-US" b="1" dirty="0" smtClean="0">
                <a:solidFill>
                  <a:srgbClr val="FF0000"/>
                </a:solidFill>
              </a:rPr>
              <a:t>句子</a:t>
            </a:r>
            <a:endParaRPr lang="en-US" altLang="zh-CN" b="1" dirty="0" smtClean="0">
              <a:solidFill>
                <a:srgbClr val="FF0000"/>
              </a:solidFill>
            </a:endParaRPr>
          </a:p>
          <a:p>
            <a:r>
              <a:rPr lang="zh-CN" altLang="en-US" dirty="0" smtClean="0"/>
              <a:t>        注意检查</a:t>
            </a:r>
            <a:r>
              <a:rPr lang="zh-CN" altLang="en-US" dirty="0"/>
              <a:t>语句逻辑是否</a:t>
            </a:r>
            <a:r>
              <a:rPr lang="zh-CN" altLang="en-US" dirty="0" smtClean="0"/>
              <a:t>正确，</a:t>
            </a:r>
            <a:r>
              <a:rPr lang="zh-CN" altLang="en-US" dirty="0"/>
              <a:t>试着在草稿上拟</a:t>
            </a:r>
            <a:r>
              <a:rPr lang="zh-CN" altLang="en-US" dirty="0" smtClean="0"/>
              <a:t>写</a:t>
            </a:r>
            <a:r>
              <a:rPr lang="zh-CN" altLang="en-US" dirty="0"/>
              <a:t>修改</a:t>
            </a:r>
            <a:r>
              <a:rPr lang="zh-CN" altLang="en-US" dirty="0" smtClean="0"/>
              <a:t>，</a:t>
            </a:r>
            <a:r>
              <a:rPr lang="zh-CN" altLang="en-US" dirty="0"/>
              <a:t>放回原文读一下，答案不仅要语意吻合，还要用语准确，尤其注意个别字词的疏漏或不精确。语意对，仅能得到部分分数；答案“美”，才能得满分。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768545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1520" y="404664"/>
            <a:ext cx="7272808" cy="615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dirty="0">
                <a:solidFill>
                  <a:srgbClr val="FF0000"/>
                </a:solidFill>
              </a:rPr>
              <a:t>推断技巧</a:t>
            </a:r>
          </a:p>
          <a:p>
            <a:r>
              <a:rPr lang="en-US" altLang="zh-CN" sz="2400" b="1" dirty="0"/>
              <a:t>(</a:t>
            </a:r>
            <a:r>
              <a:rPr lang="zh-CN" altLang="zh-CN" sz="2400" b="1" dirty="0"/>
              <a:t>一</a:t>
            </a:r>
            <a:r>
              <a:rPr lang="en-US" altLang="zh-CN" sz="2400" b="1" dirty="0"/>
              <a:t>)</a:t>
            </a:r>
            <a:r>
              <a:rPr lang="zh-CN" altLang="zh-CN" sz="2400" b="1" dirty="0"/>
              <a:t>根据句子</a:t>
            </a:r>
            <a:r>
              <a:rPr lang="zh-CN" altLang="zh-CN" sz="2400" b="1" dirty="0">
                <a:solidFill>
                  <a:srgbClr val="FF0000"/>
                </a:solidFill>
              </a:rPr>
              <a:t>位置</a:t>
            </a:r>
            <a:r>
              <a:rPr lang="zh-CN" altLang="zh-CN" sz="2400" b="1" dirty="0"/>
              <a:t>推断</a:t>
            </a:r>
          </a:p>
          <a:p>
            <a:r>
              <a:rPr lang="en-US" altLang="zh-CN" dirty="0" smtClean="0"/>
              <a:t>        </a:t>
            </a:r>
            <a:r>
              <a:rPr lang="zh-CN" altLang="zh-CN" b="1" dirty="0" smtClean="0"/>
              <a:t>抓住</a:t>
            </a:r>
            <a:r>
              <a:rPr lang="zh-CN" altLang="zh-CN" b="1" dirty="0"/>
              <a:t>句子</a:t>
            </a:r>
            <a:r>
              <a:rPr lang="zh-CN" altLang="zh-CN" b="1" dirty="0">
                <a:solidFill>
                  <a:srgbClr val="FF0000"/>
                </a:solidFill>
              </a:rPr>
              <a:t>位置</a:t>
            </a:r>
            <a:r>
              <a:rPr lang="zh-CN" altLang="zh-CN" b="1" dirty="0"/>
              <a:t>确定其一般性质：在段首的为总领句（观点句），总领全文；在句首的为领起句，领起下文；在中间的为过渡句，有承上启下的过渡作用，或用“也”、关联词承接上文，或用“可是、但”等体现语义转折；在句末的为结果句，是前面句子的自然推导；在段末的为总结句，是对前文的总结、概括。</a:t>
            </a:r>
          </a:p>
          <a:p>
            <a:endParaRPr lang="en-US" altLang="zh-CN" dirty="0" smtClean="0"/>
          </a:p>
          <a:p>
            <a:r>
              <a:rPr lang="en-US" altLang="zh-CN" dirty="0"/>
              <a:t> </a:t>
            </a:r>
            <a:r>
              <a:rPr lang="en-US" altLang="zh-CN" dirty="0" smtClean="0"/>
              <a:t>       </a:t>
            </a:r>
            <a:r>
              <a:rPr lang="zh-CN" altLang="zh-CN" dirty="0" smtClean="0"/>
              <a:t>在</a:t>
            </a:r>
            <a:r>
              <a:rPr lang="zh-CN" altLang="zh-CN" dirty="0"/>
              <a:t>各种气象灾害中，台风、洪水等因瞬间破坏力巨大而更受关注，相比之下，</a:t>
            </a:r>
            <a:r>
              <a:rPr lang="zh-CN" altLang="zh-CN" u="sng" dirty="0"/>
              <a:t>①</a:t>
            </a:r>
            <a:r>
              <a:rPr lang="en-US" altLang="zh-CN" u="sng" dirty="0"/>
              <a:t> </a:t>
            </a:r>
            <a:r>
              <a:rPr lang="zh-CN" altLang="zh-CN" dirty="0"/>
              <a:t>。 其实，由于持续时间长，影响范围广，干旱在我国的气象灾害中是造成损失最重的。旱灾主要由气象因素造成，</a:t>
            </a:r>
            <a:r>
              <a:rPr lang="zh-CN" altLang="zh-CN" u="sng" dirty="0"/>
              <a:t>② </a:t>
            </a:r>
            <a:r>
              <a:rPr lang="zh-CN" altLang="zh-CN" dirty="0"/>
              <a:t>：比如温室气体排放、植被破坏、水源过度开发等都全增加旱灾发生的频度和灾害程度。目前，人工影响天气效果有限，气候稳定几乎完全依赖地球环境在可调节范围内的自我修复，</a:t>
            </a:r>
            <a:r>
              <a:rPr lang="zh-CN" altLang="zh-CN" u="sng" dirty="0"/>
              <a:t>③</a:t>
            </a:r>
            <a:r>
              <a:rPr lang="zh-CN" altLang="zh-CN" dirty="0"/>
              <a:t> ，或将造成雪崩式的环境突变，后果不堪设想。</a:t>
            </a:r>
          </a:p>
          <a:p>
            <a:endParaRPr lang="en-US" altLang="zh-CN" dirty="0" smtClean="0"/>
          </a:p>
          <a:p>
            <a:r>
              <a:rPr lang="zh-CN" altLang="zh-CN" b="1" dirty="0" smtClean="0"/>
              <a:t>【答案】</a:t>
            </a:r>
            <a:r>
              <a:rPr lang="zh-CN" altLang="zh-CN" b="1" dirty="0"/>
              <a:t>①干旱则因成灾缓慢常常受到忽视</a:t>
            </a:r>
          </a:p>
          <a:p>
            <a:r>
              <a:rPr lang="en-US" altLang="zh-CN" b="1" dirty="0" smtClean="0"/>
              <a:t>                </a:t>
            </a:r>
            <a:r>
              <a:rPr lang="zh-CN" altLang="zh-CN" b="1" dirty="0" smtClean="0"/>
              <a:t>②</a:t>
            </a:r>
            <a:r>
              <a:rPr lang="zh-CN" altLang="zh-CN" b="1" dirty="0"/>
              <a:t>但人类活动的影响也不可小视</a:t>
            </a:r>
          </a:p>
          <a:p>
            <a:r>
              <a:rPr lang="en-US" altLang="zh-CN" b="1" dirty="0" smtClean="0"/>
              <a:t>                </a:t>
            </a:r>
            <a:r>
              <a:rPr lang="zh-CN" altLang="zh-CN" b="1" dirty="0" smtClean="0"/>
              <a:t>③</a:t>
            </a:r>
            <a:r>
              <a:rPr lang="zh-CN" altLang="zh-CN" b="1" dirty="0"/>
              <a:t>一旦这种自我修复能力被破坏</a:t>
            </a:r>
          </a:p>
          <a:p>
            <a:r>
              <a:rPr lang="zh-CN" altLang="zh-CN" b="1" dirty="0"/>
              <a:t>【解析】①是过渡句，有承上启下的作用。②是过渡句，语义转折。③总结句表结果，需要结合上文语境和含义来表达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3895910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9552" y="811600"/>
            <a:ext cx="6552728" cy="54476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b="1" dirty="0"/>
              <a:t>（二）根据</a:t>
            </a:r>
            <a:r>
              <a:rPr lang="zh-CN" altLang="zh-CN" sz="2400" b="1" dirty="0">
                <a:solidFill>
                  <a:srgbClr val="FF0000"/>
                </a:solidFill>
              </a:rPr>
              <a:t>合理顺序</a:t>
            </a:r>
            <a:r>
              <a:rPr lang="zh-CN" altLang="zh-CN" sz="2400" b="1" dirty="0"/>
              <a:t>推断</a:t>
            </a:r>
          </a:p>
          <a:p>
            <a:r>
              <a:rPr lang="en-US" altLang="zh-CN" b="1" dirty="0" smtClean="0"/>
              <a:t>        </a:t>
            </a:r>
            <a:r>
              <a:rPr lang="zh-CN" altLang="zh-CN" b="1" dirty="0" smtClean="0"/>
              <a:t>一</a:t>
            </a:r>
            <a:r>
              <a:rPr lang="zh-CN" altLang="zh-CN" b="1" dirty="0"/>
              <a:t>组句子，总是按照一定</a:t>
            </a:r>
            <a:r>
              <a:rPr lang="zh-CN" altLang="zh-CN" b="1" dirty="0">
                <a:solidFill>
                  <a:srgbClr val="FF0000"/>
                </a:solidFill>
              </a:rPr>
              <a:t>顺序</a:t>
            </a:r>
            <a:r>
              <a:rPr lang="zh-CN" altLang="zh-CN" b="1" dirty="0"/>
              <a:t>排列的，且前后有某种对应关系，根据这种</a:t>
            </a:r>
            <a:r>
              <a:rPr lang="zh-CN" altLang="zh-CN" b="1" dirty="0">
                <a:solidFill>
                  <a:srgbClr val="FF0000"/>
                </a:solidFill>
              </a:rPr>
              <a:t>顺序</a:t>
            </a:r>
            <a:r>
              <a:rPr lang="zh-CN" altLang="zh-CN" b="1" dirty="0"/>
              <a:t>和关系可推断出所填内容。</a:t>
            </a:r>
          </a:p>
          <a:p>
            <a:endParaRPr lang="en-US" altLang="zh-CN" dirty="0" smtClean="0"/>
          </a:p>
          <a:p>
            <a:r>
              <a:rPr lang="en-US" altLang="zh-CN" dirty="0"/>
              <a:t> </a:t>
            </a:r>
            <a:r>
              <a:rPr lang="en-US" altLang="zh-CN" dirty="0" smtClean="0"/>
              <a:t>       </a:t>
            </a:r>
            <a:r>
              <a:rPr lang="zh-CN" altLang="zh-CN" dirty="0" smtClean="0"/>
              <a:t>前苏联</a:t>
            </a:r>
            <a:r>
              <a:rPr lang="zh-CN" altLang="zh-CN" dirty="0"/>
              <a:t>作家肖洛霍夫在他的小说《静静的顿河》里，向我们展示了他的特别发达的嗅觉。他描写了顿河河水的气味，描写了草原的青草味、干草味、腐草味……福克纳的小说《喧哗与骚动》里的一个人物，能嗅到寒冷的气味。其实寒冷是没有气味的，但是福克纳这样写了，我们也并不感到他写得过分。通过上述例子，我们可以发现，小说中实际存在着两种气味，一种是</a:t>
            </a:r>
            <a:r>
              <a:rPr lang="zh-CN" altLang="zh-CN" u="sng" dirty="0"/>
              <a:t>①</a:t>
            </a:r>
            <a:r>
              <a:rPr lang="en-US" altLang="zh-CN" dirty="0"/>
              <a:t>;</a:t>
            </a:r>
            <a:r>
              <a:rPr lang="zh-CN" altLang="zh-CN" dirty="0"/>
              <a:t>一种是</a:t>
            </a:r>
            <a:r>
              <a:rPr lang="zh-CN" altLang="zh-CN" u="sng" dirty="0"/>
              <a:t>②</a:t>
            </a:r>
            <a:r>
              <a:rPr lang="zh-CN" altLang="zh-CN" dirty="0"/>
              <a:t>。</a:t>
            </a:r>
          </a:p>
          <a:p>
            <a:endParaRPr lang="en-US" altLang="zh-CN" dirty="0" smtClean="0"/>
          </a:p>
          <a:p>
            <a:r>
              <a:rPr lang="zh-CN" altLang="zh-CN" b="1" dirty="0" smtClean="0"/>
              <a:t>【答案】</a:t>
            </a:r>
            <a:r>
              <a:rPr lang="zh-CN" altLang="zh-CN" b="1" dirty="0"/>
              <a:t>①现实</a:t>
            </a:r>
            <a:r>
              <a:rPr lang="en-US" altLang="zh-CN" b="1" dirty="0"/>
              <a:t>(</a:t>
            </a:r>
            <a:r>
              <a:rPr lang="zh-CN" altLang="zh-CN" b="1" dirty="0"/>
              <a:t>写实</a:t>
            </a:r>
            <a:r>
              <a:rPr lang="en-US" altLang="zh-CN" b="1" dirty="0"/>
              <a:t>)</a:t>
            </a:r>
            <a:r>
              <a:rPr lang="zh-CN" altLang="zh-CN" b="1" dirty="0"/>
              <a:t>的，是对某物的气味进行描写</a:t>
            </a:r>
            <a:r>
              <a:rPr lang="zh-CN" altLang="zh-CN" b="1" dirty="0" smtClean="0"/>
              <a:t>；</a:t>
            </a:r>
            <a:endParaRPr lang="en-US" altLang="zh-CN" b="1" dirty="0" smtClean="0"/>
          </a:p>
          <a:p>
            <a:r>
              <a:rPr lang="en-US" altLang="zh-CN" b="1" dirty="0"/>
              <a:t> </a:t>
            </a:r>
            <a:r>
              <a:rPr lang="en-US" altLang="zh-CN" b="1" dirty="0" smtClean="0"/>
              <a:t>              </a:t>
            </a:r>
            <a:r>
              <a:rPr lang="zh-CN" altLang="zh-CN" b="1" dirty="0" smtClean="0"/>
              <a:t>②</a:t>
            </a:r>
            <a:r>
              <a:rPr lang="zh-CN" altLang="zh-CN" b="1" dirty="0"/>
              <a:t>虚构</a:t>
            </a:r>
            <a:r>
              <a:rPr lang="en-US" altLang="zh-CN" b="1" dirty="0"/>
              <a:t>(</a:t>
            </a:r>
            <a:r>
              <a:rPr lang="zh-CN" altLang="zh-CN" b="1" dirty="0"/>
              <a:t>想象</a:t>
            </a:r>
            <a:r>
              <a:rPr lang="en-US" altLang="zh-CN" b="1" dirty="0"/>
              <a:t>)</a:t>
            </a:r>
            <a:r>
              <a:rPr lang="zh-CN" altLang="zh-CN" b="1" dirty="0"/>
              <a:t>的，是对本无气味的物体进行描写</a:t>
            </a:r>
          </a:p>
          <a:p>
            <a:r>
              <a:rPr lang="zh-CN" altLang="zh-CN" b="1" dirty="0" smtClean="0"/>
              <a:t>【解析】</a:t>
            </a:r>
            <a:r>
              <a:rPr lang="zh-CN" altLang="zh-CN" b="1" dirty="0"/>
              <a:t>从逻辑关系角度来看，是具体到概括（分—总）的顺序。从对应来看，先说《静静的顿河》中的气味，然后再说《喧哗与骚动》中的气味</a:t>
            </a:r>
            <a:r>
              <a:rPr lang="en-US" altLang="zh-CN" b="1" dirty="0"/>
              <a:t>;</a:t>
            </a:r>
            <a:r>
              <a:rPr lang="zh-CN" altLang="zh-CN" b="1" dirty="0"/>
              <a:t>而根据句中的提示“其实寒冷是没有气味的”可推知这是指虚构的气味，据此推断前面所说是现实的气味。</a:t>
            </a:r>
          </a:p>
        </p:txBody>
      </p:sp>
    </p:spTree>
    <p:extLst>
      <p:ext uri="{BB962C8B-B14F-4D97-AF65-F5344CB8AC3E}">
        <p14:creationId xmlns:p14="http://schemas.microsoft.com/office/powerpoint/2010/main" val="216553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23528" y="764704"/>
            <a:ext cx="6984776" cy="5170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b="1" dirty="0"/>
              <a:t>（三）根据</a:t>
            </a:r>
            <a:r>
              <a:rPr lang="zh-CN" altLang="zh-CN" sz="2400" b="1" dirty="0">
                <a:solidFill>
                  <a:srgbClr val="FF0000"/>
                </a:solidFill>
              </a:rPr>
              <a:t>提示语（标志语）</a:t>
            </a:r>
            <a:r>
              <a:rPr lang="zh-CN" altLang="zh-CN" sz="2400" b="1" dirty="0"/>
              <a:t>推断</a:t>
            </a:r>
          </a:p>
          <a:p>
            <a:r>
              <a:rPr lang="en-US" altLang="zh-CN" b="1" dirty="0" smtClean="0"/>
              <a:t>              </a:t>
            </a:r>
            <a:r>
              <a:rPr lang="zh-CN" altLang="zh-CN" b="1" dirty="0" smtClean="0"/>
              <a:t>有些</a:t>
            </a:r>
            <a:r>
              <a:rPr lang="zh-CN" altLang="zh-CN" b="1" dirty="0"/>
              <a:t>语言（词语）对补写的语句进行</a:t>
            </a:r>
            <a:r>
              <a:rPr lang="zh-CN" altLang="zh-CN" b="1" dirty="0">
                <a:solidFill>
                  <a:srgbClr val="FF0000"/>
                </a:solidFill>
              </a:rPr>
              <a:t>暗示</a:t>
            </a:r>
            <a:r>
              <a:rPr lang="zh-CN" altLang="zh-CN" b="1" dirty="0"/>
              <a:t>。</a:t>
            </a:r>
          </a:p>
          <a:p>
            <a:r>
              <a:rPr lang="en-US" altLang="zh-CN" dirty="0" smtClean="0"/>
              <a:t>       </a:t>
            </a:r>
          </a:p>
          <a:p>
            <a:r>
              <a:rPr lang="en-US" altLang="zh-CN" dirty="0"/>
              <a:t> </a:t>
            </a:r>
            <a:r>
              <a:rPr lang="en-US" altLang="zh-CN" dirty="0" smtClean="0"/>
              <a:t>        </a:t>
            </a:r>
            <a:r>
              <a:rPr lang="zh-CN" altLang="zh-CN" dirty="0" smtClean="0"/>
              <a:t>一提到</a:t>
            </a:r>
            <a:r>
              <a:rPr lang="zh-CN" altLang="zh-CN" dirty="0"/>
              <a:t>根的作用，可能首先想到</a:t>
            </a:r>
            <a:r>
              <a:rPr lang="en-US" altLang="zh-CN" dirty="0"/>
              <a:t> </a:t>
            </a:r>
            <a:r>
              <a:rPr lang="zh-CN" altLang="zh-CN" u="sng" dirty="0"/>
              <a:t>①</a:t>
            </a:r>
            <a:r>
              <a:rPr lang="en-US" altLang="zh-CN" u="sng" dirty="0"/>
              <a:t> </a:t>
            </a:r>
            <a:r>
              <a:rPr lang="zh-CN" altLang="zh-CN" dirty="0"/>
              <a:t>。这两项是绝大多数植物根系的本职工作。然而，进化史上最早出现的根，作用却并非吸收水分和吸取养料，而是</a:t>
            </a:r>
            <a:r>
              <a:rPr lang="en-US" altLang="zh-CN" u="sng" dirty="0"/>
              <a:t> </a:t>
            </a:r>
            <a:r>
              <a:rPr lang="zh-CN" altLang="zh-CN" u="sng" dirty="0"/>
              <a:t>②</a:t>
            </a:r>
            <a:r>
              <a:rPr lang="en-US" altLang="zh-CN" u="sng" dirty="0"/>
              <a:t> </a:t>
            </a:r>
            <a:r>
              <a:rPr lang="zh-CN" altLang="zh-CN" dirty="0"/>
              <a:t>，这种早期类型的根被称为假根。</a:t>
            </a:r>
            <a:r>
              <a:rPr lang="zh-CN" altLang="zh-CN" u="sng" dirty="0"/>
              <a:t>③</a:t>
            </a:r>
            <a:r>
              <a:rPr lang="en-US" altLang="zh-CN" dirty="0"/>
              <a:t> </a:t>
            </a:r>
            <a:r>
              <a:rPr lang="zh-CN" altLang="zh-CN" dirty="0"/>
              <a:t>，是因为在这些根内部没有运输水分和养料的通道，它仅有的作用就是固定植株。假根将植物固定在合适的生活环境中，会降低风吹和水流的影响，提高其生存几率。</a:t>
            </a:r>
          </a:p>
          <a:p>
            <a:endParaRPr lang="en-US" altLang="zh-CN" dirty="0" smtClean="0"/>
          </a:p>
          <a:p>
            <a:r>
              <a:rPr lang="en-US" altLang="zh-CN" b="1" dirty="0"/>
              <a:t>【</a:t>
            </a:r>
            <a:r>
              <a:rPr lang="zh-CN" altLang="en-US" b="1" dirty="0"/>
              <a:t>答案</a:t>
            </a:r>
            <a:r>
              <a:rPr lang="en-US" altLang="zh-CN" b="1" dirty="0"/>
              <a:t>】</a:t>
            </a:r>
            <a:r>
              <a:rPr lang="zh-CN" altLang="zh-CN" b="1" dirty="0" smtClean="0"/>
              <a:t>①</a:t>
            </a:r>
            <a:r>
              <a:rPr lang="zh-CN" altLang="zh-CN" b="1" dirty="0"/>
              <a:t>吸收水分和吸取养料 </a:t>
            </a:r>
            <a:endParaRPr lang="en-US" altLang="zh-CN" b="1" dirty="0" smtClean="0"/>
          </a:p>
          <a:p>
            <a:r>
              <a:rPr lang="en-US" altLang="zh-CN" b="1" dirty="0"/>
              <a:t> </a:t>
            </a:r>
            <a:r>
              <a:rPr lang="en-US" altLang="zh-CN" b="1" dirty="0" smtClean="0"/>
              <a:t>               </a:t>
            </a:r>
            <a:r>
              <a:rPr lang="zh-CN" altLang="zh-CN" b="1" dirty="0" smtClean="0"/>
              <a:t>②</a:t>
            </a:r>
            <a:r>
              <a:rPr lang="zh-CN" altLang="zh-CN" b="1" dirty="0"/>
              <a:t>固定植株 </a:t>
            </a:r>
            <a:r>
              <a:rPr lang="en-US" altLang="zh-CN" b="1" dirty="0" smtClean="0"/>
              <a:t> </a:t>
            </a:r>
          </a:p>
          <a:p>
            <a:r>
              <a:rPr lang="en-US" altLang="zh-CN" b="1" dirty="0"/>
              <a:t> </a:t>
            </a:r>
            <a:r>
              <a:rPr lang="en-US" altLang="zh-CN" b="1" dirty="0" smtClean="0"/>
              <a:t>               </a:t>
            </a:r>
            <a:r>
              <a:rPr lang="zh-CN" altLang="zh-CN" b="1" dirty="0" smtClean="0"/>
              <a:t>③</a:t>
            </a:r>
            <a:r>
              <a:rPr lang="zh-CN" altLang="zh-CN" b="1" dirty="0"/>
              <a:t>（之所以）称其为假根</a:t>
            </a:r>
          </a:p>
          <a:p>
            <a:r>
              <a:rPr lang="zh-CN" altLang="zh-CN" b="1" dirty="0"/>
              <a:t>【解析】“这两项”就是对①的直接解说。它告诉考生这里的答案有两项内容，而后面的“吸收水分和吸取养料”是再明显不过的提示。 “这种” “假根”，是对②处的暗示，②处填假根的作用，而下文说到了假根的作用“固定植株”。 ③处后边为“是因为”，说明这是因果关系的句子，且前面填写部分是“果”。</a:t>
            </a:r>
          </a:p>
        </p:txBody>
      </p:sp>
    </p:spTree>
    <p:extLst>
      <p:ext uri="{BB962C8B-B14F-4D97-AF65-F5344CB8AC3E}">
        <p14:creationId xmlns:p14="http://schemas.microsoft.com/office/powerpoint/2010/main" val="5277652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9552" y="579358"/>
            <a:ext cx="7200800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b="1" dirty="0">
                <a:latin typeface="+mn-ea"/>
              </a:rPr>
              <a:t>（四）根据</a:t>
            </a:r>
            <a:r>
              <a:rPr lang="zh-CN" altLang="zh-CN" sz="2400" b="1" dirty="0">
                <a:solidFill>
                  <a:srgbClr val="FF0000"/>
                </a:solidFill>
                <a:latin typeface="+mn-ea"/>
              </a:rPr>
              <a:t>特殊句子</a:t>
            </a:r>
            <a:r>
              <a:rPr lang="zh-CN" altLang="zh-CN" sz="2400" b="1" dirty="0">
                <a:latin typeface="+mn-ea"/>
              </a:rPr>
              <a:t>推断 </a:t>
            </a:r>
          </a:p>
          <a:p>
            <a:r>
              <a:rPr lang="zh-CN" altLang="zh-CN" b="1" dirty="0">
                <a:latin typeface="+mn-ea"/>
              </a:rPr>
              <a:t>　　比较有特点的</a:t>
            </a:r>
            <a:r>
              <a:rPr lang="zh-CN" altLang="zh-CN" b="1" dirty="0">
                <a:solidFill>
                  <a:srgbClr val="FF0000"/>
                </a:solidFill>
                <a:latin typeface="+mn-ea"/>
              </a:rPr>
              <a:t>句式</a:t>
            </a:r>
            <a:r>
              <a:rPr lang="zh-CN" altLang="zh-CN" b="1" dirty="0">
                <a:latin typeface="+mn-ea"/>
              </a:rPr>
              <a:t>，比如因果关系、递进关系的句子，正反对比的句子，有关联词语的句子，有修辞手法的句子</a:t>
            </a:r>
            <a:r>
              <a:rPr lang="en-US" altLang="zh-CN" b="1" dirty="0">
                <a:latin typeface="+mn-ea"/>
              </a:rPr>
              <a:t>……</a:t>
            </a:r>
            <a:r>
              <a:rPr lang="zh-CN" altLang="zh-CN" b="1" dirty="0">
                <a:latin typeface="+mn-ea"/>
              </a:rPr>
              <a:t>根据这些</a:t>
            </a:r>
            <a:r>
              <a:rPr lang="en-US" altLang="zh-CN" b="1" dirty="0">
                <a:latin typeface="+mn-ea"/>
              </a:rPr>
              <a:t>“</a:t>
            </a:r>
            <a:r>
              <a:rPr lang="zh-CN" altLang="zh-CN" b="1" dirty="0">
                <a:solidFill>
                  <a:srgbClr val="FF0000"/>
                </a:solidFill>
                <a:latin typeface="+mn-ea"/>
              </a:rPr>
              <a:t>特殊句式</a:t>
            </a:r>
            <a:r>
              <a:rPr lang="en-US" altLang="zh-CN" b="1" dirty="0">
                <a:solidFill>
                  <a:srgbClr val="FF0000"/>
                </a:solidFill>
                <a:latin typeface="+mn-ea"/>
              </a:rPr>
              <a:t>” </a:t>
            </a:r>
            <a:r>
              <a:rPr lang="zh-CN" altLang="zh-CN" b="1" dirty="0">
                <a:latin typeface="+mn-ea"/>
              </a:rPr>
              <a:t>，常常能准确地推断</a:t>
            </a:r>
            <a:r>
              <a:rPr lang="zh-CN" altLang="zh-CN" dirty="0">
                <a:latin typeface="+mn-ea"/>
              </a:rPr>
              <a:t>。</a:t>
            </a:r>
          </a:p>
          <a:p>
            <a:r>
              <a:rPr lang="zh-CN" altLang="zh-CN" b="1" dirty="0"/>
              <a:t>　 </a:t>
            </a:r>
            <a:endParaRPr lang="en-US" altLang="zh-CN" dirty="0"/>
          </a:p>
          <a:p>
            <a:r>
              <a:rPr lang="en-US" altLang="zh-CN" dirty="0" smtClean="0"/>
              <a:t>       </a:t>
            </a:r>
            <a:r>
              <a:rPr lang="zh-CN" altLang="zh-CN" dirty="0" smtClean="0"/>
              <a:t>横</a:t>
            </a:r>
            <a:r>
              <a:rPr lang="zh-CN" altLang="zh-CN" dirty="0"/>
              <a:t>平竖直的方块字，是中华民族的独有创造和文化遗产。汉字不仅仅是几千年历史传承的记录工具，①</a:t>
            </a:r>
            <a:r>
              <a:rPr lang="en-US" altLang="zh-CN" u="sng" dirty="0"/>
              <a:t>                      </a:t>
            </a:r>
            <a:r>
              <a:rPr lang="en-US" altLang="zh-CN" dirty="0"/>
              <a:t> </a:t>
            </a:r>
            <a:r>
              <a:rPr lang="zh-CN" altLang="zh-CN" dirty="0"/>
              <a:t>。有了汉字，才有了唐诗的激情洋溢，②</a:t>
            </a:r>
            <a:r>
              <a:rPr lang="en-US" altLang="zh-CN" u="sng" dirty="0"/>
              <a:t>                      </a:t>
            </a:r>
            <a:r>
              <a:rPr lang="en-US" altLang="zh-CN" dirty="0"/>
              <a:t> </a:t>
            </a:r>
            <a:r>
              <a:rPr lang="zh-CN" altLang="zh-CN" dirty="0"/>
              <a:t>，元曲的灵动俏丽；有了汉字，才有了张旭、王羲之等人洒脱俊逸字体的千古流传。随着电子信息时代的到来，人们似乎更愿意借助键盘和鼠标来沟通和完成工作，③</a:t>
            </a:r>
            <a:r>
              <a:rPr lang="en-US" altLang="zh-CN" u="sng" dirty="0"/>
              <a:t>                     </a:t>
            </a:r>
            <a:r>
              <a:rPr lang="en-US" altLang="zh-CN" dirty="0"/>
              <a:t> </a:t>
            </a:r>
            <a:r>
              <a:rPr lang="zh-CN" altLang="zh-CN" dirty="0"/>
              <a:t>，因而越来越多的人书写潦草、没有章法，横平竖直都难做到，更别提汉字固有的神采、韵味了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endParaRPr lang="en-US" altLang="zh-CN" dirty="0" smtClean="0"/>
          </a:p>
          <a:p>
            <a:r>
              <a:rPr lang="en-US" altLang="zh-CN" b="1" dirty="0" smtClean="0"/>
              <a:t>【</a:t>
            </a:r>
            <a:r>
              <a:rPr lang="zh-CN" altLang="en-US" b="1" dirty="0"/>
              <a:t>答案</a:t>
            </a:r>
            <a:r>
              <a:rPr lang="en-US" altLang="zh-CN" b="1" dirty="0"/>
              <a:t>】①</a:t>
            </a:r>
            <a:r>
              <a:rPr lang="zh-CN" altLang="en-US" b="1" dirty="0"/>
              <a:t>更是多彩的中华文化的</a:t>
            </a:r>
            <a:r>
              <a:rPr lang="zh-CN" altLang="en-US" b="1" dirty="0" smtClean="0"/>
              <a:t>载体</a:t>
            </a:r>
            <a:endParaRPr lang="en-US" altLang="zh-CN" b="1" dirty="0" smtClean="0"/>
          </a:p>
          <a:p>
            <a:r>
              <a:rPr lang="zh-CN" altLang="en-US" b="1" dirty="0" smtClean="0"/>
              <a:t>                ②</a:t>
            </a:r>
            <a:r>
              <a:rPr lang="zh-CN" altLang="en-US" b="1" dirty="0"/>
              <a:t>宋词的婉转</a:t>
            </a:r>
            <a:r>
              <a:rPr lang="zh-CN" altLang="en-US" b="1" dirty="0" smtClean="0"/>
              <a:t>清雅</a:t>
            </a:r>
            <a:endParaRPr lang="en-US" altLang="zh-CN" b="1" dirty="0" smtClean="0"/>
          </a:p>
          <a:p>
            <a:r>
              <a:rPr lang="zh-CN" altLang="en-US" b="1" dirty="0" smtClean="0"/>
              <a:t>                ③</a:t>
            </a:r>
            <a:r>
              <a:rPr lang="zh-CN" altLang="en-US" b="1" dirty="0"/>
              <a:t>而不愿意提笔写字。</a:t>
            </a:r>
          </a:p>
          <a:p>
            <a:r>
              <a:rPr lang="en-US" altLang="zh-CN" b="1" dirty="0" smtClean="0"/>
              <a:t>【</a:t>
            </a:r>
            <a:r>
              <a:rPr lang="zh-CN" altLang="en-US" b="1" dirty="0"/>
              <a:t>解析</a:t>
            </a:r>
            <a:r>
              <a:rPr lang="en-US" altLang="zh-CN" b="1" dirty="0"/>
              <a:t>】</a:t>
            </a:r>
            <a:r>
              <a:rPr lang="zh-CN" altLang="en-US" b="1" dirty="0"/>
              <a:t>很显然，“不仅仅是”，以后面要够成递进关系。所以①处是“更是</a:t>
            </a:r>
            <a:r>
              <a:rPr lang="en-US" altLang="zh-CN" b="1" dirty="0"/>
              <a:t>.......”</a:t>
            </a:r>
            <a:r>
              <a:rPr lang="zh-CN" altLang="en-US" b="1" dirty="0"/>
              <a:t>再根据②前的“汉”、“唐”，后面的“元”，就知道中间是“宋”。考生便容易推断出②应该是与时间相关的内容了。③处关联词“更愿意”后面的“因而”的内容，看出中间是“不愿意</a:t>
            </a:r>
            <a:r>
              <a:rPr lang="en-US" altLang="zh-CN" b="1" dirty="0"/>
              <a:t>.......”</a:t>
            </a:r>
            <a:r>
              <a:rPr lang="zh-CN" altLang="en-US" b="1" dirty="0"/>
              <a:t>。</a:t>
            </a:r>
            <a:endParaRPr lang="zh-CN" altLang="zh-CN" b="1" dirty="0"/>
          </a:p>
        </p:txBody>
      </p:sp>
    </p:spTree>
    <p:extLst>
      <p:ext uri="{BB962C8B-B14F-4D97-AF65-F5344CB8AC3E}">
        <p14:creationId xmlns:p14="http://schemas.microsoft.com/office/powerpoint/2010/main" val="4179310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1520" y="260648"/>
            <a:ext cx="8064896" cy="62786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b="1" dirty="0">
                <a:latin typeface="+mn-ea"/>
              </a:rPr>
              <a:t>（五）根据</a:t>
            </a:r>
            <a:r>
              <a:rPr lang="zh-CN" altLang="zh-CN" sz="2400" b="1" dirty="0">
                <a:solidFill>
                  <a:srgbClr val="FF0000"/>
                </a:solidFill>
                <a:latin typeface="+mn-ea"/>
              </a:rPr>
              <a:t>科学常识</a:t>
            </a:r>
            <a:r>
              <a:rPr lang="zh-CN" altLang="zh-CN" sz="2400" b="1" dirty="0">
                <a:latin typeface="+mn-ea"/>
              </a:rPr>
              <a:t>推断 </a:t>
            </a:r>
          </a:p>
          <a:p>
            <a:r>
              <a:rPr lang="zh-CN" altLang="zh-CN" b="1" dirty="0" smtClean="0">
                <a:latin typeface="+mn-ea"/>
              </a:rPr>
              <a:t>自然科学</a:t>
            </a:r>
            <a:r>
              <a:rPr lang="zh-CN" altLang="zh-CN" b="1" dirty="0">
                <a:latin typeface="+mn-ea"/>
              </a:rPr>
              <a:t>内容的补写题，运用</a:t>
            </a:r>
            <a:r>
              <a:rPr lang="zh-CN" altLang="zh-CN" b="1" dirty="0">
                <a:solidFill>
                  <a:srgbClr val="FF0000"/>
                </a:solidFill>
                <a:latin typeface="+mn-ea"/>
              </a:rPr>
              <a:t>科学常识</a:t>
            </a:r>
            <a:r>
              <a:rPr lang="zh-CN" altLang="zh-CN" b="1" dirty="0">
                <a:latin typeface="+mn-ea"/>
              </a:rPr>
              <a:t>，通常能推断出补写内容。 　　 </a:t>
            </a:r>
          </a:p>
          <a:p>
            <a:r>
              <a:rPr lang="en-US" altLang="zh-CN" b="1" dirty="0" smtClean="0">
                <a:latin typeface="+mn-ea"/>
              </a:rPr>
              <a:t>        </a:t>
            </a:r>
          </a:p>
          <a:p>
            <a:r>
              <a:rPr lang="en-US" altLang="zh-CN" dirty="0"/>
              <a:t> </a:t>
            </a:r>
            <a:r>
              <a:rPr lang="en-US" altLang="zh-CN" dirty="0" smtClean="0"/>
              <a:t>      </a:t>
            </a:r>
            <a:r>
              <a:rPr lang="zh-CN" altLang="zh-CN" dirty="0" smtClean="0"/>
              <a:t>二氧化碳</a:t>
            </a:r>
            <a:r>
              <a:rPr lang="zh-CN" altLang="zh-CN" dirty="0"/>
              <a:t>是最主要的大气保温气体之一。大气中的二氧化碳浓度升高会导致全球变暖，造成天气干旱或旱涝不均，甚至可能造成海洋水位上升，淹没大量沿海城市， ①</a:t>
            </a:r>
            <a:r>
              <a:rPr lang="en-US" altLang="zh-CN" u="sng" dirty="0"/>
              <a:t>                   </a:t>
            </a:r>
            <a:r>
              <a:rPr lang="en-US" altLang="zh-CN" dirty="0"/>
              <a:t> </a:t>
            </a:r>
            <a:r>
              <a:rPr lang="zh-CN" altLang="zh-CN" dirty="0"/>
              <a:t>。然而，也有研究指出， ②</a:t>
            </a:r>
            <a:r>
              <a:rPr lang="en-US" altLang="zh-CN" u="sng" dirty="0"/>
              <a:t>                 </a:t>
            </a:r>
            <a:r>
              <a:rPr lang="en-US" altLang="zh-CN" dirty="0"/>
              <a:t> </a:t>
            </a:r>
            <a:r>
              <a:rPr lang="zh-CN" altLang="zh-CN" dirty="0"/>
              <a:t>：比如增加的二氧化碳可以给植物“施肥”，有利于植物的生长。但这必须有个前提，植物还活着！如果土壤被污染，③</a:t>
            </a:r>
            <a:r>
              <a:rPr lang="en-US" altLang="zh-CN" u="sng" dirty="0"/>
              <a:t>                </a:t>
            </a:r>
            <a:r>
              <a:rPr lang="en-US" altLang="zh-CN" dirty="0"/>
              <a:t> </a:t>
            </a:r>
            <a:r>
              <a:rPr lang="zh-CN" altLang="zh-CN" dirty="0"/>
              <a:t>，我们就失去了这些向大气中释放氧气的“氧气工厂”和“空气净化器”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endParaRPr lang="en-US" altLang="zh-CN" dirty="0" smtClean="0"/>
          </a:p>
          <a:p>
            <a:r>
              <a:rPr lang="en-US" altLang="zh-CN" b="1" dirty="0" smtClean="0"/>
              <a:t>【</a:t>
            </a:r>
            <a:r>
              <a:rPr lang="zh-CN" altLang="en-US" b="1" dirty="0"/>
              <a:t>答案</a:t>
            </a:r>
            <a:r>
              <a:rPr lang="en-US" altLang="zh-CN" b="1" dirty="0"/>
              <a:t>】①</a:t>
            </a:r>
            <a:r>
              <a:rPr lang="zh-CN" altLang="en-US" b="1" dirty="0"/>
              <a:t>给人类带来巨大的</a:t>
            </a:r>
            <a:r>
              <a:rPr lang="zh-CN" altLang="en-US" b="1" dirty="0" smtClean="0"/>
              <a:t>灾难</a:t>
            </a:r>
            <a:endParaRPr lang="en-US" altLang="zh-CN" b="1" dirty="0" smtClean="0"/>
          </a:p>
          <a:p>
            <a:r>
              <a:rPr lang="en-US" altLang="zh-CN" b="1" dirty="0"/>
              <a:t> </a:t>
            </a:r>
            <a:r>
              <a:rPr lang="en-US" altLang="zh-CN" b="1" dirty="0" smtClean="0"/>
              <a:t>              </a:t>
            </a:r>
            <a:r>
              <a:rPr lang="zh-CN" altLang="en-US" b="1" dirty="0" smtClean="0"/>
              <a:t> </a:t>
            </a:r>
            <a:r>
              <a:rPr lang="zh-CN" altLang="en-US" b="1" dirty="0"/>
              <a:t>②二氧化碳增加会带来好处 </a:t>
            </a:r>
            <a:endParaRPr lang="en-US" altLang="zh-CN" b="1" dirty="0" smtClean="0"/>
          </a:p>
          <a:p>
            <a:r>
              <a:rPr lang="en-US" altLang="zh-CN" b="1" dirty="0"/>
              <a:t> </a:t>
            </a:r>
            <a:r>
              <a:rPr lang="en-US" altLang="zh-CN" b="1" dirty="0" smtClean="0"/>
              <a:t>               </a:t>
            </a:r>
            <a:r>
              <a:rPr lang="zh-CN" altLang="en-US" b="1" dirty="0" smtClean="0"/>
              <a:t>③</a:t>
            </a:r>
            <a:r>
              <a:rPr lang="zh-CN" altLang="en-US" b="1" dirty="0"/>
              <a:t>植物就会生病甚至死亡</a:t>
            </a:r>
          </a:p>
          <a:p>
            <a:r>
              <a:rPr lang="en-US" altLang="zh-CN" b="1" dirty="0" smtClean="0"/>
              <a:t>【</a:t>
            </a:r>
            <a:r>
              <a:rPr lang="zh-CN" altLang="en-US" b="1" dirty="0"/>
              <a:t>解析</a:t>
            </a:r>
            <a:r>
              <a:rPr lang="en-US" altLang="zh-CN" b="1" dirty="0"/>
              <a:t>】①</a:t>
            </a:r>
            <a:r>
              <a:rPr lang="zh-CN" altLang="en-US" b="1" dirty="0"/>
              <a:t>的前面是“淹没大量沿海城市”。试想一下，城市都淹没了，其结果一定是“灾难”，③后面的“失去了这些向大气中释放氧气的‘氧气工厂’和‘空气净化器’”，说的是植物不能正常发挥其功能，这当然意味着植物生病甚至死亡。所以，考生可以在①处补写“给人类带来巨大的灾难”，在③处补写“植物就会生病甚至死亡”。</a:t>
            </a:r>
          </a:p>
          <a:p>
            <a:r>
              <a:rPr lang="zh-CN" altLang="en-US" b="1" dirty="0" smtClean="0"/>
              <a:t>其它</a:t>
            </a:r>
            <a:r>
              <a:rPr lang="zh-CN" altLang="en-US" b="1" dirty="0"/>
              <a:t>分析：①是对前面内容的总结，可以填“给人类带来巨大的灾难”；②前面是“然而”，是语意的转折，应强调“二氧化碳”的好处，可填“二氧化碳增加会带来好处”；③注意前面的“植物还活着”，“如果”是反向假设，后面应是“死亡”，所以可填“植物就会生病甚至死亡”。</a:t>
            </a:r>
            <a:endParaRPr lang="zh-CN" altLang="zh-CN" b="1" dirty="0"/>
          </a:p>
        </p:txBody>
      </p:sp>
    </p:spTree>
    <p:extLst>
      <p:ext uri="{BB962C8B-B14F-4D97-AF65-F5344CB8AC3E}">
        <p14:creationId xmlns:p14="http://schemas.microsoft.com/office/powerpoint/2010/main" val="1449725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流畅">
  <a:themeElements>
    <a:clrScheme name="流畅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流畅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流畅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618</TotalTime>
  <Words>1129</Words>
  <Application>Microsoft Office PowerPoint</Application>
  <PresentationFormat>全屏显示(4:3)</PresentationFormat>
  <Paragraphs>88</Paragraphs>
  <Slides>10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1" baseType="lpstr">
      <vt:lpstr>流畅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lorne</dc:creator>
  <cp:lastModifiedBy>842168340@qq.com</cp:lastModifiedBy>
  <cp:revision>18</cp:revision>
  <dcterms:created xsi:type="dcterms:W3CDTF">2024-10-10T01:59:24Z</dcterms:created>
  <dcterms:modified xsi:type="dcterms:W3CDTF">2024-10-11T06:11:47Z</dcterms:modified>
</cp:coreProperties>
</file>