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3" r:id="rId3"/>
    <p:sldId id="256" r:id="rId4"/>
    <p:sldId id="257" r:id="rId5"/>
    <p:sldId id="258" r:id="rId6"/>
    <p:sldId id="259" r:id="rId7"/>
    <p:sldId id="260" r:id="rId8"/>
    <p:sldId id="261" r:id="rId9"/>
    <p:sldId id="262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1" clrIdx="0"/>
  <p:cmAuthor id="2" name="作者" initials="A" lastIdx="0" clrIdx="1"/>
  <p:cmAuthor id="3" name="L L" initials="LL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4.xml"/><Relationship Id="rId14" Type="http://schemas.openxmlformats.org/officeDocument/2006/relationships/commentAuthors" Target="commentAuthors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46225" y="1648460"/>
            <a:ext cx="8163560" cy="2889250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6000" b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十月调研</a:t>
            </a:r>
            <a:r>
              <a:rPr lang="en-US" altLang="zh-CN" sz="6000" b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</a:t>
            </a:r>
            <a:r>
              <a:rPr lang="zh-CN" altLang="en-US" sz="6000" b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文言文分析</a:t>
            </a:r>
            <a:endParaRPr lang="zh-CN" altLang="en-US" sz="6000" b="1"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ctr"/>
            <a:r>
              <a:rPr lang="zh-CN" altLang="en-US" sz="4000" b="1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浦梅之</a:t>
            </a:r>
            <a:endParaRPr lang="zh-CN" altLang="en-US" sz="4000" b="1">
              <a:solidFill>
                <a:schemeClr val="tx1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4155" y="327660"/>
            <a:ext cx="11729085" cy="67589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133985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阅读下面的文言文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完成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14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题。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6670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老子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者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楚苦县厉乡曲仁里人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也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姓李氏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名耳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字聃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周守藏室之史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也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。孔子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适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周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将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问礼于老子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。老子曰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:“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子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所言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者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其人与骨皆已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朽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矣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独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其言在耳。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且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君子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得其时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则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驾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不得其时则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hlinkClick r:id="" action="ppaction://noaction"/>
              </a:rPr>
              <a:t>蓬累而行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2800" u="sng" dirty="0">
                <a:latin typeface="楷体" panose="02010609060101010101" charset="-122"/>
                <a:ea typeface="楷体" panose="02010609060101010101" charset="-122"/>
                <a:hlinkClick r:id="" action="ppaction://noaction"/>
              </a:rPr>
              <a:t>吾闻之</a:t>
            </a:r>
            <a:r>
              <a:rPr lang="en-US" altLang="zh-CN" sz="2800" u="sng" dirty="0">
                <a:latin typeface="楷体" panose="02010609060101010101" charset="-122"/>
                <a:ea typeface="楷体" panose="02010609060101010101" charset="-122"/>
                <a:hlinkClick r:id="" action="ppaction://noaction"/>
              </a:rPr>
              <a:t>,</a:t>
            </a:r>
            <a:r>
              <a:rPr lang="zh-CN" altLang="en-US" sz="2800" u="sng" dirty="0">
                <a:latin typeface="楷体" panose="02010609060101010101" charset="-122"/>
                <a:ea typeface="楷体" panose="02010609060101010101" charset="-122"/>
                <a:hlinkClick r:id="" action="ppaction://noaction"/>
              </a:rPr>
              <a:t>良</a:t>
            </a:r>
            <a:r>
              <a:rPr lang="zh-CN" altLang="en-US" sz="2800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hlinkClick r:id="" action="ppaction://noaction"/>
              </a:rPr>
              <a:t>贾</a:t>
            </a:r>
            <a:r>
              <a:rPr lang="zh-CN" altLang="en-US" sz="2800" u="sng" dirty="0">
                <a:latin typeface="楷体" panose="02010609060101010101" charset="-122"/>
                <a:ea typeface="楷体" panose="02010609060101010101" charset="-122"/>
                <a:hlinkClick r:id="" action="ppaction://noaction"/>
              </a:rPr>
              <a:t>深藏若</a:t>
            </a:r>
            <a:r>
              <a:rPr lang="zh-CN" altLang="en-US" sz="2800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hlinkClick r:id="" action="ppaction://noaction"/>
              </a:rPr>
              <a:t>虚</a:t>
            </a:r>
            <a:r>
              <a:rPr lang="en-US" altLang="zh-CN" sz="2800" u="sng" dirty="0">
                <a:latin typeface="楷体" panose="02010609060101010101" charset="-122"/>
                <a:ea typeface="楷体" panose="02010609060101010101" charset="-122"/>
                <a:hlinkClick r:id="" action="ppaction://noaction"/>
              </a:rPr>
              <a:t>,</a:t>
            </a:r>
            <a:r>
              <a:rPr lang="zh-CN" altLang="en-US" sz="2800" u="sng" dirty="0">
                <a:latin typeface="楷体" panose="02010609060101010101" charset="-122"/>
                <a:ea typeface="楷体" panose="02010609060101010101" charset="-122"/>
                <a:hlinkClick r:id="" action="ppaction://noaction"/>
              </a:rPr>
              <a:t>君子</a:t>
            </a:r>
            <a:r>
              <a:rPr lang="zh-CN" altLang="en-US" sz="2800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hlinkClick r:id="" action="ppaction://noaction"/>
              </a:rPr>
              <a:t>盛德</a:t>
            </a:r>
            <a:r>
              <a:rPr lang="en-US" altLang="zh-CN" sz="2800" u="sng" dirty="0">
                <a:latin typeface="楷体" panose="02010609060101010101" charset="-122"/>
                <a:ea typeface="楷体" panose="02010609060101010101" charset="-122"/>
                <a:hlinkClick r:id="" action="ppaction://noaction"/>
              </a:rPr>
              <a:t>,</a:t>
            </a:r>
            <a:r>
              <a:rPr lang="zh-CN" altLang="en-US" sz="2800" u="sng" dirty="0">
                <a:latin typeface="楷体" panose="02010609060101010101" charset="-122"/>
                <a:ea typeface="楷体" panose="02010609060101010101" charset="-122"/>
                <a:hlinkClick r:id="" action="ppaction://noaction"/>
              </a:rPr>
              <a:t>容貌若愚。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去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子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之骄气与多欲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态色与淫志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是皆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无益于子之身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。吾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所以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告子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若是而已。”孔子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去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谓弟子曰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:“</a:t>
            </a:r>
            <a:r>
              <a:rPr lang="zh-CN" altLang="en-US" sz="2800" u="wavy" dirty="0">
                <a:latin typeface="楷体" panose="02010609060101010101" charset="-122"/>
                <a:ea typeface="楷体" panose="02010609060101010101" charset="-122"/>
                <a:hlinkClick r:id="" action="ppaction://noaction"/>
              </a:rPr>
              <a:t>鸟</a:t>
            </a:r>
            <a:r>
              <a:rPr lang="zh-CN" altLang="en-US" sz="2800" u="wavy" dirty="0">
                <a:latin typeface="楷体" panose="02010609060101010101" charset="-122"/>
                <a:ea typeface="楷体" panose="02010609060101010101" charset="-122"/>
              </a:rPr>
              <a:t>吾知其能飞鱼吾知其能游兽吾知其能走走者可以为</a:t>
            </a:r>
            <a:r>
              <a:rPr lang="zh-CN" altLang="en-US" sz="2800" u="wavy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罔</a:t>
            </a:r>
            <a:r>
              <a:rPr lang="zh-CN" altLang="en-US" sz="2800" u="wavy" dirty="0">
                <a:latin typeface="楷体" panose="02010609060101010101" charset="-122"/>
                <a:ea typeface="楷体" panose="02010609060101010101" charset="-122"/>
              </a:rPr>
              <a:t>游者可以为</a:t>
            </a:r>
            <a:r>
              <a:rPr lang="zh-CN" altLang="en-US" sz="2800" u="wavy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纶</a:t>
            </a:r>
            <a:r>
              <a:rPr lang="zh-CN" altLang="en-US" sz="2800" u="wavy" dirty="0">
                <a:latin typeface="楷体" panose="02010609060101010101" charset="-122"/>
                <a:ea typeface="楷体" panose="02010609060101010101" charset="-122"/>
              </a:rPr>
              <a:t>飞者可以为</a:t>
            </a:r>
            <a:r>
              <a:rPr lang="zh-CN" altLang="en-US" sz="2800" u="wavy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矰</a:t>
            </a:r>
            <a:r>
              <a:rPr lang="zh-CN" altLang="en-US" sz="2800" u="wavy" dirty="0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至于龙吾不能知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其乘风云而上天。吾今日见老子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其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犹龙邪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!”</a:t>
            </a:r>
            <a:endParaRPr lang="en-US" altLang="zh-CN" sz="2800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26670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8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9085" y="528955"/>
            <a:ext cx="11530965" cy="590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老子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修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道德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其学</a:t>
            </a:r>
            <a:r>
              <a:rPr lang="zh-CN" altLang="en-US" sz="2800" u="sng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以</a:t>
            </a:r>
            <a:r>
              <a:rPr lang="zh-CN" altLang="en-US" sz="2800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自隐</a:t>
            </a:r>
            <a:r>
              <a:rPr lang="zh-CN" altLang="en-US" sz="2800" u="sng" dirty="0">
                <a:latin typeface="楷体" panose="02010609060101010101" charset="-122"/>
                <a:ea typeface="楷体" panose="02010609060101010101" charset="-122"/>
                <a:sym typeface="+mn-ea"/>
              </a:rPr>
              <a:t>无名</a:t>
            </a:r>
            <a:r>
              <a:rPr lang="zh-CN" altLang="en-US" sz="2800" u="sng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为务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居周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久之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见周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之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衰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乃遂</a:t>
            </a:r>
            <a:r>
              <a:rPr lang="zh-CN" altLang="en-US" sz="28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去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。至关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关令尹喜曰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:“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子将隐矣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强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为我著书。”于是老子乃著书上下篇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言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道德之意五千余言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而去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莫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知其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所终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  <a:p>
            <a:pPr indent="26670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或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曰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: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老莱子亦楚人也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著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书十五篇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言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道家之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用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，与孔子同时云。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  <a:p>
            <a:pPr indent="26670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盖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老子百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有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六十余岁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或言二百余岁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以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其修道而养寿也。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  <a:p>
            <a:pPr indent="26670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自孔子死之后百二十九年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而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史记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周太史儋见秦献公曰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:“</a:t>
            </a:r>
            <a:r>
              <a:rPr lang="zh-CN" altLang="en-US" sz="2800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  <a:hlinkClick r:id="" action="ppaction://noaction"/>
              </a:rPr>
              <a:t>始</a:t>
            </a:r>
            <a:r>
              <a:rPr lang="zh-CN" altLang="en-US" sz="2800" u="sng" dirty="0">
                <a:latin typeface="楷体" panose="02010609060101010101" charset="-122"/>
                <a:ea typeface="楷体" panose="02010609060101010101" charset="-122"/>
                <a:sym typeface="+mn-ea"/>
                <a:hlinkClick r:id="" action="ppaction://noaction"/>
              </a:rPr>
              <a:t>秦与周</a:t>
            </a:r>
            <a:r>
              <a:rPr lang="zh-CN" altLang="en-US" sz="2800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  <a:hlinkClick r:id="" action="ppaction://noaction"/>
              </a:rPr>
              <a:t>合</a:t>
            </a:r>
            <a:r>
              <a:rPr lang="en-US" altLang="zh-CN" sz="2800" u="sng" dirty="0">
                <a:latin typeface="楷体" panose="02010609060101010101" charset="-122"/>
                <a:ea typeface="楷体" panose="02010609060101010101" charset="-122"/>
                <a:sym typeface="+mn-ea"/>
                <a:hlinkClick r:id="" action="ppaction://noaction"/>
              </a:rPr>
              <a:t>,</a:t>
            </a:r>
            <a:r>
              <a:rPr lang="zh-CN" altLang="en-US" sz="2800" u="sng" dirty="0">
                <a:latin typeface="楷体" panose="02010609060101010101" charset="-122"/>
                <a:ea typeface="楷体" panose="02010609060101010101" charset="-122"/>
                <a:sym typeface="+mn-ea"/>
                <a:hlinkClick r:id="" action="ppaction://noaction"/>
              </a:rPr>
              <a:t>合五百岁而</a:t>
            </a:r>
            <a:r>
              <a:rPr lang="zh-CN" altLang="en-US" sz="2800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  <a:hlinkClick r:id="" action="ppaction://noaction"/>
              </a:rPr>
              <a:t>离</a:t>
            </a:r>
            <a:r>
              <a:rPr lang="en-US" altLang="zh-CN" sz="2800" u="sng" dirty="0">
                <a:latin typeface="楷体" panose="02010609060101010101" charset="-122"/>
                <a:ea typeface="楷体" panose="02010609060101010101" charset="-122"/>
                <a:sym typeface="+mn-ea"/>
                <a:hlinkClick r:id="" action="ppaction://noaction"/>
              </a:rPr>
              <a:t>,</a:t>
            </a:r>
            <a:r>
              <a:rPr lang="zh-CN" altLang="en-US" sz="2800" u="sng" dirty="0">
                <a:latin typeface="楷体" panose="02010609060101010101" charset="-122"/>
                <a:ea typeface="楷体" panose="02010609060101010101" charset="-122"/>
                <a:sym typeface="+mn-ea"/>
                <a:hlinkClick r:id="" action="ppaction://noaction"/>
              </a:rPr>
              <a:t>离七十岁而</a:t>
            </a:r>
            <a:r>
              <a:rPr lang="zh-CN" altLang="en-US" sz="2800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  <a:hlinkClick r:id="" action="ppaction://noaction"/>
              </a:rPr>
              <a:t>霸王者</a:t>
            </a:r>
            <a:r>
              <a:rPr lang="zh-CN" altLang="en-US" sz="2800" u="sng" dirty="0">
                <a:latin typeface="楷体" panose="02010609060101010101" charset="-122"/>
                <a:ea typeface="楷体" panose="02010609060101010101" charset="-122"/>
                <a:sym typeface="+mn-ea"/>
                <a:hlinkClick r:id="" action="ppaction://noaction"/>
              </a:rPr>
              <a:t>出焉。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”或曰儋即老子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或曰非也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世莫知其然否。老子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隐君子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也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  <a:p>
            <a:pPr indent="200025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800" kern="100" dirty="0">
              <a:effectLst/>
              <a:latin typeface="楷体" panose="02010609060101010101" charset="-122"/>
              <a:ea typeface="楷体" panose="02010609060101010101" charset="-122"/>
              <a:cs typeface="江城圆体 400W" panose="020B0500000000000000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9265" y="1145540"/>
            <a:ext cx="11346180" cy="33239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00025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老子之子名</a:t>
            </a:r>
            <a:r>
              <a:rPr lang="zh-CN" altLang="en-US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宗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宗为魏将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封于段干。宗子</a:t>
            </a:r>
            <a:r>
              <a:rPr lang="zh-CN" altLang="en-US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注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注子</a:t>
            </a:r>
            <a:r>
              <a:rPr lang="zh-CN" altLang="en-US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宫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宫玄孙</a:t>
            </a:r>
            <a:r>
              <a:rPr lang="zh-CN" altLang="en-US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假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假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仕于汉孝文帝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。而假之子</a:t>
            </a:r>
            <a:r>
              <a:rPr lang="zh-CN" altLang="en-US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解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为胶西王</a:t>
            </a:r>
            <a:r>
              <a:rPr lang="zh-CN" altLang="en-US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印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太傅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因</a:t>
            </a:r>
            <a:r>
              <a:rPr lang="zh-CN" altLang="en-US" sz="28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家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于齐焉。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  <a:p>
            <a:pPr indent="200025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世之学老子者则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绌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儒学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儒学亦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绌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老子。“道不同不相为谋”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岂谓是邪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?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李耳无为自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化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清静自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正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  <a:p>
            <a:pPr indent="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                         </a:t>
            </a:r>
            <a:r>
              <a:rPr lang="en-US" altLang="zh-CN" sz="2800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(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节选自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《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史记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·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老子韩非列传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》,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有删改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)</a:t>
            </a:r>
            <a:endParaRPr lang="en-US" altLang="zh-CN" sz="2800" kern="100" dirty="0">
              <a:effectLst/>
              <a:latin typeface="楷体" panose="02010609060101010101" charset="-122"/>
              <a:ea typeface="楷体" panose="02010609060101010101" charset="-122"/>
              <a:cs typeface="江城圆体 400W" panose="020B0500000000000000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80975" y="78740"/>
            <a:ext cx="11764645" cy="33502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just" defTabSz="2667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tx1"/>
                </a:solidFill>
              </a:rPr>
              <a:t>10</a:t>
            </a:r>
            <a:r>
              <a:rPr lang="zh-CN" altLang="en-US" sz="2400" dirty="0">
                <a:solidFill>
                  <a:schemeClr val="tx1"/>
                </a:solidFill>
              </a:rPr>
              <a:t>、下列对文中画波浪线部分的断句</a:t>
            </a:r>
            <a:r>
              <a:rPr lang="en-US" altLang="zh-CN" sz="2400" dirty="0">
                <a:solidFill>
                  <a:schemeClr val="tx1"/>
                </a:solidFill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</a:rPr>
              <a:t>正确</a:t>
            </a:r>
            <a:r>
              <a:rPr lang="zh-CN" altLang="en-US" sz="2400" dirty="0">
                <a:solidFill>
                  <a:schemeClr val="tx1"/>
                </a:solidFill>
              </a:rPr>
              <a:t>的一项是（</a:t>
            </a:r>
            <a:r>
              <a:rPr lang="en-US" altLang="zh-CN" sz="2400" dirty="0">
                <a:solidFill>
                  <a:schemeClr val="tx1"/>
                </a:solidFill>
              </a:rPr>
              <a:t>   </a:t>
            </a:r>
            <a:r>
              <a:rPr lang="en-US" altLang="zh-CN" sz="2400" dirty="0">
                <a:solidFill>
                  <a:srgbClr val="FF0000"/>
                </a:solidFill>
              </a:rPr>
              <a:t>B</a:t>
            </a:r>
            <a:r>
              <a:rPr lang="en-US" altLang="zh-CN" sz="2400" dirty="0">
                <a:solidFill>
                  <a:schemeClr val="tx1"/>
                </a:solidFill>
              </a:rPr>
              <a:t>   </a:t>
            </a:r>
            <a:r>
              <a:rPr lang="zh-CN" altLang="en-US" sz="2400" dirty="0">
                <a:solidFill>
                  <a:schemeClr val="tx1"/>
                </a:solidFill>
              </a:rPr>
              <a:t>）（</a:t>
            </a:r>
            <a:r>
              <a:rPr lang="en-US" altLang="zh-CN" sz="2400" dirty="0">
                <a:solidFill>
                  <a:schemeClr val="tx1"/>
                </a:solidFill>
              </a:rPr>
              <a:t>3</a:t>
            </a:r>
            <a:r>
              <a:rPr lang="zh-CN" altLang="en-US" sz="2400" dirty="0">
                <a:solidFill>
                  <a:schemeClr val="tx1"/>
                </a:solidFill>
              </a:rPr>
              <a:t>分）</a:t>
            </a:r>
            <a:endParaRPr lang="zh-CN" altLang="en-US" sz="2400" dirty="0">
              <a:solidFill>
                <a:schemeClr val="tx1"/>
              </a:solidFill>
            </a:endParaRPr>
          </a:p>
          <a:p>
            <a:pPr marL="333375" indent="-200025" algn="just" defTabSz="2667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tx1"/>
                </a:solidFill>
              </a:rPr>
              <a:t>A</a:t>
            </a:r>
            <a:r>
              <a:rPr lang="zh-CN" altLang="en-US" sz="2400" dirty="0">
                <a:solidFill>
                  <a:schemeClr val="tx1"/>
                </a:solidFill>
              </a:rPr>
              <a:t>、鸟吾知</a:t>
            </a:r>
            <a:r>
              <a:rPr lang="en-US" altLang="zh-CN" sz="2400" dirty="0">
                <a:solidFill>
                  <a:schemeClr val="tx1"/>
                </a:solidFill>
              </a:rPr>
              <a:t>/</a:t>
            </a:r>
            <a:r>
              <a:rPr lang="zh-CN" altLang="en-US" sz="2400" dirty="0">
                <a:solidFill>
                  <a:schemeClr val="tx1"/>
                </a:solidFill>
              </a:rPr>
              <a:t>其能飞</a:t>
            </a:r>
            <a:r>
              <a:rPr lang="en-US" altLang="zh-CN" sz="2400" dirty="0">
                <a:solidFill>
                  <a:schemeClr val="tx1"/>
                </a:solidFill>
              </a:rPr>
              <a:t>/</a:t>
            </a:r>
            <a:r>
              <a:rPr lang="zh-CN" altLang="en-US" sz="2400" dirty="0">
                <a:solidFill>
                  <a:schemeClr val="tx1"/>
                </a:solidFill>
              </a:rPr>
              <a:t>鱼吾知</a:t>
            </a:r>
            <a:r>
              <a:rPr lang="en-US" altLang="zh-CN" sz="2400" dirty="0">
                <a:solidFill>
                  <a:schemeClr val="tx1"/>
                </a:solidFill>
              </a:rPr>
              <a:t>/</a:t>
            </a:r>
            <a:r>
              <a:rPr lang="zh-CN" altLang="en-US" sz="2400" dirty="0">
                <a:solidFill>
                  <a:schemeClr val="tx1"/>
                </a:solidFill>
              </a:rPr>
              <a:t>其能游</a:t>
            </a:r>
            <a:r>
              <a:rPr lang="en-US" altLang="zh-CN" sz="2400" dirty="0">
                <a:solidFill>
                  <a:schemeClr val="tx1"/>
                </a:solidFill>
              </a:rPr>
              <a:t>/</a:t>
            </a:r>
            <a:r>
              <a:rPr lang="zh-CN" altLang="en-US" sz="2400" dirty="0">
                <a:solidFill>
                  <a:schemeClr val="tx1"/>
                </a:solidFill>
              </a:rPr>
              <a:t>兽吾知</a:t>
            </a:r>
            <a:r>
              <a:rPr lang="en-US" altLang="zh-CN" sz="2400" dirty="0">
                <a:solidFill>
                  <a:schemeClr val="tx1"/>
                </a:solidFill>
              </a:rPr>
              <a:t>/</a:t>
            </a:r>
            <a:r>
              <a:rPr lang="zh-CN" altLang="en-US" sz="2400" dirty="0">
                <a:solidFill>
                  <a:schemeClr val="tx1"/>
                </a:solidFill>
              </a:rPr>
              <a:t>其能走</a:t>
            </a:r>
            <a:r>
              <a:rPr lang="en-US" altLang="zh-CN" sz="2400" dirty="0">
                <a:solidFill>
                  <a:schemeClr val="tx1"/>
                </a:solidFill>
              </a:rPr>
              <a:t>/</a:t>
            </a:r>
            <a:r>
              <a:rPr lang="zh-CN" altLang="en-US" sz="2400" dirty="0">
                <a:solidFill>
                  <a:schemeClr val="tx1"/>
                </a:solidFill>
              </a:rPr>
              <a:t>走者可以为罔</a:t>
            </a:r>
            <a:r>
              <a:rPr lang="en-US" altLang="zh-CN" sz="2400" dirty="0">
                <a:solidFill>
                  <a:schemeClr val="tx1"/>
                </a:solidFill>
              </a:rPr>
              <a:t>/</a:t>
            </a:r>
            <a:r>
              <a:rPr lang="zh-CN" altLang="en-US" sz="2400" dirty="0">
                <a:solidFill>
                  <a:schemeClr val="tx1"/>
                </a:solidFill>
              </a:rPr>
              <a:t>游者可以为纶</a:t>
            </a:r>
            <a:r>
              <a:rPr lang="en-US" altLang="zh-CN" sz="2400" dirty="0">
                <a:solidFill>
                  <a:schemeClr val="tx1"/>
                </a:solidFill>
              </a:rPr>
              <a:t>/</a:t>
            </a:r>
            <a:r>
              <a:rPr lang="zh-CN" altLang="en-US" sz="2400" dirty="0">
                <a:solidFill>
                  <a:schemeClr val="tx1"/>
                </a:solidFill>
              </a:rPr>
              <a:t>飞者可以为矰</a:t>
            </a:r>
            <a:endParaRPr lang="zh-CN" altLang="en-US" sz="2400" dirty="0">
              <a:solidFill>
                <a:schemeClr val="tx1"/>
              </a:solidFill>
            </a:endParaRPr>
          </a:p>
          <a:p>
            <a:pPr marL="266700" indent="-133350" algn="just" defTabSz="2667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tx1"/>
                </a:solidFill>
              </a:rPr>
              <a:t>B</a:t>
            </a:r>
            <a:r>
              <a:rPr lang="zh-CN" altLang="en-US" sz="2400" dirty="0">
                <a:solidFill>
                  <a:schemeClr val="tx1"/>
                </a:solidFill>
              </a:rPr>
              <a:t>、鸟</a:t>
            </a:r>
            <a:r>
              <a:rPr lang="en-US" altLang="zh-CN" sz="2400" dirty="0">
                <a:solidFill>
                  <a:schemeClr val="tx1"/>
                </a:solidFill>
              </a:rPr>
              <a:t>/</a:t>
            </a:r>
            <a:r>
              <a:rPr lang="zh-CN" altLang="en-US" sz="2400" dirty="0">
                <a:solidFill>
                  <a:schemeClr val="tx1"/>
                </a:solidFill>
              </a:rPr>
              <a:t>吾知其能飞</a:t>
            </a:r>
            <a:r>
              <a:rPr lang="en-US" altLang="zh-CN" sz="2400" dirty="0">
                <a:solidFill>
                  <a:schemeClr val="tx1"/>
                </a:solidFill>
              </a:rPr>
              <a:t>/</a:t>
            </a:r>
            <a:r>
              <a:rPr lang="zh-CN" altLang="en-US" sz="2400" dirty="0">
                <a:solidFill>
                  <a:schemeClr val="tx1"/>
                </a:solidFill>
              </a:rPr>
              <a:t>鱼</a:t>
            </a:r>
            <a:r>
              <a:rPr lang="en-US" altLang="zh-CN" sz="2400" dirty="0">
                <a:solidFill>
                  <a:schemeClr val="tx1"/>
                </a:solidFill>
              </a:rPr>
              <a:t>/</a:t>
            </a:r>
            <a:r>
              <a:rPr lang="zh-CN" altLang="en-US" sz="2400" dirty="0">
                <a:solidFill>
                  <a:schemeClr val="tx1"/>
                </a:solidFill>
              </a:rPr>
              <a:t>吾知其能游</a:t>
            </a:r>
            <a:r>
              <a:rPr lang="en-US" altLang="zh-CN" sz="2400" dirty="0">
                <a:solidFill>
                  <a:schemeClr val="tx1"/>
                </a:solidFill>
              </a:rPr>
              <a:t>/</a:t>
            </a:r>
            <a:r>
              <a:rPr lang="zh-CN" altLang="en-US" sz="2400" dirty="0">
                <a:solidFill>
                  <a:schemeClr val="tx1"/>
                </a:solidFill>
              </a:rPr>
              <a:t>兽</a:t>
            </a:r>
            <a:r>
              <a:rPr lang="en-US" altLang="zh-CN" sz="2400" dirty="0">
                <a:sym typeface="+mn-ea"/>
              </a:rPr>
              <a:t>/</a:t>
            </a:r>
            <a:r>
              <a:rPr lang="zh-CN" altLang="en-US" sz="2400" dirty="0">
                <a:solidFill>
                  <a:schemeClr val="tx1"/>
                </a:solidFill>
              </a:rPr>
              <a:t>吾知其能走</a:t>
            </a:r>
            <a:r>
              <a:rPr lang="en-US" altLang="zh-CN" sz="2400" dirty="0">
                <a:solidFill>
                  <a:schemeClr val="tx1"/>
                </a:solidFill>
              </a:rPr>
              <a:t>/</a:t>
            </a:r>
            <a:r>
              <a:rPr lang="zh-CN" altLang="en-US" sz="2400" dirty="0">
                <a:solidFill>
                  <a:schemeClr val="tx1"/>
                </a:solidFill>
              </a:rPr>
              <a:t>走者可以为罔</a:t>
            </a:r>
            <a:r>
              <a:rPr lang="en-US" altLang="zh-CN" sz="2400" dirty="0">
                <a:solidFill>
                  <a:schemeClr val="tx1"/>
                </a:solidFill>
              </a:rPr>
              <a:t>/</a:t>
            </a:r>
            <a:r>
              <a:rPr lang="zh-CN" altLang="en-US" sz="2400" dirty="0">
                <a:solidFill>
                  <a:schemeClr val="tx1"/>
                </a:solidFill>
              </a:rPr>
              <a:t>游者可以为纶</a:t>
            </a:r>
            <a:r>
              <a:rPr lang="en-US" altLang="zh-CN" sz="2400" dirty="0">
                <a:solidFill>
                  <a:schemeClr val="tx1"/>
                </a:solidFill>
              </a:rPr>
              <a:t>/</a:t>
            </a:r>
            <a:r>
              <a:rPr lang="zh-CN" altLang="en-US" sz="2400" dirty="0">
                <a:solidFill>
                  <a:schemeClr val="tx1"/>
                </a:solidFill>
              </a:rPr>
              <a:t>飞者可以为矰</a:t>
            </a:r>
            <a:endParaRPr lang="zh-CN" altLang="en-US" sz="2400" dirty="0">
              <a:solidFill>
                <a:schemeClr val="tx1"/>
              </a:solidFill>
            </a:endParaRPr>
          </a:p>
          <a:p>
            <a:pPr marL="266700" indent="-133350" algn="just" defTabSz="2667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tx1"/>
                </a:solidFill>
              </a:rPr>
              <a:t>C</a:t>
            </a:r>
            <a:r>
              <a:rPr lang="zh-CN" altLang="en-US" sz="2400" dirty="0">
                <a:solidFill>
                  <a:schemeClr val="tx1"/>
                </a:solidFill>
              </a:rPr>
              <a:t>、鸟吾知</a:t>
            </a:r>
            <a:r>
              <a:rPr lang="en-US" altLang="zh-CN" sz="2400" dirty="0">
                <a:solidFill>
                  <a:schemeClr val="tx1"/>
                </a:solidFill>
              </a:rPr>
              <a:t>/</a:t>
            </a:r>
            <a:r>
              <a:rPr lang="zh-CN" altLang="en-US" sz="2400" dirty="0">
                <a:solidFill>
                  <a:schemeClr val="tx1"/>
                </a:solidFill>
              </a:rPr>
              <a:t>其能飞</a:t>
            </a:r>
            <a:r>
              <a:rPr lang="en-US" altLang="zh-CN" sz="2400" dirty="0">
                <a:solidFill>
                  <a:schemeClr val="tx1"/>
                </a:solidFill>
              </a:rPr>
              <a:t>/</a:t>
            </a:r>
            <a:r>
              <a:rPr lang="zh-CN" altLang="en-US" sz="2400" dirty="0">
                <a:solidFill>
                  <a:schemeClr val="tx1"/>
                </a:solidFill>
              </a:rPr>
              <a:t>鱼吾知</a:t>
            </a:r>
            <a:r>
              <a:rPr lang="en-US" altLang="zh-CN" sz="2400" dirty="0">
                <a:solidFill>
                  <a:schemeClr val="tx1"/>
                </a:solidFill>
              </a:rPr>
              <a:t>/</a:t>
            </a:r>
            <a:r>
              <a:rPr lang="zh-CN" altLang="en-US" sz="2400" dirty="0">
                <a:solidFill>
                  <a:schemeClr val="tx1"/>
                </a:solidFill>
              </a:rPr>
              <a:t>其能游</a:t>
            </a:r>
            <a:r>
              <a:rPr lang="en-US" altLang="zh-CN" sz="2400" dirty="0">
                <a:solidFill>
                  <a:schemeClr val="tx1"/>
                </a:solidFill>
              </a:rPr>
              <a:t>/</a:t>
            </a:r>
            <a:r>
              <a:rPr lang="zh-CN" altLang="en-US" sz="2400" dirty="0">
                <a:solidFill>
                  <a:schemeClr val="tx1"/>
                </a:solidFill>
              </a:rPr>
              <a:t>兽吾知</a:t>
            </a:r>
            <a:r>
              <a:rPr lang="en-US" altLang="zh-CN" sz="2400" dirty="0">
                <a:solidFill>
                  <a:schemeClr val="tx1"/>
                </a:solidFill>
              </a:rPr>
              <a:t>/</a:t>
            </a:r>
            <a:r>
              <a:rPr lang="zh-CN" altLang="en-US" sz="2400" dirty="0">
                <a:solidFill>
                  <a:schemeClr val="tx1"/>
                </a:solidFill>
              </a:rPr>
              <a:t>其能走</a:t>
            </a:r>
            <a:r>
              <a:rPr lang="en-US" altLang="zh-CN" sz="2400" dirty="0">
                <a:solidFill>
                  <a:schemeClr val="tx1"/>
                </a:solidFill>
              </a:rPr>
              <a:t>/</a:t>
            </a:r>
            <a:r>
              <a:rPr lang="zh-CN" altLang="en-US" sz="2400" dirty="0">
                <a:solidFill>
                  <a:schemeClr val="tx1"/>
                </a:solidFill>
              </a:rPr>
              <a:t>走者可以为罔游者</a:t>
            </a:r>
            <a:r>
              <a:rPr lang="en-US" altLang="zh-CN" sz="2400" dirty="0">
                <a:solidFill>
                  <a:schemeClr val="tx1"/>
                </a:solidFill>
              </a:rPr>
              <a:t>/</a:t>
            </a:r>
            <a:r>
              <a:rPr lang="zh-CN" altLang="en-US" sz="2400" dirty="0">
                <a:solidFill>
                  <a:schemeClr val="tx1"/>
                </a:solidFill>
              </a:rPr>
              <a:t>可以为纶飞者</a:t>
            </a:r>
            <a:r>
              <a:rPr lang="en-US" altLang="zh-CN" sz="2400" dirty="0">
                <a:solidFill>
                  <a:schemeClr val="tx1"/>
                </a:solidFill>
              </a:rPr>
              <a:t>/</a:t>
            </a:r>
            <a:r>
              <a:rPr lang="zh-CN" altLang="en-US" sz="2400" dirty="0">
                <a:solidFill>
                  <a:schemeClr val="tx1"/>
                </a:solidFill>
              </a:rPr>
              <a:t>可以为矰</a:t>
            </a:r>
            <a:endParaRPr lang="zh-CN" altLang="en-US" sz="2400" dirty="0">
              <a:solidFill>
                <a:schemeClr val="tx1"/>
              </a:solidFill>
            </a:endParaRPr>
          </a:p>
          <a:p>
            <a:pPr marL="266700" indent="-133350" algn="just" defTabSz="2667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tx1"/>
                </a:solidFill>
              </a:rPr>
              <a:t>D</a:t>
            </a:r>
            <a:r>
              <a:rPr lang="zh-CN" altLang="en-US" sz="2400" dirty="0">
                <a:solidFill>
                  <a:schemeClr val="tx1"/>
                </a:solidFill>
              </a:rPr>
              <a:t>、鸟</a:t>
            </a:r>
            <a:r>
              <a:rPr lang="en-US" altLang="zh-CN" sz="2400" dirty="0">
                <a:solidFill>
                  <a:schemeClr val="tx1"/>
                </a:solidFill>
              </a:rPr>
              <a:t>/</a:t>
            </a:r>
            <a:r>
              <a:rPr lang="zh-CN" altLang="en-US" sz="2400" dirty="0">
                <a:solidFill>
                  <a:schemeClr val="tx1"/>
                </a:solidFill>
              </a:rPr>
              <a:t>吾知其能飞</a:t>
            </a:r>
            <a:r>
              <a:rPr lang="en-US" altLang="zh-CN" sz="2400" dirty="0">
                <a:solidFill>
                  <a:schemeClr val="tx1"/>
                </a:solidFill>
              </a:rPr>
              <a:t>/</a:t>
            </a:r>
            <a:r>
              <a:rPr lang="zh-CN" altLang="en-US" sz="2400" dirty="0">
                <a:solidFill>
                  <a:schemeClr val="tx1"/>
                </a:solidFill>
              </a:rPr>
              <a:t>鱼</a:t>
            </a:r>
            <a:r>
              <a:rPr lang="en-US" altLang="zh-CN" sz="2400" dirty="0">
                <a:solidFill>
                  <a:schemeClr val="tx1"/>
                </a:solidFill>
              </a:rPr>
              <a:t>/</a:t>
            </a:r>
            <a:r>
              <a:rPr lang="zh-CN" altLang="en-US" sz="2400" dirty="0">
                <a:solidFill>
                  <a:schemeClr val="tx1"/>
                </a:solidFill>
              </a:rPr>
              <a:t>吾知其能游</a:t>
            </a:r>
            <a:r>
              <a:rPr lang="en-US" altLang="zh-CN" sz="2400" dirty="0">
                <a:solidFill>
                  <a:schemeClr val="tx1"/>
                </a:solidFill>
              </a:rPr>
              <a:t>/</a:t>
            </a:r>
            <a:r>
              <a:rPr lang="zh-CN" altLang="en-US" sz="2400" dirty="0">
                <a:solidFill>
                  <a:schemeClr val="tx1"/>
                </a:solidFill>
              </a:rPr>
              <a:t>兽</a:t>
            </a:r>
            <a:r>
              <a:rPr lang="en-US" altLang="zh-CN" sz="2400" dirty="0">
                <a:solidFill>
                  <a:schemeClr val="tx1"/>
                </a:solidFill>
              </a:rPr>
              <a:t>/</a:t>
            </a:r>
            <a:r>
              <a:rPr lang="zh-CN" altLang="en-US" sz="2400" dirty="0">
                <a:solidFill>
                  <a:schemeClr val="tx1"/>
                </a:solidFill>
              </a:rPr>
              <a:t>吾知其能走</a:t>
            </a:r>
            <a:r>
              <a:rPr lang="en-US" altLang="zh-CN" sz="2400" dirty="0">
                <a:solidFill>
                  <a:schemeClr val="tx1"/>
                </a:solidFill>
              </a:rPr>
              <a:t>/</a:t>
            </a:r>
            <a:r>
              <a:rPr lang="zh-CN" altLang="en-US" sz="2400" dirty="0">
                <a:solidFill>
                  <a:schemeClr val="tx1"/>
                </a:solidFill>
              </a:rPr>
              <a:t>走者可以为罔游者</a:t>
            </a:r>
            <a:r>
              <a:rPr lang="en-US" altLang="zh-CN" sz="2400" dirty="0">
                <a:solidFill>
                  <a:schemeClr val="tx1"/>
                </a:solidFill>
              </a:rPr>
              <a:t>/</a:t>
            </a:r>
            <a:r>
              <a:rPr lang="zh-CN" altLang="en-US" sz="2400" dirty="0">
                <a:solidFill>
                  <a:schemeClr val="tx1"/>
                </a:solidFill>
              </a:rPr>
              <a:t>可以为纶飞者</a:t>
            </a:r>
            <a:r>
              <a:rPr lang="en-US" altLang="zh-CN" sz="2400" dirty="0">
                <a:solidFill>
                  <a:schemeClr val="tx1"/>
                </a:solidFill>
              </a:rPr>
              <a:t>/</a:t>
            </a:r>
            <a:r>
              <a:rPr lang="zh-CN" altLang="en-US" sz="2400" dirty="0">
                <a:solidFill>
                  <a:schemeClr val="tx1"/>
                </a:solidFill>
              </a:rPr>
              <a:t>可以为矰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97485" y="3621405"/>
            <a:ext cx="11634470" cy="294132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just" defTabSz="2667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tx1"/>
                </a:solidFill>
              </a:rPr>
              <a:t>11</a:t>
            </a:r>
            <a:r>
              <a:rPr lang="zh-CN" altLang="en-US" sz="2400" dirty="0">
                <a:solidFill>
                  <a:schemeClr val="tx1"/>
                </a:solidFill>
              </a:rPr>
              <a:t>、下列对文中加点词语的相关内容的解说</a:t>
            </a:r>
            <a:r>
              <a:rPr lang="en-US" altLang="zh-CN" sz="2400" dirty="0">
                <a:solidFill>
                  <a:schemeClr val="tx1"/>
                </a:solidFill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</a:rPr>
              <a:t>不正确</a:t>
            </a:r>
            <a:r>
              <a:rPr lang="zh-CN" altLang="en-US" sz="2400" dirty="0">
                <a:solidFill>
                  <a:schemeClr val="tx1"/>
                </a:solidFill>
              </a:rPr>
              <a:t>的一项是（</a:t>
            </a:r>
            <a:r>
              <a:rPr lang="en-US" altLang="zh-CN" sz="2400" dirty="0">
                <a:solidFill>
                  <a:schemeClr val="tx1"/>
                </a:solidFill>
              </a:rPr>
              <a:t>   </a:t>
            </a:r>
            <a:r>
              <a:rPr lang="en-US" altLang="zh-CN" sz="2400" dirty="0">
                <a:solidFill>
                  <a:srgbClr val="FF0000"/>
                </a:solidFill>
              </a:rPr>
              <a:t>C</a:t>
            </a:r>
            <a:r>
              <a:rPr lang="en-US" altLang="zh-CN" sz="2400" dirty="0">
                <a:solidFill>
                  <a:schemeClr val="tx1"/>
                </a:solidFill>
              </a:rPr>
              <a:t>   </a:t>
            </a:r>
            <a:r>
              <a:rPr lang="zh-CN" altLang="en-US" sz="2400" dirty="0">
                <a:solidFill>
                  <a:schemeClr val="tx1"/>
                </a:solidFill>
              </a:rPr>
              <a:t>）（</a:t>
            </a:r>
            <a:r>
              <a:rPr lang="en-US" altLang="zh-CN" sz="2400" dirty="0">
                <a:solidFill>
                  <a:schemeClr val="tx1"/>
                </a:solidFill>
              </a:rPr>
              <a:t>3</a:t>
            </a:r>
            <a:r>
              <a:rPr lang="zh-CN" altLang="en-US" sz="2400" dirty="0">
                <a:solidFill>
                  <a:schemeClr val="tx1"/>
                </a:solidFill>
              </a:rPr>
              <a:t>分）</a:t>
            </a:r>
            <a:r>
              <a:rPr lang="en-US" altLang="zh-CN" sz="2400" dirty="0">
                <a:solidFill>
                  <a:schemeClr val="tx1"/>
                </a:solidFill>
              </a:rPr>
              <a:t>  </a:t>
            </a:r>
            <a:endParaRPr lang="en-US" altLang="zh-CN" sz="2400" dirty="0">
              <a:solidFill>
                <a:schemeClr val="tx1"/>
              </a:solidFill>
            </a:endParaRPr>
          </a:p>
          <a:p>
            <a:pPr marL="310515" indent="-133350" algn="just" defTabSz="2667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tx1"/>
                </a:solidFill>
              </a:rPr>
              <a:t>A</a:t>
            </a:r>
            <a:r>
              <a:rPr lang="zh-CN" altLang="en-US" sz="2400" dirty="0">
                <a:solidFill>
                  <a:schemeClr val="tx1"/>
                </a:solidFill>
              </a:rPr>
              <a:t>、“藏室”是藏书和档案之所。“守藏室之史”即“藏室史”</a:t>
            </a:r>
            <a:r>
              <a:rPr lang="en-US" altLang="zh-CN" sz="2400" dirty="0">
                <a:solidFill>
                  <a:schemeClr val="tx1"/>
                </a:solidFill>
              </a:rPr>
              <a:t>,</a:t>
            </a:r>
            <a:r>
              <a:rPr lang="zh-CN" altLang="en-US" sz="2400" dirty="0">
                <a:solidFill>
                  <a:schemeClr val="tx1"/>
                </a:solidFill>
              </a:rPr>
              <a:t>亦称“征藏史”</a:t>
            </a:r>
            <a:r>
              <a:rPr lang="en-US" altLang="zh-CN" sz="2400" dirty="0">
                <a:solidFill>
                  <a:schemeClr val="tx1"/>
                </a:solidFill>
              </a:rPr>
              <a:t>,“</a:t>
            </a:r>
            <a:r>
              <a:rPr lang="zh-CN" altLang="en-US" sz="2400" dirty="0">
                <a:solidFill>
                  <a:schemeClr val="tx1"/>
                </a:solidFill>
              </a:rPr>
              <a:t>征”是典掌之意</a:t>
            </a:r>
            <a:r>
              <a:rPr lang="en-US" altLang="zh-CN" sz="2400" dirty="0">
                <a:solidFill>
                  <a:schemeClr val="tx1"/>
                </a:solidFill>
              </a:rPr>
              <a:t>,</a:t>
            </a:r>
            <a:r>
              <a:rPr lang="zh-CN" altLang="en-US" sz="2400" dirty="0">
                <a:solidFill>
                  <a:schemeClr val="tx1"/>
                </a:solidFill>
              </a:rPr>
              <a:t>指管理周王朝图书的史官。</a:t>
            </a:r>
            <a:endParaRPr lang="zh-CN" altLang="en-US" sz="2400" dirty="0">
              <a:solidFill>
                <a:schemeClr val="tx1"/>
              </a:solidFill>
            </a:endParaRPr>
          </a:p>
          <a:p>
            <a:pPr marL="0" indent="200025" algn="just" defTabSz="2667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tx1"/>
                </a:solidFill>
              </a:rPr>
              <a:t>B</a:t>
            </a:r>
            <a:r>
              <a:rPr lang="zh-CN" altLang="en-US" sz="2400" dirty="0">
                <a:solidFill>
                  <a:schemeClr val="tx1"/>
                </a:solidFill>
              </a:rPr>
              <a:t>、增</a:t>
            </a:r>
            <a:r>
              <a:rPr lang="en-US" altLang="zh-CN" sz="2400" dirty="0">
                <a:solidFill>
                  <a:schemeClr val="tx1"/>
                </a:solidFill>
              </a:rPr>
              <a:t>,</a:t>
            </a:r>
            <a:r>
              <a:rPr lang="zh-CN" altLang="en-US" sz="2400" dirty="0">
                <a:solidFill>
                  <a:schemeClr val="tx1"/>
                </a:solidFill>
              </a:rPr>
              <a:t>是古代用来射鸟的系着丝绳的短箭</a:t>
            </a:r>
            <a:r>
              <a:rPr lang="en-US" altLang="zh-CN" sz="2400" dirty="0">
                <a:solidFill>
                  <a:schemeClr val="tx1"/>
                </a:solidFill>
              </a:rPr>
              <a:t>,</a:t>
            </a:r>
            <a:r>
              <a:rPr lang="zh-CN" altLang="en-US" sz="2400" dirty="0">
                <a:solidFill>
                  <a:schemeClr val="tx1"/>
                </a:solidFill>
              </a:rPr>
              <a:t>因系着丝绳而能收回再次利用。后来泛指短箭。</a:t>
            </a:r>
            <a:endParaRPr lang="zh-CN" altLang="en-US" sz="2400" dirty="0">
              <a:solidFill>
                <a:schemeClr val="tx1"/>
              </a:solidFill>
            </a:endParaRPr>
          </a:p>
          <a:p>
            <a:pPr marL="266700" indent="-66675" algn="just" defTabSz="2667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tx1"/>
                </a:solidFill>
              </a:rPr>
              <a:t>C</a:t>
            </a:r>
            <a:r>
              <a:rPr lang="zh-CN" altLang="en-US" sz="2400" dirty="0">
                <a:solidFill>
                  <a:schemeClr val="tx1"/>
                </a:solidFill>
              </a:rPr>
              <a:t>、太傅</a:t>
            </a:r>
            <a:r>
              <a:rPr lang="en-US" altLang="zh-CN" sz="2400" dirty="0">
                <a:solidFill>
                  <a:schemeClr val="tx1"/>
                </a:solidFill>
              </a:rPr>
              <a:t>,</a:t>
            </a:r>
            <a:r>
              <a:rPr lang="zh-CN" altLang="en-US" sz="2400" dirty="0">
                <a:solidFill>
                  <a:schemeClr val="tx1"/>
                </a:solidFill>
              </a:rPr>
              <a:t>为朝廷的辅佐大臣与帝王老师</a:t>
            </a:r>
            <a:r>
              <a:rPr lang="en-US" altLang="zh-CN" sz="2400" dirty="0">
                <a:solidFill>
                  <a:schemeClr val="tx1"/>
                </a:solidFill>
              </a:rPr>
              <a:t>,</a:t>
            </a:r>
            <a:r>
              <a:rPr lang="zh-CN" altLang="en-US" sz="2400" dirty="0">
                <a:solidFill>
                  <a:schemeClr val="tx1"/>
                </a:solidFill>
              </a:rPr>
              <a:t>掌管礼法的制定和颁行</a:t>
            </a:r>
            <a:r>
              <a:rPr lang="en-US" altLang="zh-CN" sz="2400" dirty="0">
                <a:solidFill>
                  <a:schemeClr val="tx1"/>
                </a:solidFill>
              </a:rPr>
              <a:t>,</a:t>
            </a:r>
            <a:r>
              <a:rPr lang="zh-CN" altLang="en-US" sz="2400" dirty="0">
                <a:solidFill>
                  <a:schemeClr val="tx1"/>
                </a:solidFill>
              </a:rPr>
              <a:t>古代三公之一</a:t>
            </a:r>
            <a:r>
              <a:rPr lang="en-US" altLang="zh-CN" sz="2400" dirty="0">
                <a:solidFill>
                  <a:schemeClr val="tx1"/>
                </a:solidFill>
              </a:rPr>
              <a:t>,</a:t>
            </a:r>
            <a:r>
              <a:rPr lang="zh-CN" altLang="en-US" sz="2400" dirty="0">
                <a:solidFill>
                  <a:srgbClr val="FF0000"/>
                </a:solidFill>
              </a:rPr>
              <a:t>位高于太师。</a:t>
            </a:r>
            <a:endParaRPr lang="zh-CN" altLang="en-US" sz="2400" dirty="0">
              <a:solidFill>
                <a:srgbClr val="FF0000"/>
              </a:solidFill>
            </a:endParaRPr>
          </a:p>
          <a:p>
            <a:pPr marL="0" indent="200025" algn="just" defTabSz="2667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tx1"/>
                </a:solidFill>
              </a:rPr>
              <a:t>D</a:t>
            </a:r>
            <a:r>
              <a:rPr lang="zh-CN" altLang="en-US" sz="2400" dirty="0">
                <a:solidFill>
                  <a:schemeClr val="tx1"/>
                </a:solidFill>
              </a:rPr>
              <a:t>、孝文</a:t>
            </a:r>
            <a:r>
              <a:rPr lang="en-US" altLang="zh-CN" sz="2400" dirty="0">
                <a:solidFill>
                  <a:schemeClr val="tx1"/>
                </a:solidFill>
              </a:rPr>
              <a:t>,</a:t>
            </a:r>
            <a:r>
              <a:rPr lang="zh-CN" altLang="en-US" sz="2400" dirty="0">
                <a:solidFill>
                  <a:schemeClr val="tx1"/>
                </a:solidFill>
              </a:rPr>
              <a:t>是谥号。汉孝文帝是刘恒</a:t>
            </a:r>
            <a:r>
              <a:rPr lang="en-US" altLang="zh-CN" sz="2400" dirty="0">
                <a:solidFill>
                  <a:schemeClr val="tx1"/>
                </a:solidFill>
              </a:rPr>
              <a:t>,</a:t>
            </a:r>
            <a:r>
              <a:rPr lang="zh-CN" altLang="en-US" sz="2400" dirty="0">
                <a:solidFill>
                  <a:schemeClr val="tx1"/>
                </a:solidFill>
              </a:rPr>
              <a:t>是</a:t>
            </a:r>
            <a:r>
              <a:rPr lang="en-US" altLang="zh-CN" sz="2400" dirty="0">
                <a:solidFill>
                  <a:schemeClr val="tx1"/>
                </a:solidFill>
              </a:rPr>
              <a:t>《</a:t>
            </a:r>
            <a:r>
              <a:rPr lang="zh-CN" altLang="en-US" sz="2400" dirty="0">
                <a:solidFill>
                  <a:schemeClr val="tx1"/>
                </a:solidFill>
              </a:rPr>
              <a:t>二十四孝</a:t>
            </a:r>
            <a:r>
              <a:rPr lang="en-US" altLang="zh-CN" sz="2400" dirty="0">
                <a:solidFill>
                  <a:schemeClr val="tx1"/>
                </a:solidFill>
              </a:rPr>
              <a:t>》</a:t>
            </a:r>
            <a:r>
              <a:rPr lang="zh-CN" altLang="en-US" sz="2400" dirty="0">
                <a:solidFill>
                  <a:schemeClr val="tx1"/>
                </a:solidFill>
              </a:rPr>
              <a:t>中亲尝汤药的主角。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59415" y="3003550"/>
            <a:ext cx="4109720" cy="617855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>
              <a:lnSpc>
                <a:spcPct val="140000"/>
              </a:lnSpc>
            </a:pPr>
            <a:r>
              <a:rPr lang="zh-CN" altLang="en-US" sz="2400" b="1" kern="100" dirty="0">
                <a:solidFill>
                  <a:srgbClr val="FF0000"/>
                </a:solidFill>
                <a:effectLst/>
                <a:latin typeface="+mn-ea"/>
                <a:cs typeface="江城圆体 400W" panose="020B0500000000000000" pitchFamily="34" charset="-122"/>
                <a:hlinkClick r:id="" action="ppaction://noaction"/>
              </a:rPr>
              <a:t>返回</a:t>
            </a:r>
            <a:endParaRPr lang="zh-CN" altLang="en-US" sz="2400" b="1" kern="100" dirty="0">
              <a:solidFill>
                <a:srgbClr val="FF0000"/>
              </a:solidFill>
              <a:effectLst/>
              <a:latin typeface="+mn-ea"/>
              <a:cs typeface="江城圆体 400W" panose="020B0500000000000000" pitchFamily="34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23190" y="146050"/>
            <a:ext cx="11699240" cy="368363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just" defTabSz="266700" fontAlgn="auto">
              <a:lnSpc>
                <a:spcPts val="4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tx1"/>
                </a:solidFill>
              </a:rPr>
              <a:t>12</a:t>
            </a:r>
            <a:r>
              <a:rPr lang="zh-CN" altLang="en-US" sz="2400" dirty="0">
                <a:solidFill>
                  <a:schemeClr val="tx1"/>
                </a:solidFill>
              </a:rPr>
              <a:t>、下列对原文有关内容的分析和概括</a:t>
            </a:r>
            <a:r>
              <a:rPr lang="en-US" altLang="zh-CN" sz="2400" dirty="0">
                <a:solidFill>
                  <a:schemeClr val="tx1"/>
                </a:solidFill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</a:rPr>
              <a:t>不正确</a:t>
            </a:r>
            <a:r>
              <a:rPr lang="zh-CN" altLang="en-US" sz="2400" dirty="0">
                <a:solidFill>
                  <a:schemeClr val="tx1"/>
                </a:solidFill>
              </a:rPr>
              <a:t>的一项是（</a:t>
            </a:r>
            <a:r>
              <a:rPr lang="en-US" altLang="zh-CN" sz="2400" dirty="0">
                <a:solidFill>
                  <a:schemeClr val="tx1"/>
                </a:solidFill>
              </a:rPr>
              <a:t>   </a:t>
            </a:r>
            <a:r>
              <a:rPr lang="en-US" altLang="zh-CN" sz="2400" dirty="0">
                <a:solidFill>
                  <a:srgbClr val="FF0000"/>
                </a:solidFill>
              </a:rPr>
              <a:t>A</a:t>
            </a:r>
            <a:r>
              <a:rPr lang="en-US" altLang="zh-CN" sz="2400" dirty="0">
                <a:solidFill>
                  <a:schemeClr val="tx1"/>
                </a:solidFill>
              </a:rPr>
              <a:t>   </a:t>
            </a:r>
            <a:r>
              <a:rPr lang="zh-CN" altLang="en-US" sz="2400" dirty="0">
                <a:solidFill>
                  <a:schemeClr val="tx1"/>
                </a:solidFill>
              </a:rPr>
              <a:t>）（</a:t>
            </a:r>
            <a:r>
              <a:rPr lang="en-US" altLang="zh-CN" sz="2400" dirty="0">
                <a:solidFill>
                  <a:schemeClr val="tx1"/>
                </a:solidFill>
              </a:rPr>
              <a:t>3</a:t>
            </a:r>
            <a:r>
              <a:rPr lang="zh-CN" altLang="en-US" sz="2400" dirty="0">
                <a:solidFill>
                  <a:schemeClr val="tx1"/>
                </a:solidFill>
              </a:rPr>
              <a:t>分）</a:t>
            </a:r>
            <a:endParaRPr lang="zh-CN" altLang="en-US" sz="2400" dirty="0">
              <a:solidFill>
                <a:schemeClr val="tx1"/>
              </a:solidFill>
            </a:endParaRPr>
          </a:p>
          <a:p>
            <a:pPr marL="400050" indent="-200025" algn="just" defTabSz="266700" fontAlgn="auto">
              <a:lnSpc>
                <a:spcPts val="4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tx1"/>
                </a:solidFill>
              </a:rPr>
              <a:t>A</a:t>
            </a:r>
            <a:r>
              <a:rPr lang="zh-CN" altLang="en-US" sz="2400" dirty="0">
                <a:solidFill>
                  <a:schemeClr val="tx1"/>
                </a:solidFill>
              </a:rPr>
              <a:t>、老子认为</a:t>
            </a:r>
            <a:r>
              <a:rPr lang="en-US" altLang="zh-CN" sz="2400" dirty="0">
                <a:solidFill>
                  <a:schemeClr val="tx1"/>
                </a:solidFill>
              </a:rPr>
              <a:t>,</a:t>
            </a:r>
            <a:r>
              <a:rPr lang="zh-CN" altLang="en-US" sz="2400" dirty="0">
                <a:solidFill>
                  <a:schemeClr val="tx1"/>
                </a:solidFill>
              </a:rPr>
              <a:t>品德高尚的君子时运来了就出去做官，时运不济就和蓬草一样随风飘转。这跟儒家“穷则独善其身</a:t>
            </a:r>
            <a:r>
              <a:rPr lang="en-US" altLang="zh-CN" sz="2400" dirty="0">
                <a:solidFill>
                  <a:schemeClr val="tx1"/>
                </a:solidFill>
              </a:rPr>
              <a:t>,</a:t>
            </a:r>
            <a:r>
              <a:rPr lang="zh-CN" altLang="en-US" sz="2400" dirty="0">
                <a:solidFill>
                  <a:schemeClr val="tx1"/>
                </a:solidFill>
              </a:rPr>
              <a:t>达则兼善天下”的思想</a:t>
            </a:r>
            <a:r>
              <a:rPr lang="zh-CN" altLang="en-US" sz="2400" dirty="0">
                <a:solidFill>
                  <a:schemeClr val="tx1"/>
                </a:solidFill>
              </a:rPr>
              <a:t>完全相同。</a:t>
            </a:r>
            <a:endParaRPr lang="zh-CN" altLang="en-US" sz="2400" dirty="0">
              <a:solidFill>
                <a:schemeClr val="tx1"/>
              </a:solidFill>
            </a:endParaRPr>
          </a:p>
          <a:p>
            <a:pPr marL="400050" indent="-200025" algn="just" defTabSz="266700" fontAlgn="auto">
              <a:lnSpc>
                <a:spcPts val="4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tx1"/>
                </a:solidFill>
              </a:rPr>
              <a:t>B</a:t>
            </a:r>
            <a:r>
              <a:rPr lang="zh-CN" altLang="en-US" sz="2400" dirty="0">
                <a:solidFill>
                  <a:schemeClr val="tx1"/>
                </a:solidFill>
              </a:rPr>
              <a:t>、孔子在告别老子后</a:t>
            </a:r>
            <a:r>
              <a:rPr lang="en-US" altLang="zh-CN" sz="2400" dirty="0">
                <a:solidFill>
                  <a:schemeClr val="tx1"/>
                </a:solidFill>
              </a:rPr>
              <a:t>,</a:t>
            </a:r>
            <a:r>
              <a:rPr lang="zh-CN" altLang="en-US" sz="2400" dirty="0">
                <a:solidFill>
                  <a:schemeClr val="tx1"/>
                </a:solidFill>
              </a:rPr>
              <a:t>对弟子们说的一番话</a:t>
            </a:r>
            <a:r>
              <a:rPr lang="en-US" altLang="zh-CN" sz="2400" dirty="0">
                <a:solidFill>
                  <a:schemeClr val="tx1"/>
                </a:solidFill>
              </a:rPr>
              <a:t>,</a:t>
            </a:r>
            <a:r>
              <a:rPr lang="zh-CN" altLang="en-US" sz="2400" dirty="0">
                <a:solidFill>
                  <a:schemeClr val="tx1"/>
                </a:solidFill>
              </a:rPr>
              <a:t>彰显了圣人虚怀若谷、温良恭俭的品格</a:t>
            </a:r>
            <a:r>
              <a:rPr lang="en-US" altLang="zh-CN" sz="2400" dirty="0">
                <a:solidFill>
                  <a:schemeClr val="tx1"/>
                </a:solidFill>
              </a:rPr>
              <a:t>,</a:t>
            </a:r>
            <a:r>
              <a:rPr lang="zh-CN" altLang="en-US" sz="2400" dirty="0">
                <a:solidFill>
                  <a:schemeClr val="tx1"/>
                </a:solidFill>
              </a:rPr>
              <a:t>同时也从侧面烘托了老子的见识远超常人。</a:t>
            </a:r>
            <a:endParaRPr lang="zh-CN" altLang="en-US" sz="2400" dirty="0">
              <a:solidFill>
                <a:schemeClr val="tx1"/>
              </a:solidFill>
            </a:endParaRPr>
          </a:p>
          <a:p>
            <a:pPr marL="333375" indent="-133350" algn="just" defTabSz="266700" fontAlgn="auto">
              <a:lnSpc>
                <a:spcPts val="4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tx1"/>
                </a:solidFill>
              </a:rPr>
              <a:t>C</a:t>
            </a:r>
            <a:r>
              <a:rPr lang="zh-CN" altLang="en-US" sz="2400" dirty="0">
                <a:solidFill>
                  <a:schemeClr val="tx1"/>
                </a:solidFill>
              </a:rPr>
              <a:t>、老子写了</a:t>
            </a:r>
            <a:r>
              <a:rPr lang="en-US" altLang="zh-CN" sz="2400" dirty="0">
                <a:solidFill>
                  <a:schemeClr val="tx1"/>
                </a:solidFill>
              </a:rPr>
              <a:t>5000</a:t>
            </a:r>
            <a:r>
              <a:rPr lang="zh-CN" altLang="en-US" sz="2400" dirty="0">
                <a:solidFill>
                  <a:schemeClr val="tx1"/>
                </a:solidFill>
              </a:rPr>
              <a:t>多字的</a:t>
            </a:r>
            <a:r>
              <a:rPr lang="en-US" altLang="zh-CN" sz="2400" dirty="0">
                <a:solidFill>
                  <a:schemeClr val="tx1"/>
                </a:solidFill>
              </a:rPr>
              <a:t>《</a:t>
            </a:r>
            <a:r>
              <a:rPr lang="zh-CN" altLang="en-US" sz="2400" dirty="0">
                <a:solidFill>
                  <a:schemeClr val="tx1"/>
                </a:solidFill>
              </a:rPr>
              <a:t>道德经</a:t>
            </a:r>
            <a:r>
              <a:rPr lang="en-US" altLang="zh-CN" sz="2400" dirty="0">
                <a:solidFill>
                  <a:schemeClr val="tx1"/>
                </a:solidFill>
              </a:rPr>
              <a:t>》,</a:t>
            </a:r>
            <a:r>
              <a:rPr lang="zh-CN" altLang="en-US" sz="2400" dirty="0">
                <a:solidFill>
                  <a:schemeClr val="tx1"/>
                </a:solidFill>
              </a:rPr>
              <a:t>分上下两篇</a:t>
            </a:r>
            <a:r>
              <a:rPr lang="en-US" altLang="zh-CN" sz="2400" dirty="0">
                <a:solidFill>
                  <a:schemeClr val="tx1"/>
                </a:solidFill>
              </a:rPr>
              <a:t>,</a:t>
            </a:r>
            <a:r>
              <a:rPr lang="zh-CN" altLang="en-US" sz="2400" dirty="0">
                <a:solidFill>
                  <a:schemeClr val="tx1"/>
                </a:solidFill>
              </a:rPr>
              <a:t>阐述了“道德之意”</a:t>
            </a:r>
            <a:r>
              <a:rPr lang="en-US" altLang="zh-CN" sz="2400" dirty="0">
                <a:solidFill>
                  <a:schemeClr val="tx1"/>
                </a:solidFill>
              </a:rPr>
              <a:t>,</a:t>
            </a:r>
            <a:r>
              <a:rPr lang="zh-CN" altLang="en-US" sz="2400" dirty="0">
                <a:solidFill>
                  <a:schemeClr val="tx1"/>
                </a:solidFill>
              </a:rPr>
              <a:t>然后潇洒离去</a:t>
            </a:r>
            <a:r>
              <a:rPr lang="en-US" altLang="zh-CN" sz="2400" dirty="0">
                <a:solidFill>
                  <a:schemeClr val="tx1"/>
                </a:solidFill>
              </a:rPr>
              <a:t>,</a:t>
            </a:r>
            <a:r>
              <a:rPr lang="zh-CN" altLang="en-US" sz="2400" dirty="0">
                <a:solidFill>
                  <a:schemeClr val="tx1"/>
                </a:solidFill>
              </a:rPr>
              <a:t>没有人知道他的下落。</a:t>
            </a:r>
            <a:endParaRPr lang="zh-CN" altLang="en-US" sz="2400" dirty="0">
              <a:solidFill>
                <a:schemeClr val="tx1"/>
              </a:solidFill>
            </a:endParaRPr>
          </a:p>
          <a:p>
            <a:pPr marL="400050" indent="-200025" algn="just" defTabSz="266700" fontAlgn="auto">
              <a:lnSpc>
                <a:spcPts val="4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tx1"/>
                </a:solidFill>
              </a:rPr>
              <a:t>D</a:t>
            </a:r>
            <a:r>
              <a:rPr lang="zh-CN" altLang="en-US" sz="2400" dirty="0">
                <a:solidFill>
                  <a:schemeClr val="tx1"/>
                </a:solidFill>
              </a:rPr>
              <a:t>、世上学习老子学说的人贬斥儒学</a:t>
            </a:r>
            <a:r>
              <a:rPr lang="en-US" altLang="zh-CN" sz="2400" dirty="0">
                <a:solidFill>
                  <a:schemeClr val="tx1"/>
                </a:solidFill>
              </a:rPr>
              <a:t>,</a:t>
            </a:r>
            <a:r>
              <a:rPr lang="zh-CN" altLang="en-US" sz="2400" dirty="0">
                <a:solidFill>
                  <a:schemeClr val="tx1"/>
                </a:solidFill>
              </a:rPr>
              <a:t>学习儒学的人贬斥老子的学说。作为严肃的历史学家</a:t>
            </a:r>
            <a:r>
              <a:rPr lang="en-US" altLang="zh-CN" sz="2400" dirty="0">
                <a:solidFill>
                  <a:schemeClr val="tx1"/>
                </a:solidFill>
              </a:rPr>
              <a:t>,</a:t>
            </a:r>
            <a:r>
              <a:rPr lang="zh-CN" altLang="en-US" sz="2400" dirty="0">
                <a:solidFill>
                  <a:schemeClr val="tx1"/>
                </a:solidFill>
              </a:rPr>
              <a:t>司马迁对老子的学说只作客观描述</a:t>
            </a:r>
            <a:r>
              <a:rPr lang="en-US" altLang="zh-CN" sz="2400" dirty="0">
                <a:solidFill>
                  <a:schemeClr val="tx1"/>
                </a:solidFill>
              </a:rPr>
              <a:t>,</a:t>
            </a:r>
            <a:r>
              <a:rPr lang="zh-CN" altLang="en-US" sz="2400" dirty="0">
                <a:solidFill>
                  <a:schemeClr val="tx1"/>
                </a:solidFill>
              </a:rPr>
              <a:t>并没有尊老贬孔。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33600" y="5186680"/>
            <a:ext cx="5629275" cy="13290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40000"/>
              </a:lnSpc>
            </a:pPr>
            <a:r>
              <a:rPr lang="zh-CN" altLang="en-US" sz="3600" b="1" kern="100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提示：</a:t>
            </a:r>
            <a:r>
              <a:rPr lang="zh-CN" altLang="en-US" sz="3600" b="1" kern="100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用好</a:t>
            </a:r>
            <a:r>
              <a:rPr lang="en-US" altLang="zh-CN" sz="3600" b="1" kern="100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11.12</a:t>
            </a:r>
            <a:r>
              <a:rPr lang="zh-CN" altLang="en-US" sz="3600" b="1" kern="100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题。</a:t>
            </a:r>
            <a:endParaRPr lang="zh-CN" altLang="en-US" sz="3600" b="1" kern="100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83968" y="326096"/>
            <a:ext cx="11385647" cy="615383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indent="0" algn="just" defTabSz="2667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tx1"/>
                </a:solidFill>
              </a:rPr>
              <a:t>13</a:t>
            </a:r>
            <a:r>
              <a:rPr lang="zh-CN" altLang="en-US" sz="2400" dirty="0">
                <a:solidFill>
                  <a:schemeClr val="tx1"/>
                </a:solidFill>
              </a:rPr>
              <a:t>、把文中画横线的句子翻译成现代汉语。</a:t>
            </a:r>
            <a:r>
              <a:rPr lang="en-US" altLang="zh-CN" sz="2400" dirty="0">
                <a:solidFill>
                  <a:schemeClr val="tx1"/>
                </a:solidFill>
              </a:rPr>
              <a:t>(8</a:t>
            </a:r>
            <a:r>
              <a:rPr lang="zh-CN" altLang="en-US" sz="2400" dirty="0">
                <a:solidFill>
                  <a:schemeClr val="tx1"/>
                </a:solidFill>
              </a:rPr>
              <a:t>分</a:t>
            </a:r>
            <a:r>
              <a:rPr lang="en-US" altLang="zh-CN" sz="2400" dirty="0">
                <a:solidFill>
                  <a:schemeClr val="tx1"/>
                </a:solidFill>
              </a:rPr>
              <a:t>)</a:t>
            </a:r>
            <a:endParaRPr lang="en-US" altLang="zh-CN" sz="2400" dirty="0">
              <a:solidFill>
                <a:schemeClr val="tx1"/>
              </a:solidFill>
            </a:endParaRPr>
          </a:p>
          <a:p>
            <a:pPr indent="200025" algn="just" defTabSz="2667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solidFill>
                <a:schemeClr val="tx1"/>
              </a:solidFill>
            </a:endParaRPr>
          </a:p>
          <a:p>
            <a:pPr indent="200025" algn="just" defTabSz="2667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tx1"/>
                </a:solidFill>
              </a:rPr>
              <a:t>(1)</a:t>
            </a:r>
            <a:r>
              <a:rPr lang="zh-CN" altLang="en-US" sz="2400" dirty="0">
                <a:solidFill>
                  <a:schemeClr val="tx1"/>
                </a:solidFill>
              </a:rPr>
              <a:t>吾闻之</a:t>
            </a:r>
            <a:r>
              <a:rPr lang="en-US" altLang="zh-CN" sz="2400" dirty="0">
                <a:solidFill>
                  <a:schemeClr val="tx1"/>
                </a:solidFill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</a:rPr>
              <a:t>良贾</a:t>
            </a:r>
            <a:r>
              <a:rPr lang="zh-CN" altLang="en-US" sz="2400" dirty="0">
                <a:solidFill>
                  <a:schemeClr val="tx1"/>
                </a:solidFill>
              </a:rPr>
              <a:t>深藏若</a:t>
            </a:r>
            <a:r>
              <a:rPr lang="zh-CN" altLang="en-US" sz="2400" b="1" dirty="0">
                <a:solidFill>
                  <a:schemeClr val="tx1"/>
                </a:solidFill>
              </a:rPr>
              <a:t>虚</a:t>
            </a:r>
            <a:r>
              <a:rPr lang="en-US" altLang="zh-CN" sz="2400" dirty="0">
                <a:solidFill>
                  <a:schemeClr val="tx1"/>
                </a:solidFill>
              </a:rPr>
              <a:t>,</a:t>
            </a:r>
            <a:r>
              <a:rPr lang="zh-CN" altLang="en-US" sz="2400" dirty="0">
                <a:solidFill>
                  <a:schemeClr val="tx1"/>
                </a:solidFill>
              </a:rPr>
              <a:t>君子</a:t>
            </a:r>
            <a:r>
              <a:rPr lang="zh-CN" altLang="en-US" sz="2400" b="1" dirty="0">
                <a:solidFill>
                  <a:schemeClr val="tx1"/>
                </a:solidFill>
              </a:rPr>
              <a:t>盛德</a:t>
            </a:r>
            <a:r>
              <a:rPr lang="en-US" altLang="zh-CN" sz="2400" dirty="0">
                <a:solidFill>
                  <a:schemeClr val="tx1"/>
                </a:solidFill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</a:rPr>
              <a:t>容貌若愚</a:t>
            </a:r>
            <a:r>
              <a:rPr lang="zh-CN" altLang="en-US" sz="2400" dirty="0">
                <a:solidFill>
                  <a:schemeClr val="tx1"/>
                </a:solidFill>
              </a:rPr>
              <a:t>。</a:t>
            </a:r>
            <a:endParaRPr lang="zh-CN" altLang="en-US" sz="2400" dirty="0">
              <a:solidFill>
                <a:schemeClr val="tx1"/>
              </a:solidFill>
            </a:endParaRPr>
          </a:p>
          <a:p>
            <a:pPr indent="200025" algn="just" defTabSz="2667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tx1"/>
                </a:solidFill>
              </a:rPr>
              <a:t> </a:t>
            </a:r>
            <a:endParaRPr lang="en-US" altLang="zh-CN" sz="2400" dirty="0">
              <a:solidFill>
                <a:schemeClr val="tx1"/>
              </a:solidFill>
            </a:endParaRPr>
          </a:p>
          <a:p>
            <a:pPr indent="200025" algn="just" defTabSz="2667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tx1"/>
                </a:solidFill>
              </a:rPr>
              <a:t>   </a:t>
            </a:r>
            <a:r>
              <a:rPr lang="en-US" altLang="zh-CN" sz="2400" dirty="0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我听说,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好的商人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400" dirty="0" err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把货物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）深深地</a:t>
            </a:r>
            <a:r>
              <a:rPr lang="en-US" altLang="zh-CN" sz="2400" dirty="0" err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隐藏起来</a:t>
            </a:r>
            <a:r>
              <a:rPr lang="en-US" altLang="zh-CN" sz="2400" dirty="0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,好像</a:t>
            </a:r>
            <a:r>
              <a:rPr lang="en-US" altLang="zh-CN" sz="2400" b="1" dirty="0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什么东西也没有</a:t>
            </a:r>
            <a:r>
              <a:rPr lang="en-US" altLang="zh-CN" sz="2400" dirty="0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en-US" altLang="zh-CN" sz="2400" dirty="0" err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君子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400" dirty="0" err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具有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高尚的品德</a:t>
            </a:r>
            <a:r>
              <a:rPr lang="en-US" altLang="zh-CN" sz="2400" dirty="0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,他的容颜相貌好像很蠢笨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zh-CN" sz="2400" dirty="0">
              <a:solidFill>
                <a:schemeClr val="tx1"/>
              </a:solidFill>
            </a:endParaRPr>
          </a:p>
          <a:p>
            <a:pPr indent="200025" algn="just" defTabSz="2667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chemeClr val="tx1"/>
              </a:solidFill>
            </a:endParaRPr>
          </a:p>
          <a:p>
            <a:pPr indent="200025" algn="just" defTabSz="2667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得分点：良</a:t>
            </a:r>
            <a:r>
              <a:rPr lang="en-US" altLang="zh-CN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“贾”,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好的</a:t>
            </a:r>
            <a:r>
              <a:rPr lang="en-US" altLang="zh-CN" sz="2400" dirty="0" err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商人</a:t>
            </a:r>
            <a:r>
              <a:rPr lang="en-US" altLang="zh-CN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。“</a:t>
            </a:r>
            <a:r>
              <a:rPr lang="en-US" altLang="zh-CN" sz="2400" dirty="0" err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虚”,空,空虚,此处译为“什么东西都没有</a:t>
            </a:r>
            <a:r>
              <a:rPr lang="en-US" altLang="zh-CN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”。“</a:t>
            </a:r>
            <a:r>
              <a:rPr lang="en-US" altLang="zh-CN" sz="2400" dirty="0" err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盛德</a:t>
            </a:r>
            <a:r>
              <a:rPr lang="en-US" altLang="zh-CN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”,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</a:t>
            </a:r>
            <a:r>
              <a:rPr lang="en-US" altLang="zh-CN" sz="2400" dirty="0" err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高尚的品德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容貌若愚</a:t>
            </a:r>
            <a:r>
              <a:rPr lang="en-US" altLang="zh-CN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zh-CN" sz="24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00025" algn="just" defTabSz="2667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solidFill>
                <a:schemeClr val="tx1"/>
              </a:solidFill>
            </a:endParaRPr>
          </a:p>
          <a:p>
            <a:pPr indent="200025" algn="just" defTabSz="2667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tx1"/>
                </a:solidFill>
              </a:rPr>
              <a:t>(2)</a:t>
            </a:r>
            <a:r>
              <a:rPr lang="zh-CN" altLang="en-US" sz="2400" b="1" dirty="0">
                <a:solidFill>
                  <a:schemeClr val="tx1"/>
                </a:solidFill>
              </a:rPr>
              <a:t>始</a:t>
            </a:r>
            <a:r>
              <a:rPr lang="zh-CN" altLang="en-US" sz="2400" dirty="0">
                <a:solidFill>
                  <a:schemeClr val="tx1"/>
                </a:solidFill>
              </a:rPr>
              <a:t>秦与周</a:t>
            </a:r>
            <a:r>
              <a:rPr lang="zh-CN" altLang="en-US" sz="2400" b="1" dirty="0">
                <a:solidFill>
                  <a:schemeClr val="tx1"/>
                </a:solidFill>
              </a:rPr>
              <a:t>合</a:t>
            </a:r>
            <a:r>
              <a:rPr lang="en-US" altLang="zh-CN" sz="2400" dirty="0">
                <a:solidFill>
                  <a:schemeClr val="tx1"/>
                </a:solidFill>
              </a:rPr>
              <a:t>,</a:t>
            </a:r>
            <a:r>
              <a:rPr lang="zh-CN" altLang="en-US" sz="2400" dirty="0">
                <a:solidFill>
                  <a:schemeClr val="tx1"/>
                </a:solidFill>
              </a:rPr>
              <a:t>合五百岁而</a:t>
            </a:r>
            <a:r>
              <a:rPr lang="zh-CN" altLang="en-US" sz="2400" b="1" dirty="0">
                <a:solidFill>
                  <a:schemeClr val="tx1"/>
                </a:solidFill>
              </a:rPr>
              <a:t>离</a:t>
            </a:r>
            <a:r>
              <a:rPr lang="en-US" altLang="zh-CN" sz="2400" dirty="0">
                <a:solidFill>
                  <a:schemeClr val="tx1"/>
                </a:solidFill>
              </a:rPr>
              <a:t>,</a:t>
            </a:r>
            <a:r>
              <a:rPr lang="zh-CN" altLang="en-US" sz="2400" dirty="0">
                <a:solidFill>
                  <a:schemeClr val="tx1"/>
                </a:solidFill>
              </a:rPr>
              <a:t>离七十岁而</a:t>
            </a:r>
            <a:r>
              <a:rPr lang="zh-CN" altLang="en-US" sz="2400" b="1" dirty="0">
                <a:solidFill>
                  <a:schemeClr val="tx1"/>
                </a:solidFill>
              </a:rPr>
              <a:t>霸王者</a:t>
            </a:r>
            <a:r>
              <a:rPr lang="zh-CN" altLang="en-US" sz="2400" dirty="0">
                <a:solidFill>
                  <a:schemeClr val="tx1"/>
                </a:solidFill>
              </a:rPr>
              <a:t>出焉。</a:t>
            </a:r>
            <a:endParaRPr lang="zh-CN" altLang="en-US" sz="2400" dirty="0">
              <a:solidFill>
                <a:schemeClr val="tx1"/>
              </a:solidFill>
            </a:endParaRPr>
          </a:p>
          <a:p>
            <a:pPr indent="200025" algn="just" defTabSz="2667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tx1"/>
                </a:solidFill>
              </a:rPr>
              <a:t>   </a:t>
            </a:r>
            <a:endParaRPr lang="en-US" altLang="zh-CN" sz="2400" dirty="0">
              <a:solidFill>
                <a:schemeClr val="tx1"/>
              </a:solidFill>
            </a:endParaRPr>
          </a:p>
          <a:p>
            <a:pPr indent="200025" algn="just" defTabSz="2667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tx1"/>
                </a:solidFill>
              </a:rPr>
              <a:t>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当初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秦国与周朝合并在一起,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合并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在一起五百年后又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分开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了,分开七十年之后,就会有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称霸称王的人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出现。</a:t>
            </a:r>
            <a:endParaRPr lang="zh-CN" altLang="en-US" sz="2400" dirty="0">
              <a:solidFill>
                <a:schemeClr val="tx1"/>
              </a:solidFill>
            </a:endParaRPr>
          </a:p>
          <a:p>
            <a:pPr indent="200025" algn="just" defTabSz="2667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chemeClr val="tx1"/>
              </a:solidFill>
            </a:endParaRPr>
          </a:p>
          <a:p>
            <a:pPr indent="200025" algn="just" defTabSz="2667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得分点：“合”,合并。“离”,分离。“霸王者”,称王称霸的人。</a:t>
            </a:r>
            <a:endParaRPr lang="en-US" altLang="zh-CN" sz="24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923585" y="6040316"/>
            <a:ext cx="820615" cy="817684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kern="100" dirty="0" smtClean="0">
                <a:effectLst/>
                <a:latin typeface="+mn-ea"/>
                <a:cs typeface="江城圆体 400W" panose="020B0500000000000000" pitchFamily="34" charset="-122"/>
                <a:hlinkClick r:id="" action="ppaction://noaction"/>
              </a:rPr>
              <a:t>返回</a:t>
            </a:r>
            <a:endParaRPr lang="zh-CN" altLang="en-US" sz="2400" kern="100" dirty="0">
              <a:effectLst/>
              <a:latin typeface="+mn-ea"/>
              <a:cs typeface="江城圆体 400W" panose="020B0500000000000000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999177" y="6040316"/>
            <a:ext cx="914400" cy="914400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kern="100" dirty="0" smtClean="0">
                <a:effectLst/>
                <a:latin typeface="+mn-ea"/>
                <a:cs typeface="江城圆体 400W" panose="020B0500000000000000" pitchFamily="34" charset="-122"/>
                <a:hlinkClick r:id="" action="ppaction://noaction"/>
              </a:rPr>
              <a:t>返回</a:t>
            </a:r>
            <a:endParaRPr lang="zh-CN" altLang="en-US" sz="2400" kern="100" dirty="0">
              <a:effectLst/>
              <a:latin typeface="+mn-ea"/>
              <a:cs typeface="江城圆体 400W" panose="020B0500000000000000" pitchFamily="3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753745" y="481965"/>
            <a:ext cx="11109960" cy="4622165"/>
          </a:xfrm>
          <a:prstGeom prst="rect">
            <a:avLst/>
          </a:prstGeom>
        </p:spPr>
        <p:txBody>
          <a:bodyPr>
            <a:noAutofit/>
          </a:bodyPr>
          <a:lstStyle/>
          <a:p>
            <a:pPr indent="0" algn="just" defTabSz="2667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chemeClr val="tx1"/>
                </a:solidFill>
              </a:rPr>
              <a:t>14</a:t>
            </a:r>
            <a:r>
              <a:rPr lang="zh-CN" altLang="en-US" sz="2800">
                <a:solidFill>
                  <a:schemeClr val="tx1"/>
                </a:solidFill>
              </a:rPr>
              <a:t>、选文中哪些地方能够表现出“老子</a:t>
            </a:r>
            <a:r>
              <a:rPr lang="en-US" altLang="zh-CN" sz="2800">
                <a:solidFill>
                  <a:schemeClr val="tx1"/>
                </a:solidFill>
              </a:rPr>
              <a:t>,</a:t>
            </a:r>
            <a:r>
              <a:rPr lang="zh-CN" altLang="en-US" sz="2800">
                <a:solidFill>
                  <a:schemeClr val="tx1"/>
                </a:solidFill>
              </a:rPr>
              <a:t>隐君子也”。</a:t>
            </a:r>
            <a:r>
              <a:rPr lang="en-US" altLang="zh-CN" sz="2800">
                <a:solidFill>
                  <a:schemeClr val="tx1"/>
                </a:solidFill>
              </a:rPr>
              <a:t>(3</a:t>
            </a:r>
            <a:r>
              <a:rPr lang="zh-CN" altLang="en-US" sz="2800">
                <a:solidFill>
                  <a:schemeClr val="tx1"/>
                </a:solidFill>
              </a:rPr>
              <a:t>分</a:t>
            </a:r>
            <a:r>
              <a:rPr lang="en-US" altLang="zh-CN" sz="2800">
                <a:solidFill>
                  <a:schemeClr val="tx1"/>
                </a:solidFill>
              </a:rPr>
              <a:t>)</a:t>
            </a:r>
            <a:endParaRPr lang="en-US" altLang="zh-CN" sz="2800">
              <a:solidFill>
                <a:schemeClr val="tx1"/>
              </a:solidFill>
            </a:endParaRPr>
          </a:p>
          <a:p>
            <a:pPr indent="0" algn="just" defTabSz="2667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参考答案：</a:t>
            </a:r>
            <a:endParaRPr lang="en-US" altLang="zh-CN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just" defTabSz="2667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①老子修道德,其学以自隐无名为务。</a:t>
            </a:r>
            <a:endParaRPr lang="en-US" altLang="zh-CN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just" defTabSz="2667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②见周之衰,乃遂去。</a:t>
            </a:r>
            <a:endParaRPr lang="en-US" altLang="zh-CN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just" defTabSz="2667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③言道德之意五千余言而去,莫知其所终。</a:t>
            </a:r>
            <a:endParaRPr lang="en-US" altLang="zh-CN" sz="2800">
              <a:solidFill>
                <a:schemeClr val="tx1"/>
              </a:solidFill>
            </a:endParaRPr>
          </a:p>
          <a:p>
            <a:pPr indent="0" algn="just" defTabSz="2667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800">
              <a:solidFill>
                <a:schemeClr val="tx1"/>
              </a:solidFill>
            </a:endParaRPr>
          </a:p>
          <a:p>
            <a:pPr indent="0" algn="just" defTabSz="2667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800">
              <a:solidFill>
                <a:schemeClr val="tx1"/>
              </a:solidFill>
            </a:endParaRPr>
          </a:p>
          <a:p>
            <a:pPr indent="0" algn="just" defTabSz="2667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chemeClr val="tx1"/>
                </a:solidFill>
              </a:rPr>
              <a:t>【解析】</a:t>
            </a:r>
            <a:endParaRPr lang="en-US" altLang="zh-CN" sz="2800">
              <a:solidFill>
                <a:schemeClr val="tx1"/>
              </a:solidFill>
            </a:endParaRPr>
          </a:p>
          <a:p>
            <a:pPr indent="0" algn="just" defTabSz="2667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chemeClr val="tx1"/>
                </a:solidFill>
              </a:rPr>
              <a:t>“隐君子”即“隐居避世的人”,从文中找出能表现老子“隐君子”的内容即可,如“老子修道德,其学以自隐无名为务”“见周之衰,乃遂去”“言道德之意五千余言而去,莫知其所终”。</a:t>
            </a:r>
            <a:endParaRPr lang="en-US" altLang="zh-CN" sz="2800">
              <a:solidFill>
                <a:schemeClr val="tx1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custom"/>
  <p:tag name="KSO_WM_TEMPLATE_INDEX" val="20236006"/>
</p:tagLst>
</file>

<file path=ppt/tags/tag10.xml><?xml version="1.0" encoding="utf-8"?>
<p:tagLst xmlns:p="http://schemas.openxmlformats.org/presentationml/2006/main">
  <p:tag name="KSO_WM_UNIT_INDEX" val="1"/>
  <p:tag name="KSO_WM_UNIT_TEXT_SUBTYPE" val="a"/>
  <p:tag name="KSO_WM_UNIT_SUBTYPE" val="a"/>
  <p:tag name="KSO_WM_UNIT_TYPE" val="f"/>
  <p:tag name="KSO_WM_BEAUTIFY_FLAG" val="#wm#"/>
</p:tagLst>
</file>

<file path=ppt/tags/tag11.xml><?xml version="1.0" encoding="utf-8"?>
<p:tagLst xmlns:p="http://schemas.openxmlformats.org/presentationml/2006/main">
  <p:tag name="KSO_WM_SLIDE_TYPE" val="text"/>
  <p:tag name="KSO_WM_BEAUTIFY_FLAG" val="#wm#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TEMPLATE_INDEX" val="20236006"/>
  <p:tag name="KSO_WM_TEMPLATE_CATEGORY" val="custom"/>
  <p:tag name="KSO_WM_SLIDE_INDEX" val="8"/>
  <p:tag name="KSO_WM_SLIDE_ID" val="custom20236006_8"/>
  <p:tag name="KSO_WM_TEMPLATE_MASTER_TYPE" val="0"/>
  <p:tag name="KSO_WM_SLIDE_LAYOUT" val="a_f"/>
  <p:tag name="KSO_WM_SLIDE_LAYOUT_CNT" val="1_1"/>
  <p:tag name="KSO_WM_SLIDE_SIZE" val="850*457"/>
  <p:tag name="KSO_WM_SLIDE_POSITION" val="54*28"/>
</p:tagLst>
</file>

<file path=ppt/tags/tag12.xml><?xml version="1.0" encoding="utf-8"?>
<p:tagLst xmlns:p="http://schemas.openxmlformats.org/presentationml/2006/main">
  <p:tag name="KSO_WM_UNIT_INDEX" val="1"/>
  <p:tag name="KSO_WM_UNIT_TEXT_SUBTYPE" val="a"/>
  <p:tag name="KSO_WM_UNIT_SUBTYPE" val="a"/>
  <p:tag name="KSO_WM_UNIT_TYPE" val="f"/>
  <p:tag name="KSO_WM_BEAUTIFY_FLAG" val="#wm#"/>
</p:tagLst>
</file>

<file path=ppt/tags/tag13.xml><?xml version="1.0" encoding="utf-8"?>
<p:tagLst xmlns:p="http://schemas.openxmlformats.org/presentationml/2006/main">
  <p:tag name="KSO_WM_SLIDE_TYPE" val="text"/>
  <p:tag name="KSO_WM_BEAUTIFY_FLAG" val="#wm#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TEMPLATE_INDEX" val="20236006"/>
  <p:tag name="KSO_WM_TEMPLATE_CATEGORY" val="custom"/>
  <p:tag name="KSO_WM_SLIDE_INDEX" val="8"/>
  <p:tag name="KSO_WM_SLIDE_ID" val="custom20236006_8"/>
  <p:tag name="KSO_WM_TEMPLATE_MASTER_TYPE" val="0"/>
  <p:tag name="KSO_WM_SLIDE_LAYOUT" val="a_f"/>
  <p:tag name="KSO_WM_SLIDE_LAYOUT_CNT" val="1_1"/>
  <p:tag name="KSO_WM_SLIDE_SIZE" val="850*457"/>
  <p:tag name="KSO_WM_SLIDE_POSITION" val="54*28"/>
</p:tagLst>
</file>

<file path=ppt/tags/tag14.xml><?xml version="1.0" encoding="utf-8"?>
<p:tagLst xmlns:p="http://schemas.openxmlformats.org/presentationml/2006/main">
  <p:tag name="commondata" val="eyJoZGlkIjoiZjA0ZTI5YTFmZTA0MTFlMmE0OTdlZDBkMzg3OGFlNDIifQ==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20236006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236006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236006"/>
</p:tagLst>
</file>

<file path=ppt/tags/tag5.xml><?xml version="1.0" encoding="utf-8"?>
<p:tagLst xmlns:p="http://schemas.openxmlformats.org/presentationml/2006/main">
  <p:tag name="KSO_WM_UNIT_INDEX" val="1"/>
  <p:tag name="KSO_WM_UNIT_TEXT_SUBTYPE" val="a"/>
  <p:tag name="KSO_WM_UNIT_SUBTYPE" val="a"/>
  <p:tag name="KSO_WM_UNIT_TYPE" val="f"/>
  <p:tag name="KSO_WM_BEAUTIFY_FLAG" val="#wm#"/>
</p:tagLst>
</file>

<file path=ppt/tags/tag6.xml><?xml version="1.0" encoding="utf-8"?>
<p:tagLst xmlns:p="http://schemas.openxmlformats.org/presentationml/2006/main">
  <p:tag name="KSO_WM_UNIT_INDEX" val="2"/>
  <p:tag name="KSO_WM_UNIT_TEXT_SUBTYPE" val="a"/>
  <p:tag name="KSO_WM_UNIT_SUBTYPE" val="a"/>
  <p:tag name="KSO_WM_UNIT_TYPE" val="f"/>
  <p:tag name="KSO_WM_BEAUTIFY_FLAG" val="#wm#"/>
</p:tagLst>
</file>

<file path=ppt/tags/tag7.xml><?xml version="1.0" encoding="utf-8"?>
<p:tagLst xmlns:p="http://schemas.openxmlformats.org/presentationml/2006/main">
  <p:tag name="KSO_WM_SLIDE_TYPE" val="text"/>
  <p:tag name="KSO_WM_BEAUTIFY_FLAG" val="#wm#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TEMPLATE_INDEX" val="20236006"/>
  <p:tag name="KSO_WM_TEMPLATE_CATEGORY" val="custom"/>
  <p:tag name="KSO_WM_SLIDE_INDEX" val="8"/>
  <p:tag name="KSO_WM_SLIDE_ID" val="custom20236006_8"/>
  <p:tag name="KSO_WM_TEMPLATE_MASTER_TYPE" val="0"/>
  <p:tag name="KSO_WM_SLIDE_LAYOUT" val="a_f"/>
  <p:tag name="KSO_WM_SLIDE_LAYOUT_CNT" val="1_1"/>
  <p:tag name="KSO_WM_SLIDE_SIZE" val="850*457"/>
  <p:tag name="KSO_WM_SLIDE_POSITION" val="54*28"/>
</p:tagLst>
</file>

<file path=ppt/tags/tag8.xml><?xml version="1.0" encoding="utf-8"?>
<p:tagLst xmlns:p="http://schemas.openxmlformats.org/presentationml/2006/main">
  <p:tag name="KSO_WM_UNIT_TEXT_SUBTYPE" val="a"/>
  <p:tag name="KSO_WM_UNIT_SUBTYPE" val="a"/>
</p:tagLst>
</file>

<file path=ppt/tags/tag9.xml><?xml version="1.0" encoding="utf-8"?>
<p:tagLst xmlns:p="http://schemas.openxmlformats.org/presentationml/2006/main">
  <p:tag name="KSO_WM_SLIDE_TYPE" val="text"/>
  <p:tag name="KSO_WM_BEAUTIFY_FLAG" val="#wm#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TEMPLATE_INDEX" val="20236006"/>
  <p:tag name="KSO_WM_TEMPLATE_CATEGORY" val="custom"/>
  <p:tag name="KSO_WM_SLIDE_INDEX" val="8"/>
  <p:tag name="KSO_WM_SLIDE_ID" val="custom20236006_8"/>
  <p:tag name="KSO_WM_TEMPLATE_MASTER_TYPE" val="0"/>
  <p:tag name="KSO_WM_SLIDE_LAYOUT" val="a_f"/>
  <p:tag name="KSO_WM_SLIDE_LAYOUT_CNT" val="1_1"/>
  <p:tag name="KSO_WM_SLIDE_SIZE" val="850*457"/>
  <p:tag name="KSO_WM_SLIDE_POSITION" val="54*28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1806</Words>
  <Application>WPS 演示</Application>
  <PresentationFormat>宽屏</PresentationFormat>
  <Paragraphs>67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Arial</vt:lpstr>
      <vt:lpstr>宋体</vt:lpstr>
      <vt:lpstr>Wingdings</vt:lpstr>
      <vt:lpstr>Arial Unicode MS</vt:lpstr>
      <vt:lpstr>Calibri</vt:lpstr>
      <vt:lpstr>微软雅黑</vt:lpstr>
      <vt:lpstr>楷体</vt:lpstr>
      <vt:lpstr>江城圆体 400W</vt:lpstr>
      <vt:lpstr>黑体</vt:lpstr>
      <vt:lpstr>华文行楷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掬水月在手</cp:lastModifiedBy>
  <cp:revision>3</cp:revision>
  <dcterms:created xsi:type="dcterms:W3CDTF">2023-08-09T12:44:00Z</dcterms:created>
  <dcterms:modified xsi:type="dcterms:W3CDTF">2024-10-16T02:34:35Z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F69BCDE937B14EE488C1963EA101B087_13</vt:lpwstr>
  </property>
  <property fmtid="{D5CDD505-2E9C-101B-9397-08002B2CF9AE}" pid="3" name="KSOProductBuildVer">
    <vt:lpwstr>2052-12.1.0.18240</vt:lpwstr>
  </property>
</Properties>
</file>