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59" r:id="rId4"/>
    <p:sldId id="264" r:id="rId5"/>
    <p:sldId id="265" r:id="rId6"/>
    <p:sldId id="267" r:id="rId7"/>
    <p:sldId id="268" r:id="rId8"/>
    <p:sldId id="271" r:id="rId9"/>
    <p:sldId id="272" r:id="rId10"/>
    <p:sldId id="273" r:id="rId11"/>
    <p:sldId id="274" r:id="rId12"/>
    <p:sldId id="277" r:id="rId13"/>
    <p:sldId id="275" r:id="rId14"/>
    <p:sldId id="276" r:id="rId15"/>
    <p:sldId id="258" r:id="rId16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108" initials="1" lastIdx="1" clrIdx="0"/>
  <p:cmAuthor id="0" name="黄 露" initials="" lastIdx="1" clrIdx="0"/>
  <p:cmAuthor id="7" name="雨林木风" initials="雨" lastIdx="0" clrIdx="0"/>
  <p:cmAuthor id="2" name="作者" initials="A" lastIdx="0" clrIdx="1"/>
  <p:cmAuthor id="3" name="Author" initials="A" lastIdx="0" clrIdx="2"/>
  <p:cmAuthor id="4" name="dell" initials="d" lastIdx="0" clrIdx="2"/>
  <p:cmAuthor id="5" name="Administrator" initials="A" lastIdx="1" clrIdx="4"/>
  <p:cmAuthor id="6" name="lenovo" initials="l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1940" y="1812290"/>
            <a:ext cx="8468360" cy="2310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dirty="0">
                <a:solidFill>
                  <a:srgbClr val="778749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辨析并修改病句</a:t>
            </a:r>
            <a:endParaRPr lang="zh-CN" altLang="en-US" sz="44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  <a:p>
            <a:pPr algn="ctr">
              <a:lnSpc>
                <a:spcPct val="150000"/>
              </a:lnSpc>
            </a:pPr>
            <a:endParaRPr lang="zh-CN" altLang="en-US" sz="3600" spc="-225" dirty="0">
              <a:solidFill>
                <a:schemeClr val="tx1">
                  <a:lumMod val="75000"/>
                  <a:lumOff val="2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53147" y="613648"/>
            <a:ext cx="4227513" cy="5847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spc="-225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2025 </a:t>
            </a:r>
            <a:r>
              <a:rPr lang="zh-CN" altLang="en-US" sz="3200" spc="-225" dirty="0">
                <a:latin typeface="华文行楷" panose="02010800040101010101" pitchFamily="2" charset="-122"/>
                <a:ea typeface="华文行楷" panose="02010800040101010101" pitchFamily="2" charset="-122"/>
                <a:sym typeface="Arial" panose="020B0604020202020204" pitchFamily="34" charset="0"/>
              </a:rPr>
              <a:t>届高三一轮复习</a:t>
            </a:r>
            <a:endParaRPr lang="en-US" altLang="zh-CN" sz="3200" spc="-225" dirty="0">
              <a:latin typeface="华文行楷" panose="02010800040101010101" pitchFamily="2" charset="-122"/>
              <a:ea typeface="华文行楷" panose="0201080004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（三）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、鲁迅先生在斗争中创造了杂文，成了文学艺术中的奇葩。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、他就主动参与社会灾害性事故处理，化解风险，安定社会生活的责任。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、只要有勤奋、肯吃苦，什么样的难题都难不倒你。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、只有在科学的道路上不怕艰难，才有希望达到最高的顶峰。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此部分的病句类型为：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                  </a:t>
            </a:r>
            <a:endParaRPr lang="en-US" altLang="zh-CN" sz="240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方法提示：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415" y="284194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成分残缺或赘余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680" y="4165600"/>
            <a:ext cx="11931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latin typeface="华文新魏" panose="02010800040101010101" charset="-122"/>
                <a:ea typeface="华文新魏" panose="02010800040101010101" charset="-122"/>
              </a:rPr>
              <a:t>主语残缺、谓语残缺、宾语残缺、介词残缺等；重复、矛盾等</a:t>
            </a:r>
            <a:endParaRPr lang="zh-CN" altLang="en-US" sz="2800" b="1">
              <a:solidFill>
                <a:schemeClr val="accent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044045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（四）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、止咳祛痰片，它里面的主要成分是远志、桔梗、贝母、氯化铵等配制而成的。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、我们在这大是大非面前，我们有能力办好这些事情。	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此部分的病句类型为：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                </a:t>
            </a:r>
            <a:endParaRPr lang="en-US" altLang="zh-CN" sz="280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方法提示：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68215" y="266922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结构混乱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3195" y="4182745"/>
            <a:ext cx="117824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latin typeface="华文新魏" panose="02010800040101010101" charset="-122"/>
                <a:ea typeface="华文新魏" panose="02010800040101010101" charset="-122"/>
              </a:rPr>
              <a:t>句式杂糅、中途易辙等</a:t>
            </a:r>
            <a:endParaRPr lang="zh-CN" altLang="en-US" sz="2800" b="1">
              <a:solidFill>
                <a:schemeClr val="accent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33229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（五）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、巴勒斯坦游击队对以色列的进攻是早有准备的。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、桌上放着许多朋友送来的衣服。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此部分的病句类型为：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               </a:t>
            </a:r>
            <a:endParaRPr lang="en-US" altLang="zh-CN" sz="280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方法提示：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3320" y="203041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表意不明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50" y="3444875"/>
            <a:ext cx="120942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latin typeface="华文新魏" panose="02010800040101010101" charset="-122"/>
                <a:ea typeface="华文新魏" panose="02010800040101010101" charset="-122"/>
              </a:rPr>
              <a:t>歧义、指代不明等</a:t>
            </a:r>
            <a:endParaRPr lang="zh-CN" altLang="en-US" sz="2800" b="1">
              <a:solidFill>
                <a:schemeClr val="accent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425" y="0"/>
            <a:ext cx="12093575" cy="39693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（六）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、他是多少个死难者中幸免的一个。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、最近我这位朋友去了一趟南方回来，结果他的思想依然如故。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、在那个时候，报纸与我接触的机会是很少的。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此部分的病句类型为：</a:t>
            </a:r>
            <a:r>
              <a:rPr lang="en-US" altLang="zh-CN" sz="2800" u="sng"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              	</a:t>
            </a:r>
            <a:endParaRPr lang="en-US" altLang="zh-CN" sz="280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方法提示：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68495" y="2732723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不合逻辑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6215" y="4002405"/>
            <a:ext cx="117494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latin typeface="华文新魏" panose="02010800040101010101" charset="-122"/>
                <a:ea typeface="华文新魏" panose="02010800040101010101" charset="-122"/>
              </a:rPr>
              <a:t>矛盾、主客体颠倒等</a:t>
            </a:r>
            <a:endParaRPr lang="zh-CN" altLang="en-US" sz="2800" b="1">
              <a:solidFill>
                <a:schemeClr val="accent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71600" y="0"/>
            <a:ext cx="47548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布置作业：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855" y="1784985"/>
            <a:ext cx="11209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分两天完成《</a:t>
            </a:r>
            <a:r>
              <a:rPr lang="en-US" altLang="zh-CN" sz="3200"/>
              <a:t>65</a:t>
            </a:r>
            <a:r>
              <a:rPr lang="zh-CN" altLang="en-US" sz="3200"/>
              <a:t>练》中</a:t>
            </a:r>
            <a:r>
              <a:rPr lang="en-US" altLang="zh-CN" sz="3200"/>
              <a:t>588——593</a:t>
            </a:r>
            <a:r>
              <a:rPr lang="zh-CN" altLang="en-US" sz="3200"/>
              <a:t>页全部练习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6385"/>
          <p:cNvSpPr txBox="1"/>
          <p:nvPr/>
        </p:nvSpPr>
        <p:spPr>
          <a:xfrm>
            <a:off x="2139950" y="908050"/>
            <a:ext cx="2722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</a:rPr>
              <a:t>病句类型：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3267075" y="2963863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sz="3200" b="1" dirty="0">
              <a:latin typeface="Arial" panose="020B0604020202020204" pitchFamily="34" charset="0"/>
            </a:endParaRPr>
          </a:p>
        </p:txBody>
      </p:sp>
      <p:sp>
        <p:nvSpPr>
          <p:cNvPr id="16388" name="线形标注 2(带边框和强调线) 16387"/>
          <p:cNvSpPr/>
          <p:nvPr/>
        </p:nvSpPr>
        <p:spPr>
          <a:xfrm>
            <a:off x="5303838" y="2852738"/>
            <a:ext cx="3416300" cy="3024187"/>
          </a:xfrm>
          <a:prstGeom prst="accentBorderCallout2">
            <a:avLst>
              <a:gd name="adj1" fmla="val 3778"/>
              <a:gd name="adj2" fmla="val -2231"/>
              <a:gd name="adj3" fmla="val 3778"/>
              <a:gd name="adj4" fmla="val -24069"/>
              <a:gd name="adj5" fmla="val -39634"/>
              <a:gd name="adj6" fmla="val -35593"/>
            </a:avLst>
          </a:prstGeom>
          <a:solidFill>
            <a:schemeClr val="accent1"/>
          </a:solidFill>
          <a:ln w="222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r>
              <a:rPr lang="zh-CN" altLang="en-US" sz="3200" b="1" dirty="0">
                <a:latin typeface="Arial" panose="020B0604020202020204" pitchFamily="34" charset="0"/>
              </a:rPr>
              <a:t>语序不当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搭配不当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表意不明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不合逻辑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结构混乱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r>
              <a:rPr lang="zh-CN" altLang="en-US" sz="3200" b="1" dirty="0">
                <a:latin typeface="Arial" panose="020B0604020202020204" pitchFamily="34" charset="0"/>
              </a:rPr>
              <a:t>成分残缺或赘余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3352483" y="1609725"/>
            <a:ext cx="729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四</a:t>
            </a:r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不</a:t>
            </a:r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一</a:t>
            </a:r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结构</a:t>
            </a:r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一</a:t>
            </a:r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成分</a:t>
            </a:r>
            <a:r>
              <a:rPr lang="zh-CN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”</a:t>
            </a:r>
            <a:endParaRPr lang="zh-CN" altLang="en-US" sz="40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pic>
        <p:nvPicPr>
          <p:cNvPr id="65542" name="图片 65541" descr="无标题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2289175"/>
            <a:ext cx="4337685" cy="42405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63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1638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3"/>
          <p:cNvSpPr txBox="1"/>
          <p:nvPr/>
        </p:nvSpPr>
        <p:spPr>
          <a:xfrm>
            <a:off x="674565" y="3522967"/>
            <a:ext cx="11047309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17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校庆那天</a:t>
            </a:r>
            <a:r>
              <a:rPr lang="zh-CN" altLang="en-US" sz="2800" b="1" spc="317" dirty="0">
                <a:latin typeface="黑体" panose="02010609060101010101" pitchFamily="49" charset="-122"/>
                <a:ea typeface="黑体" panose="02010609060101010101" pitchFamily="49" charset="-122"/>
              </a:rPr>
              <a:t>，性格开朗的李</a:t>
            </a:r>
            <a:r>
              <a:rPr lang="zh-CN" altLang="en-US" sz="2800" b="1" spc="317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华</a:t>
            </a:r>
            <a:r>
              <a:rPr lang="zh-CN" altLang="en-US" sz="2800" b="1" spc="317" dirty="0">
                <a:latin typeface="黑体" panose="02010609060101010101" pitchFamily="49" charset="-122"/>
                <a:ea typeface="黑体" panose="02010609060101010101" pitchFamily="49" charset="-122"/>
              </a:rPr>
              <a:t>精神抖擞地来到了书香浓郁的校园。</a:t>
            </a:r>
            <a:endParaRPr lang="zh-CN" altLang="en-US" sz="2800" b="1" spc="317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2748158" y="4029619"/>
            <a:ext cx="1905344" cy="15237"/>
          </a:xfrm>
          <a:prstGeom prst="line">
            <a:avLst/>
          </a:prstGeom>
          <a:ln w="34925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556334" y="4044856"/>
            <a:ext cx="1889470" cy="8888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8735926" y="4053744"/>
            <a:ext cx="1866615" cy="6349"/>
          </a:xfrm>
          <a:prstGeom prst="line">
            <a:avLst/>
          </a:prstGeom>
          <a:ln w="34925">
            <a:solidFill>
              <a:srgbClr val="1D41D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754563" y="4053745"/>
            <a:ext cx="1564401" cy="14602"/>
          </a:xfrm>
          <a:prstGeom prst="line">
            <a:avLst/>
          </a:prstGeom>
          <a:ln w="349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725881" y="3554077"/>
            <a:ext cx="721884" cy="459670"/>
          </a:xfrm>
          <a:prstGeom prst="rect">
            <a:avLst/>
          </a:prstGeom>
          <a:noFill/>
          <a:ln w="34925" cmpd="sng">
            <a:solidFill>
              <a:srgbClr val="9D12A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27" name="矩形 26"/>
          <p:cNvSpPr/>
          <p:nvPr/>
        </p:nvSpPr>
        <p:spPr>
          <a:xfrm>
            <a:off x="7534055" y="3554077"/>
            <a:ext cx="746646" cy="459670"/>
          </a:xfrm>
          <a:prstGeom prst="rect">
            <a:avLst/>
          </a:prstGeom>
          <a:noFill/>
          <a:ln w="34925" cmpd="sng">
            <a:solidFill>
              <a:srgbClr val="9D12A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28" name="矩形 27"/>
          <p:cNvSpPr/>
          <p:nvPr/>
        </p:nvSpPr>
        <p:spPr>
          <a:xfrm>
            <a:off x="10683809" y="3569949"/>
            <a:ext cx="746646" cy="459670"/>
          </a:xfrm>
          <a:prstGeom prst="rect">
            <a:avLst/>
          </a:prstGeom>
          <a:noFill/>
          <a:ln w="34925" cmpd="sng">
            <a:solidFill>
              <a:srgbClr val="9D12AD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29" name="椭圆 28"/>
          <p:cNvSpPr/>
          <p:nvPr/>
        </p:nvSpPr>
        <p:spPr>
          <a:xfrm>
            <a:off x="4312559" y="3536934"/>
            <a:ext cx="413322" cy="507922"/>
          </a:xfrm>
          <a:prstGeom prst="ellipse">
            <a:avLst/>
          </a:prstGeom>
          <a:noFill/>
          <a:ln w="28575" cmpd="sng">
            <a:solidFill>
              <a:srgbClr val="1D41D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30" name="椭圆 29"/>
          <p:cNvSpPr/>
          <p:nvPr/>
        </p:nvSpPr>
        <p:spPr>
          <a:xfrm>
            <a:off x="10234297" y="3545823"/>
            <a:ext cx="413322" cy="507922"/>
          </a:xfrm>
          <a:prstGeom prst="ellipse">
            <a:avLst/>
          </a:prstGeom>
          <a:noFill/>
          <a:ln w="28575" cmpd="sng">
            <a:solidFill>
              <a:srgbClr val="1D41D5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sp>
        <p:nvSpPr>
          <p:cNvPr id="31" name="椭圆 30"/>
          <p:cNvSpPr/>
          <p:nvPr/>
        </p:nvSpPr>
        <p:spPr>
          <a:xfrm>
            <a:off x="7059148" y="3521697"/>
            <a:ext cx="438718" cy="519985"/>
          </a:xfrm>
          <a:prstGeom prst="ellipse">
            <a:avLst/>
          </a:prstGeom>
          <a:noFill/>
          <a:ln w="2857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/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3621784" y="4050570"/>
            <a:ext cx="10158" cy="532684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5081426" y="4029619"/>
            <a:ext cx="10158" cy="532684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11049512" y="4013745"/>
            <a:ext cx="10158" cy="532684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482021" y="4044856"/>
            <a:ext cx="10158" cy="532684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9664155" y="4044856"/>
            <a:ext cx="10158" cy="532684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1561525" y="4029619"/>
            <a:ext cx="10158" cy="532684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4668739" y="4578175"/>
            <a:ext cx="1008226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主语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83583" y="4578175"/>
            <a:ext cx="1008226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谓语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026161" y="4577540"/>
            <a:ext cx="1008226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状语</a:t>
            </a:r>
            <a:endParaRPr lang="zh-CN" altLang="en-US" sz="2800" b="1">
              <a:solidFill>
                <a:srgbClr val="660033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65121" y="4577540"/>
            <a:ext cx="1008226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定语</a:t>
            </a:r>
            <a:endParaRPr lang="zh-CN" altLang="en-US" sz="2800" b="1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514289" y="4546429"/>
            <a:ext cx="1008226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宾语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122751" y="4588968"/>
            <a:ext cx="1008226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D41D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定语</a:t>
            </a:r>
            <a:endParaRPr lang="zh-CN" altLang="en-US" sz="2800" b="1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74566" y="4546430"/>
            <a:ext cx="1696460" cy="523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时间状语</a:t>
            </a:r>
            <a:endParaRPr lang="zh-CN" altLang="en-US" sz="2800" b="1">
              <a:solidFill>
                <a:srgbClr val="1D41D5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795197" y="527944"/>
            <a:ext cx="10635258" cy="1264545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fontAlgn="auto">
              <a:lnSpc>
                <a:spcPts val="5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      所谓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病句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，即是指因为不符合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现代汉语语法规则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不合逻辑事理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修辞不当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而造成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不通顺的语句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</a:endParaRPr>
          </a:p>
        </p:txBody>
      </p:sp>
      <p:sp>
        <p:nvSpPr>
          <p:cNvPr id="46" name="矩形 45"/>
          <p:cNvSpPr/>
          <p:nvPr>
            <p:custDataLst>
              <p:tags r:id="rId1"/>
            </p:custDataLst>
          </p:nvPr>
        </p:nvSpPr>
        <p:spPr bwMode="auto">
          <a:xfrm>
            <a:off x="4256029" y="2239012"/>
            <a:ext cx="2274245" cy="57268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lnSpc>
                <a:spcPct val="130000"/>
              </a:lnSpc>
            </a:pPr>
            <a:r>
              <a:rPr lang="zh-CN" altLang="en-US" sz="3200" dirty="0">
                <a:solidFill>
                  <a:srgbClr val="1D41D5"/>
                </a:solidFill>
                <a:latin typeface="汉仪尚巍手书W" panose="00020600040101010101" charset="-122"/>
                <a:ea typeface="汉仪尚巍手书W" panose="00020600040101010101" charset="-122"/>
                <a:cs typeface="+mn-ea"/>
                <a:sym typeface="+mn-ea"/>
              </a:rPr>
              <a:t>句子成分</a:t>
            </a:r>
            <a:endParaRPr lang="zh-CN" altLang="en-US" sz="3200" dirty="0">
              <a:solidFill>
                <a:srgbClr val="1D41D5"/>
              </a:solidFill>
              <a:latin typeface="汉仪尚巍手书W" panose="00020600040101010101" charset="-122"/>
              <a:ea typeface="汉仪尚巍手书W" panose="00020600040101010101" charset="-122"/>
              <a:cs typeface="+mn-ea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148437" y="1736247"/>
            <a:ext cx="2515718" cy="15365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ctr" fontAlgn="auto">
              <a:lnSpc>
                <a:spcPct val="110000"/>
              </a:lnSpc>
            </a:pPr>
            <a:r>
              <a:rPr lang="zh-CN" altLang="zh-CN" sz="2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主谓宾，名动名</a:t>
            </a:r>
            <a:endParaRPr lang="zh-CN" altLang="zh-CN" sz="22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10000"/>
              </a:lnSpc>
            </a:pPr>
            <a:r>
              <a:rPr lang="zh-CN" altLang="zh-CN" sz="2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定语必居主宾前</a:t>
            </a:r>
            <a:endParaRPr lang="zh-CN" altLang="zh-CN" sz="22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10000"/>
              </a:lnSpc>
            </a:pPr>
            <a:r>
              <a:rPr lang="zh-CN" altLang="zh-CN" sz="2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谓前状，谓后补</a:t>
            </a:r>
            <a:endParaRPr lang="zh-CN" altLang="zh-CN" sz="22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fontAlgn="auto">
              <a:lnSpc>
                <a:spcPct val="110000"/>
              </a:lnSpc>
            </a:pPr>
            <a:r>
              <a:rPr lang="zh-CN" altLang="zh-CN" sz="2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状语可放主语前</a:t>
            </a:r>
            <a:endParaRPr lang="zh-CN" altLang="zh-CN" sz="2200" b="1" kern="1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7882616" y="4061046"/>
            <a:ext cx="10158" cy="532684"/>
          </a:xfrm>
          <a:prstGeom prst="line">
            <a:avLst/>
          </a:prstGeom>
          <a:ln w="3492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6" grpId="0" bldLvl="0" animBg="1"/>
      <p:bldP spid="46" grpId="1" animBg="1"/>
      <p:bldP spid="47" grpId="0" bldLvl="0" animBg="1"/>
      <p:bldP spid="4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56152" y="779672"/>
            <a:ext cx="8633356" cy="837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62585" indent="-362585" defTabSz="967740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辨析、修改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病句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———  </a:t>
            </a: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选择题</a:t>
            </a:r>
            <a:endParaRPr lang="zh-CN" altLang="en-US" sz="36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Text Box 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333597" y="1882816"/>
            <a:ext cx="8086595" cy="701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SzTx/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6774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0000"/>
              <a:defRPr/>
            </a:pPr>
            <a:r>
              <a:rPr lang="zh-CN" altLang="en-US" sz="3600" b="1" dirty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修改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病句   </a:t>
            </a:r>
            <a:r>
              <a:rPr lang="en-US" altLang="zh-CN" sz="36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————      </a:t>
            </a:r>
            <a:r>
              <a:rPr lang="zh-CN" altLang="en-US" sz="3600" b="1" dirty="0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主观题</a:t>
            </a:r>
            <a:endParaRPr lang="zh-CN" altLang="en-US" sz="3600" b="1" dirty="0">
              <a:solidFill>
                <a:schemeClr val="accent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4059" y="662998"/>
            <a:ext cx="10889673" cy="5161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语感审读法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483870"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运用语感反复读题干，看是否别扭。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主干枝叶梳理法（提取主谓宾</a:t>
            </a:r>
            <a:r>
              <a:rPr lang="zh-CN" altLang="en-US" sz="2800" dirty="0">
                <a:latin typeface="楷体" panose="02010609060101010101" charset="-122"/>
                <a:ea typeface="楷体" panose="02010609060101010101" charset="-122"/>
              </a:rPr>
              <a:t>）</a:t>
            </a:r>
            <a:endParaRPr lang="en-US" altLang="zh-CN" sz="2800" dirty="0">
              <a:latin typeface="楷体" panose="02010609060101010101" charset="-122"/>
              <a:ea typeface="楷体" panose="02010609060101010101" charset="-122"/>
            </a:endParaRPr>
          </a:p>
          <a:p>
            <a:pPr indent="483870"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运用语法分析的手段，先将句子附加成分（定状补）去掉，看句子主干有无问题；主干无问题再检查修饰语是否有问题。</a:t>
            </a:r>
            <a:endParaRPr lang="en-US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逻辑意义分析法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indent="483870">
              <a:lnSpc>
                <a:spcPct val="150000"/>
              </a:lnSpc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当句子语法方面没有问题，就从概念、判断、推理方面考虑运用是否得当，顺序、关系是否合适。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6259" y="156077"/>
            <a:ext cx="61917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dirty="0">
                <a:solidFill>
                  <a:srgbClr val="778749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病句分析总方法</a:t>
            </a:r>
            <a:endParaRPr lang="zh-CN" altLang="en-US" sz="6000" dirty="0">
              <a:solidFill>
                <a:srgbClr val="778749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0" y="103505"/>
            <a:ext cx="121926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rgbClr val="778749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六大病句类型</a:t>
            </a:r>
            <a:r>
              <a:rPr lang="en-US" altLang="zh-CN" sz="6000" dirty="0">
                <a:solidFill>
                  <a:srgbClr val="778749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(</a:t>
            </a:r>
            <a:r>
              <a:rPr lang="zh-CN" altLang="en-US" sz="6000" dirty="0">
                <a:solidFill>
                  <a:srgbClr val="778749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评讲学案</a:t>
            </a:r>
            <a:r>
              <a:rPr lang="en-US" altLang="zh-CN" sz="6000" dirty="0">
                <a:solidFill>
                  <a:srgbClr val="778749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)</a:t>
            </a:r>
            <a:endParaRPr lang="en-US" altLang="zh-CN" sz="6000" dirty="0">
              <a:solidFill>
                <a:srgbClr val="778749"/>
              </a:solidFill>
              <a:latin typeface="华文行楷" panose="02010800040101010101" pitchFamily="2" charset="-122"/>
              <a:ea typeface="华文行楷" panose="020108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46125"/>
            <a:ext cx="11899900" cy="673925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一、慧眼识病句，找找看下列语句哪有问题？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Calibri" panose="020F0502020204030204"/>
              </a:rPr>
              <a:t>1</a:t>
            </a: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、机器质量的好坏，是保证生产安全的一个重要条件。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Calibri" panose="020F0502020204030204"/>
              </a:rPr>
              <a:t>2</a:t>
            </a: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、为了避免这类事件不再发生，大家一定要提高警惕。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Calibri" panose="020F0502020204030204"/>
              </a:rPr>
              <a:t>3</a:t>
            </a: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、这次火灾造成的经济损失，据有关部门保守估计，直接损失至少在三千万元以上。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Calibri" panose="020F0502020204030204"/>
              </a:rPr>
              <a:t>4</a:t>
            </a: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、我远远望去，他的一边站着一个孩子。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Calibri" panose="020F0502020204030204"/>
              </a:rPr>
              <a:t>5</a:t>
            </a: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、校长抛砖引玉的演讲，博得了全场的热烈掌声。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Calibri" panose="020F0502020204030204"/>
              </a:rPr>
              <a:t>6</a:t>
            </a: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、这些问题，可以交诸于司法部门未解决。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Calibri" panose="020F0502020204030204"/>
              </a:rPr>
              <a:t>7</a:t>
            </a: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、我不但信任他，而且以前反对过他的人，现在也信任他了。</a:t>
            </a:r>
            <a:endParaRPr lang="zh-CN" altLang="en-US" sz="2400">
              <a:latin typeface="Calibri" panose="020F0502020204030204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Calibri" panose="020F0502020204030204"/>
                <a:ea typeface="Calibri" panose="020F0502020204030204"/>
              </a:rPr>
              <a:t>8</a:t>
            </a:r>
            <a:r>
              <a:rPr lang="zh-CN" altLang="en-US" sz="2400">
                <a:latin typeface="Calibri" panose="020F0502020204030204"/>
                <a:ea typeface="宋体" panose="02010600030101010101" pitchFamily="2" charset="-122"/>
              </a:rPr>
              <a:t>、在张闻天同志逝世前的十多年里，一直都鼓励儿子好好劳动，积极工作。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技巧总结。</a:t>
            </a:r>
            <a:endParaRPr lang="zh-CN" altLang="en-US" sz="24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从“慧眼识病句”的练习中你能总结出辨析病句时要重视关注的词语吗？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u="sng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78370" y="3266440"/>
            <a:ext cx="44519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</a:rPr>
              <a:t>两面词、否定词、数量词、多义词、谦敬词、文言词、关联词、介词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5" y="-125095"/>
            <a:ext cx="12191365" cy="635317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（一）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、广大的农村青年表现出无比的走社会主义道路的热情。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、许多附近的妇女、老人和孩子都跑来看他们。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、在社会主义建设事业中，应该发挥广大知识分子的充分作用。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、昨天在休息室里许多老师都同他热情地交谈。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、文件对经济领域中的一些问题，从理论上和政策上作了详细的规定和深刻的说明。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、他如果不能实事求是，事业就会受到损失。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此部分的病句类型为：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                            </a:t>
            </a:r>
            <a:endParaRPr lang="zh-CN" altLang="en-US" sz="24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方法提示：</a:t>
            </a:r>
            <a:r>
              <a:rPr lang="en-US" altLang="zh-CN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辨析并修改病句加强版时细化</a:t>
            </a:r>
            <a:r>
              <a:rPr lang="en-US" altLang="zh-CN" sz="2400" b="1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zh-CN" altLang="en-US" sz="2400" b="1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b="1" u="sng">
              <a:highlight>
                <a:srgbClr val="FFFF00"/>
              </a:highligh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0145" y="3872230"/>
            <a:ext cx="3239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语序不当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945" y="5131435"/>
            <a:ext cx="11623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accent1"/>
                </a:solidFill>
                <a:latin typeface="华文新魏" panose="02010800040101010101" charset="-122"/>
                <a:ea typeface="华文新魏" panose="02010800040101010101" charset="-122"/>
              </a:rPr>
              <a:t>多层定语的序，多层状语的序，关联词语的位置，前后对应关系等</a:t>
            </a:r>
            <a:endParaRPr lang="zh-CN" altLang="en-US" sz="2400" b="1">
              <a:solidFill>
                <a:schemeClr val="accent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2635" cy="5262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下列各句中，</a:t>
            </a:r>
            <a:r>
              <a:rPr lang="zh-CN" altLang="en-US" sz="28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没有语病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的一句是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．苏通大桥建成后，南通不仅担当了长三角辐射苏北的“桥头堡”，成为长三角北拓的枢纽和节点，而且承接了上海和苏南的资金流、产业流。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．如果让分裂祖国的阴谋得逞，子孙后代不答应，海峡两岸的人民不答应。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．由于技术水平太低，这些产品质量不是比沿海地区的同类产品低，就是成本比沿海的高。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．我们历来坚持要用马克思列宁主义的立场、观点、方法来提出问题，分析问题，解决问题。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04485" y="188595"/>
            <a:ext cx="537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0"/>
            <a:ext cx="12191365" cy="452310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ctr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（二）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、春风一阵阵吹来，树枝摇曳着，月光、树影一齐晃动起来，发出沙沙的声响。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、她拍摄完这部影片，就宣布正式退出演员生涯。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、某工厂以技术进步为动力，不断致力于新产品、新技术、新工艺、新材料的研制开发。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、这是一次竞争激烈的考试，非用十分的努力才能战胜其他竞争者。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、做好生产救灾工作，决定于干部作风是否深入。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此部分的病句类型为：</a:t>
            </a:r>
            <a:r>
              <a:rPr lang="en-US" altLang="zh-CN" sz="2400" u="sng">
                <a:latin typeface="宋体" panose="02010600030101010101" pitchFamily="2" charset="-122"/>
                <a:ea typeface="宋体" panose="02010600030101010101" pitchFamily="2" charset="-122"/>
              </a:rPr>
              <a:t>                                 </a:t>
            </a:r>
            <a:endParaRPr lang="en-US" altLang="zh-CN" sz="2400" u="sng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方法提示：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8905" y="3398838"/>
            <a:ext cx="5080000" cy="521970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搭配不当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200" y="4625975"/>
            <a:ext cx="118999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1"/>
                </a:solidFill>
                <a:latin typeface="华文新魏" panose="02010800040101010101" charset="-122"/>
                <a:ea typeface="华文新魏" panose="02010800040101010101" charset="-122"/>
              </a:rPr>
              <a:t>主谓搭配不当，动宾搭配不当，主宾搭配不当，关联词语搭配不当等</a:t>
            </a:r>
            <a:endParaRPr lang="zh-CN" altLang="en-US" sz="2800" b="1">
              <a:solidFill>
                <a:schemeClr val="accent1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7195,&quot;width&quot;:7360}"/>
</p:tagLst>
</file>

<file path=ppt/tags/tag2.xml><?xml version="1.0" encoding="utf-8"?>
<p:tagLst xmlns:p="http://schemas.openxmlformats.org/presentationml/2006/main">
  <p:tag name="KSO_WM_UNIT_PLACING_PICTURE_USER_VIEWPORT" val="{&quot;height&quot;:3865,&quot;width&quot;:7537}"/>
</p:tagLst>
</file>

<file path=ppt/tags/tag3.xml><?xml version="1.0" encoding="utf-8"?>
<p:tagLst xmlns:p="http://schemas.openxmlformats.org/presentationml/2006/main">
  <p:tag name="AS_UNIQUEID" val="9"/>
</p:tagLst>
</file>

<file path=ppt/tags/tag4.xml><?xml version="1.0" encoding="utf-8"?>
<p:tagLst xmlns:p="http://schemas.openxmlformats.org/presentationml/2006/main">
  <p:tag name="AS_UNIQUEID" val="18"/>
</p:tagLst>
</file>

<file path=ppt/tags/tag5.xml><?xml version="1.0" encoding="utf-8"?>
<p:tagLst xmlns:p="http://schemas.openxmlformats.org/presentationml/2006/main">
  <p:tag name="commondata" val="eyJoZGlkIjoiY2ZkZDVmZGNmOGNlODM1N2JlYzAyODA5MmYyNTRmMWE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1973</Words>
  <Application>WPS 演示</Application>
  <PresentationFormat>宽屏</PresentationFormat>
  <Paragraphs>155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华文行楷</vt:lpstr>
      <vt:lpstr>黑体</vt:lpstr>
      <vt:lpstr>微软雅黑</vt:lpstr>
      <vt:lpstr>楷体</vt:lpstr>
      <vt:lpstr>汉仪尚巍手书W</vt:lpstr>
      <vt:lpstr>Times New Roman</vt:lpstr>
      <vt:lpstr>Calibri</vt:lpstr>
      <vt:lpstr>华文新魏</vt:lpstr>
      <vt:lpstr>Arial Unicode MS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歌者</cp:lastModifiedBy>
  <cp:revision>27</cp:revision>
  <dcterms:created xsi:type="dcterms:W3CDTF">2023-08-09T12:44:00Z</dcterms:created>
  <dcterms:modified xsi:type="dcterms:W3CDTF">2024-10-22T10:19:38Z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2052-12.1.0.18608</vt:lpwstr>
  </property>
</Properties>
</file>