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586" r:id="rId3"/>
    <p:sldId id="651" r:id="rId4"/>
    <p:sldId id="735" r:id="rId5"/>
    <p:sldId id="741" r:id="rId6"/>
    <p:sldId id="742" r:id="rId7"/>
    <p:sldId id="747" r:id="rId8"/>
    <p:sldId id="739" r:id="rId9"/>
    <p:sldId id="740" r:id="rId10"/>
    <p:sldId id="738" r:id="rId11"/>
    <p:sldId id="744" r:id="rId12"/>
    <p:sldId id="748" r:id="rId13"/>
    <p:sldId id="745" r:id="rId14"/>
    <p:sldId id="592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0" name="王笛" initials="" lastIdx="0" clrIdx="0"/>
  <p:cmAuthor id="2" name="作者" initials="A" lastIdx="0" clrIdx="1"/>
  <p:cmAuthor id="7" name="kingsoft" initials="k" lastIdx="0" clrIdx="0"/>
  <p:cmAuthor id="3" name="dell" initials="d" lastIdx="0" clrIdx="2"/>
  <p:cmAuthor id="4" name="123" initials="" lastIdx="0" clrIdx="0"/>
  <p:cmAuthor id="6" name="雨林木风" initials="" lastIdx="0" clrIdx="0"/>
  <p:cmAuthor id="9" name="幸兴" initials="幸" lastIdx="0" clrIdx="8"/>
  <p:cmAuthor id="8" name="未知用户1" initials="未" lastIdx="0" clrIdx="0"/>
  <p:cmAuthor id="11" name="Mars" initials="M" lastIdx="0" clrIdx="10"/>
  <p:cmAuthor id="5" name="宋洁然" initials="宋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90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3F1E55-1F9B-42A3-8779-7DEEF489E6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7D462-46DF-4D66-ACD0-F3EBA502B8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microsoft.com/office/2007/relationships/hdphoto" Target="../media/image2.wdp"/><Relationship Id="rId7" Type="http://schemas.openxmlformats.org/officeDocument/2006/relationships/image" Target="../media/image1.png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7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2070100" cy="6858000"/>
          </a:xfrm>
          <a:prstGeom prst="rect">
            <a:avLst/>
          </a:prstGeom>
          <a:solidFill>
            <a:srgbClr val="EBE7E4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sp>
        <p:nvSpPr>
          <p:cNvPr id="10" name="缺角矩形 9"/>
          <p:cNvSpPr/>
          <p:nvPr userDrawn="1">
            <p:custDataLst>
              <p:tags r:id="rId4"/>
            </p:custDataLst>
          </p:nvPr>
        </p:nvSpPr>
        <p:spPr>
          <a:xfrm>
            <a:off x="329026" y="323850"/>
            <a:ext cx="11533948" cy="6210300"/>
          </a:xfrm>
          <a:prstGeom prst="plaque">
            <a:avLst>
              <a:gd name="adj" fmla="val 4866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sp>
        <p:nvSpPr>
          <p:cNvPr id="11" name="缺角矩形 10"/>
          <p:cNvSpPr/>
          <p:nvPr userDrawn="1">
            <p:custDataLst>
              <p:tags r:id="rId5"/>
            </p:custDataLst>
          </p:nvPr>
        </p:nvSpPr>
        <p:spPr>
          <a:xfrm>
            <a:off x="480000" y="471488"/>
            <a:ext cx="11232000" cy="5915025"/>
          </a:xfrm>
          <a:prstGeom prst="plaque">
            <a:avLst>
              <a:gd name="adj" fmla="val 4866"/>
            </a:avLst>
          </a:prstGeom>
          <a:noFill/>
          <a:ln w="12700" cap="flat" cmpd="sng" algn="ctr">
            <a:solidFill>
              <a:srgbClr val="C09372">
                <a:lumMod val="40000"/>
                <a:lumOff val="6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" contrast="2000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588"/>
          <a:stretch>
            <a:fillRect/>
          </a:stretch>
        </p:blipFill>
        <p:spPr>
          <a:xfrm flipH="1">
            <a:off x="479998" y="796606"/>
            <a:ext cx="3293715" cy="1384678"/>
          </a:xfrm>
          <a:prstGeom prst="rect">
            <a:avLst/>
          </a:prstGeom>
          <a:effectLst>
            <a:outerShdw blurRad="127000" dist="127000" dir="5400000" algn="t" rotWithShape="0">
              <a:srgbClr val="EBE7E4">
                <a:lumMod val="75000"/>
                <a:alpha val="20000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7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2070100" cy="6858000"/>
          </a:xfrm>
          <a:prstGeom prst="rect">
            <a:avLst/>
          </a:prstGeom>
          <a:solidFill>
            <a:srgbClr val="EBE7E4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sp>
        <p:nvSpPr>
          <p:cNvPr id="10" name="缺角矩形 9"/>
          <p:cNvSpPr/>
          <p:nvPr userDrawn="1">
            <p:custDataLst>
              <p:tags r:id="rId4"/>
            </p:custDataLst>
          </p:nvPr>
        </p:nvSpPr>
        <p:spPr>
          <a:xfrm>
            <a:off x="329026" y="323850"/>
            <a:ext cx="11533948" cy="6210300"/>
          </a:xfrm>
          <a:prstGeom prst="plaque">
            <a:avLst>
              <a:gd name="adj" fmla="val 4866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sp>
        <p:nvSpPr>
          <p:cNvPr id="11" name="缺角矩形 10"/>
          <p:cNvSpPr/>
          <p:nvPr userDrawn="1">
            <p:custDataLst>
              <p:tags r:id="rId5"/>
            </p:custDataLst>
          </p:nvPr>
        </p:nvSpPr>
        <p:spPr>
          <a:xfrm>
            <a:off x="480000" y="471488"/>
            <a:ext cx="11232000" cy="5915025"/>
          </a:xfrm>
          <a:prstGeom prst="plaque">
            <a:avLst>
              <a:gd name="adj" fmla="val 4866"/>
            </a:avLst>
          </a:prstGeom>
          <a:noFill/>
          <a:ln w="12700" cap="flat" cmpd="sng" algn="ctr">
            <a:solidFill>
              <a:srgbClr val="C09372">
                <a:lumMod val="40000"/>
                <a:lumOff val="60000"/>
                <a:alpha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汉仪书宋二简" panose="02010600000101010101" charset="-122"/>
              <a:ea typeface="汉仪书宋二简" panose="02010600000101010101" charset="-122"/>
            </a:endParaRPr>
          </a:p>
        </p:txBody>
      </p:sp>
      <p:pic>
        <p:nvPicPr>
          <p:cNvPr id="7" name="图片 6" descr="花鸟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58960" y="-587375"/>
            <a:ext cx="3048000" cy="304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山上的雪  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34" r="83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7.png"/><Relationship Id="rId24" Type="http://schemas.openxmlformats.org/officeDocument/2006/relationships/tags" Target="../tags/tag76.xml"/><Relationship Id="rId23" Type="http://schemas.openxmlformats.org/officeDocument/2006/relationships/image" Target="file:///D:\qq&#25991;&#20214;\712321467\Image\C2C\Image2\%7b75232B38-A165-1FB7-499C-2E1C792CACB5%7d.png" TargetMode="External"/><Relationship Id="rId22" Type="http://schemas.openxmlformats.org/officeDocument/2006/relationships/image" Target="../media/image6.png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F6BB0-DB9A-402D-89F6-584C73FB39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FA125-4CFF-418D-8A42-8609BE61892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tags" Target="../tags/tag7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3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51790" y="492125"/>
            <a:ext cx="11683365" cy="23183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b="1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白洋淀边的一次小斗争</a:t>
            </a:r>
            <a:r>
              <a:rPr lang="en-US" altLang="zh-CN" sz="6000" b="1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</a:t>
            </a:r>
            <a:endParaRPr lang="en-US" altLang="zh-CN" sz="60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ctr"/>
            <a:r>
              <a:rPr lang="zh-CN" altLang="en-US" sz="4800" b="1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孙</a:t>
            </a:r>
            <a:r>
              <a:rPr lang="en-US" altLang="zh-CN" sz="4800" b="1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zh-CN" altLang="en-US" sz="4800" b="1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犁</a:t>
            </a:r>
            <a:endParaRPr lang="zh-CN" altLang="en-US" sz="48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2" name="图片 1" descr="54981054207ffdb0db0911a1a9e792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" y="2124710"/>
            <a:ext cx="11525250" cy="47332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9440" y="719455"/>
            <a:ext cx="9966960" cy="1069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4060"/>
              </a:lnSpc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9.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孙犁的小说充满诗意，被称为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诗化小说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，请结合文本进行简要分析。（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6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分）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500" y="2611755"/>
            <a:ext cx="7763510" cy="16344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• 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答题角度：人物、环境、情节、主题、语言</a:t>
            </a:r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 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要紧扣</a:t>
            </a:r>
            <a:r>
              <a:rPr lang="en-US" altLang="zh-CN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充满诗意</a:t>
            </a:r>
            <a:r>
              <a:rPr lang="en-US" altLang="zh-CN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en-US" altLang="zh-CN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诗化</a:t>
            </a:r>
            <a:r>
              <a:rPr lang="en-US" altLang="zh-CN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来分析</a:t>
            </a:r>
            <a:endParaRPr lang="zh-CN" altLang="en-US" sz="28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8150" y="346710"/>
            <a:ext cx="11376025" cy="6164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4060"/>
              </a:lnSpc>
            </a:pPr>
            <a:r>
              <a:rPr lang="en-US" altLang="zh-CN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 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【学生答案示例】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因为战争应该是残酷冷血惨烈的，但文章中对战争美化，一点都没感受到战争的那些负面影响，反而只感受到中国人民机智勇敢抗日，昂扬向上的精神。（石同学）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①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②多处描写了芦苇等白洋淀的美丽环境，语言对话富有生活气息，用优美的文笔生动传神地刻画了人民勇于斗争反抗的精神。（吉同学）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①环境意境化，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②人物扁平化，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③情节淡化，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④主题美化，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⑤语言风趣优美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endParaRPr lang="en-US" altLang="zh-CN" sz="20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                                                                                                                          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（安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同学）</a:t>
            </a:r>
            <a:endParaRPr lang="en-US" altLang="zh-CN" sz="2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①人物美：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②环境美：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③情节美：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④主题美：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（蒋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同学）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4060"/>
              </a:lnSpc>
            </a:pP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1965" y="485775"/>
            <a:ext cx="11186160" cy="11822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atinLnBrk="1">
              <a:lnSpc>
                <a:spcPts val="4400"/>
              </a:lnSpc>
            </a:pP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9.</a:t>
            </a:r>
            <a:endParaRPr lang="en-US" altLang="zh-CN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</a:t>
            </a:r>
            <a:r>
              <a:rPr lang="en-US" altLang="zh-CN" sz="2000" b="1" dirty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人物诗化。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文本凸显人情美、人性美，老头儿开朗和善、质朴热情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；美丽女孩儿为保家卫国投入到各种斗争中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，智慧勇敢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，展现了残酷的战争背景下人性的善良与美好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，增添了文章的诗情画意。</a:t>
            </a:r>
            <a:endParaRPr lang="en-US" altLang="zh-CN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dirty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②情境诗化。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文本景物描写充满诗情画意，强化自然之美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，环境描写淡雅清新。着力描绘白洋淀独特的芦苇等美好风光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，自然风光也充满无限诗意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，为战争提供了一个田园牧歌式的背景。</a:t>
            </a:r>
            <a:endParaRPr lang="en-US" altLang="zh-CN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③语言诗化</a:t>
            </a:r>
            <a:r>
              <a:rPr lang="en-US" altLang="zh-CN" sz="20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文本语言表达充满诗意诗韵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，巧设比喻，白描勾勒，富有音韵美和节奏感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。文本中多用短句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，节奏明快，有生活气息。文中许多优美的语句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，使小说具有诗歌的意境之美与音韵之美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en-US" altLang="zh-CN" sz="2000" b="1" dirty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④战争诗化。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文本淡化战争，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以浪漫主义手法来描写战争，老头儿用日常聊天的方式讲述了战争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，几乎看不到断壁残垣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、血肉横飞的正面战争场面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，淡化了战争的血腥与残酷，充满诗体化。</a:t>
            </a:r>
            <a:endParaRPr lang="en-US" altLang="zh-CN" sz="20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dirty="0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⑤主旨表达彰显真善美</a:t>
            </a:r>
            <a:r>
              <a:rPr lang="en-US" altLang="zh-CN" sz="20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文本彰显人们对真善美的追求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文中对老头儿和红衣姑娘勇敢投入战争的真切描写，展现了人民群众的伟大及人性之美好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给人以情操的净化和陶冶。</a:t>
            </a:r>
            <a:endParaRPr lang="en-US" altLang="zh-CN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8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2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2496" y="88"/>
            <a:ext cx="1799207" cy="155461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79475" y="1206500"/>
            <a:ext cx="10404475" cy="58083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514350" indent="-51435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虚化人物。淡化对人物形象的描写塑造</a:t>
            </a:r>
            <a:r>
              <a:rPr lang="zh-CN" altLang="en-US" sz="2600">
                <a:latin typeface="微软雅黑" panose="020B0503020204020204" charset="-122"/>
                <a:ea typeface="微软雅黑" panose="020B0503020204020204" charset="-122"/>
              </a:rPr>
              <a:t>，对人物着墨不多，不立体、不典型。</a:t>
            </a:r>
            <a:endParaRPr lang="zh-CN" altLang="en-US" sz="2600">
              <a:latin typeface="微软雅黑" panose="020B0503020204020204" charset="-122"/>
              <a:ea typeface="微软雅黑" panose="020B0503020204020204" charset="-122"/>
            </a:endParaRPr>
          </a:p>
          <a:p>
            <a:pPr marL="514350" indent="-51435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淡化情节，散化结构，没有激烈的矛盾冲突</a:t>
            </a:r>
            <a:r>
              <a:rPr lang="zh-CN" altLang="en-US" sz="2600">
                <a:latin typeface="微软雅黑" panose="020B0503020204020204" charset="-122"/>
                <a:ea typeface="微软雅黑" panose="020B0503020204020204" charset="-122"/>
              </a:rPr>
              <a:t>。故事性不强，没有激烈的矛盾冲突和跌宕起伏的开端、发展、高潮、结局等情节。</a:t>
            </a:r>
            <a:endParaRPr lang="en-US" altLang="zh-CN" sz="2600">
              <a:latin typeface="微软雅黑" panose="020B0503020204020204" charset="-122"/>
              <a:ea typeface="微软雅黑" panose="020B0503020204020204" charset="-122"/>
            </a:endParaRPr>
          </a:p>
          <a:p>
            <a:pPr marL="514350" indent="-51435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注重环境描写，注重营造散文化的意境氛围，具有强烈的抒情性</a:t>
            </a:r>
            <a:r>
              <a:rPr lang="zh-CN" altLang="en-US" sz="2600">
                <a:latin typeface="微软雅黑" panose="020B0503020204020204" charset="-122"/>
                <a:ea typeface="微软雅黑" panose="020B0503020204020204" charset="-122"/>
              </a:rPr>
              <a:t>。与传统小说相比，散文化小说注重对自然风光、民情风俗和生存状态等意境氛围的营造。</a:t>
            </a:r>
            <a:endParaRPr lang="zh-CN" altLang="en-US" sz="2600">
              <a:latin typeface="微软雅黑" panose="020B0503020204020204" charset="-122"/>
              <a:ea typeface="微软雅黑" panose="020B0503020204020204" charset="-122"/>
            </a:endParaRPr>
          </a:p>
          <a:p>
            <a:pPr marL="514350" indent="-51435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在主旨表现上，更突出情调</a:t>
            </a:r>
            <a:r>
              <a:rPr lang="zh-CN" altLang="en-US" sz="2600">
                <a:latin typeface="微软雅黑" panose="020B0503020204020204" charset="-122"/>
                <a:ea typeface="微软雅黑" panose="020B0503020204020204" charset="-122"/>
              </a:rPr>
              <a:t>。不像传统小说一样，不注重对社会现实的反映，而注重突出对</a:t>
            </a:r>
            <a:r>
              <a:rPr lang="en-US" altLang="zh-CN" sz="2600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600">
                <a:latin typeface="微软雅黑" panose="020B0503020204020204" charset="-122"/>
                <a:ea typeface="微软雅黑" panose="020B0503020204020204" charset="-122"/>
              </a:rPr>
              <a:t>的情感态度、生命态度、价值判断等。</a:t>
            </a:r>
            <a:endParaRPr lang="zh-CN" altLang="en-US" sz="2600">
              <a:latin typeface="微软雅黑" panose="020B0503020204020204" charset="-122"/>
              <a:ea typeface="微软雅黑" panose="020B0503020204020204" charset="-122"/>
            </a:endParaRPr>
          </a:p>
          <a:p>
            <a:pPr marL="514350" indent="-51435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6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语言散文化。或语言质朴、口语化，或整散结合、诗化</a:t>
            </a:r>
            <a:r>
              <a:rPr lang="zh-CN" altLang="en-US" sz="2600"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7750" y="623570"/>
            <a:ext cx="441198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散文化小说（诗体小说）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872490" y="592455"/>
            <a:ext cx="9328785" cy="584835"/>
          </a:xfrm>
          <a:prstGeom prst="rect">
            <a:avLst/>
          </a:prstGeom>
          <a:solidFill>
            <a:srgbClr val="40858A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以《荷花淀》为例，感受</a:t>
            </a:r>
            <a:r>
              <a:rPr lang="en-US" alt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诗化小说</a:t>
            </a:r>
            <a:r>
              <a:rPr lang="en-US" alt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的诗情画意</a:t>
            </a:r>
            <a:endParaRPr lang="zh-CN" altLang="en-US" sz="32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715" y="1696085"/>
            <a:ext cx="10965815" cy="3935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 </a:t>
            </a:r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环境美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诗化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的荷花淀，营造一种诗一般的意境。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 </a:t>
            </a:r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情节美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诗化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的战斗场面，充满革命的乐观主义情调。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 </a:t>
            </a:r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人物美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诗化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的人物，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塑造刚柔并美的进步的青年妇女形象。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4. </a:t>
            </a:r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主旨美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诗化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的主旨，展示爱情、亲情、家国情怀。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5. </a:t>
            </a:r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语言美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诗化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的语言，语言表达充满诗情画意。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54000" y="798830"/>
            <a:ext cx="11683365" cy="908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b="1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白洋淀边的一次小斗争</a:t>
            </a:r>
            <a:r>
              <a:rPr lang="en-US" altLang="zh-CN" sz="6000" b="1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</a:t>
            </a:r>
            <a:endParaRPr lang="en-US" altLang="zh-CN" sz="60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ctr"/>
            <a:endParaRPr lang="zh-CN" altLang="en-US" sz="4800" b="1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51865" y="792480"/>
            <a:ext cx="9157970" cy="2153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4160"/>
              </a:lnSpc>
            </a:pPr>
            <a:r>
              <a:rPr lang="zh-CN" altLang="en-US" sz="2800" b="1"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</a:rPr>
              <a:t>总摄全篇：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ts val="416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通常指的是一句话或一段话，作为全文的中心思想或主线，对整个文章的内容进行概括和引导。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ts val="4160"/>
              </a:lnSpc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（摄：统领、控制）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865" y="3429000"/>
            <a:ext cx="9157970" cy="1252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4160"/>
              </a:lnSpc>
            </a:pPr>
            <a:r>
              <a:rPr lang="zh-CN" altLang="en-US" sz="2800" b="1"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</a:rPr>
              <a:t>线索：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ts val="416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贯穿整个情节发展的脉络，将各个事件联成一体。它可以是人物的活动、事件的发展或某一贯穿始终的事物。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9440" y="719455"/>
            <a:ext cx="9850120" cy="805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4060"/>
              </a:lnSpc>
            </a:pP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8.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作品是怎样叙述白洋淀的战争故事的？这样写有什么好处？请简要分析。（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6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分）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8150" y="346710"/>
            <a:ext cx="11376025" cy="6164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4060"/>
              </a:lnSpc>
            </a:pPr>
            <a:r>
              <a:rPr lang="en-US" altLang="zh-CN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 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【学生答案示例】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由老头转述，体现了白洋淀百姓勇敢无畏的精神，奠定了全文勇敢激进的情感基调。（姜同学）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借用交通员老头的口述，运用细节描写，吸引读者阅读兴趣，使表达灵活、生动形象，使文章更具趣味性，故事更具真实性。（张同学）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文章先写了是如何遇见老人，引出后文中的两次小斗争，自然地引出了战争内容，使行文更加流畅、自然。（戴同学）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以老头儿的第三人称视角记叙白洋淀的战争故事，这样写可以展现出故事的真实性，让读者以旁观者清的视角来分析故事，同时老头叙述中轻松的语气也体现出白洋淀百姓的勇敢。（沈同学）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①通过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我</a:t>
            </a:r>
            <a:r>
              <a:rPr lang="en-US" altLang="zh-CN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与老头的闲话讲述鱼鹰的故事、红衣女子与日寇的斗争，使文章真实可信，表现了白洋淀百姓在斗争中的觉醒和成长。②以第一人称叙事，使文章真实可信，拉近作者与读者距离。③以对话的方式叙述，避免文章流于平淡，激发读者阅读兴趣。（陆同学）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3860"/>
              </a:lnSpc>
            </a:pPr>
            <a:r>
              <a:rPr lang="en-US" altLang="zh-CN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•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①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②在叙事过程中穿插对白洋淀的描写，将故事与现实结合，更有画面感。③</a:t>
            </a:r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（邓同学）</a:t>
            </a: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0" fontAlgn="auto">
              <a:lnSpc>
                <a:spcPts val="4060"/>
              </a:lnSpc>
            </a:pPr>
            <a:endParaRPr lang="zh-CN" altLang="en-US" sz="2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872490" y="592455"/>
            <a:ext cx="9328785" cy="584835"/>
          </a:xfrm>
          <a:prstGeom prst="rect">
            <a:avLst/>
          </a:prstGeom>
          <a:solidFill>
            <a:srgbClr val="40858A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小说叙事特点及答题模板</a:t>
            </a:r>
            <a:endParaRPr lang="zh-CN" sz="32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715" y="1696085"/>
            <a:ext cx="10965815" cy="3935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546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【设问方式】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小说在叙事谋篇方面很有特点，请简要说明。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作品是怎样叙述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故事的？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546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小说在叙述方面有什么特点？请结合作品简要分析。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872490" y="357505"/>
            <a:ext cx="9328785" cy="584835"/>
          </a:xfrm>
          <a:prstGeom prst="rect">
            <a:avLst/>
          </a:prstGeom>
          <a:solidFill>
            <a:srgbClr val="40858A"/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sz="32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小说叙事特点及答题模板</a:t>
            </a:r>
            <a:endParaRPr lang="zh-CN" sz="3200" b="1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7055" y="942340"/>
            <a:ext cx="11318875" cy="5657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【答题角度】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一、叙述顺序：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顺叙、倒叙、插叙、补叙、平叙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二、叙述人称及视角：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第一人称：给人真实感，令人信服，便于直抒胸臆。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第二人称：便于交流感情，给人以亲切感，便于强烈呼告。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第三人称：视野开阔，不受时空限制，灵活自由，便于客观描述。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视角：全知视角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有限视角、主人公视角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见证人视角、儿童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女性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动物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植物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三、情节安排（构思）技巧：</a:t>
            </a:r>
            <a:endParaRPr lang="zh-CN" altLang="en-US" sz="2400" b="1">
              <a:solidFill>
                <a:schemeClr val="tx1"/>
              </a:solidFill>
              <a:highlight>
                <a:srgbClr val="FFFF00"/>
              </a:highligh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线索、悬念、伏笔、照应、铺垫、抑扬、对比、衬托、突转、以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话题引入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altLang="en-US" sz="2400" b="1">
                <a:solidFill>
                  <a:schemeClr val="tx1"/>
                </a:solidFill>
                <a:highlight>
                  <a:srgbClr val="FFFF00"/>
                </a:highligh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四、叙述安排上的技巧：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对话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2.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心理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3.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回忆、叙述与写景结合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4.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回忆与现实交织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5.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时空集中</a:t>
            </a: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ts val="4060"/>
              </a:lnSpc>
            </a:pPr>
            <a:endParaRPr lang="zh-CN" altLang="en-US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4545" y="514350"/>
            <a:ext cx="10541000" cy="11911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atinLnBrk="1">
              <a:lnSpc>
                <a:spcPts val="44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8.</a:t>
            </a:r>
            <a:endParaRPr lang="en-US" altLang="zh-CN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全文以“我”的视角来叙事，第一人称叙述，使故事显得真实可信。</a:t>
            </a:r>
            <a:endParaRPr lang="en-US" altLang="zh-CN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②以“鱼鹰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”为话题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，引出老头和儿子参加革命、投身战争的故事，让文章具有可读性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，唤起读者的阅读兴趣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③用对话形式，让老头讲述亲身经历的“鱼鹰的故事”、转述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“苇垛里少女杀鬼子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”的战争故事，使叙事更加集中。</a:t>
            </a:r>
            <a:endParaRPr lang="en-US" altLang="zh-CN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④借老头给“我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”讲故事展开白洋淀人民抗日斗争的故事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，并随老头的讲述推动着情节向前发展。</a:t>
            </a:r>
            <a:endParaRPr lang="en-US" altLang="zh-CN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⑤情景描写与老头讲述相结合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，展现了民众积极主动抗日的状态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，展现了民众从觉醒到投身抗日斗争这一成长的过程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，</a:t>
            </a:r>
            <a:r>
              <a:rPr lang="en-US" altLang="zh-CN" sz="2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凸显了文章的主旨。</a:t>
            </a:r>
            <a:endParaRPr lang="en-US" altLang="zh-CN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0997"/>
</p:tagLst>
</file>

<file path=ppt/tags/tag10.xml><?xml version="1.0" encoding="utf-8"?>
<p:tagLst xmlns:p="http://schemas.openxmlformats.org/presentationml/2006/main">
  <p:tag name="AS_UNIQUEID" val="11007"/>
</p:tagLst>
</file>

<file path=ppt/tags/tag11.xml><?xml version="1.0" encoding="utf-8"?>
<p:tagLst xmlns:p="http://schemas.openxmlformats.org/presentationml/2006/main">
  <p:tag name="AS_UNIQUEID" val="11009"/>
</p:tagLst>
</file>

<file path=ppt/tags/tag12.xml><?xml version="1.0" encoding="utf-8"?>
<p:tagLst xmlns:p="http://schemas.openxmlformats.org/presentationml/2006/main">
  <p:tag name="AS_UNIQUEID" val="11010"/>
</p:tagLst>
</file>

<file path=ppt/tags/tag13.xml><?xml version="1.0" encoding="utf-8"?>
<p:tagLst xmlns:p="http://schemas.openxmlformats.org/presentationml/2006/main">
  <p:tag name="AS_UNIQUEID" val="11011"/>
</p:tagLst>
</file>

<file path=ppt/tags/tag14.xml><?xml version="1.0" encoding="utf-8"?>
<p:tagLst xmlns:p="http://schemas.openxmlformats.org/presentationml/2006/main">
  <p:tag name="AS_UNIQUEID" val="11012"/>
</p:tagLst>
</file>

<file path=ppt/tags/tag15.xml><?xml version="1.0" encoding="utf-8"?>
<p:tagLst xmlns:p="http://schemas.openxmlformats.org/presentationml/2006/main">
  <p:tag name="AS_UNIQUEID" val="11013"/>
</p:tagLst>
</file>

<file path=ppt/tags/tag16.xml><?xml version="1.0" encoding="utf-8"?>
<p:tagLst xmlns:p="http://schemas.openxmlformats.org/presentationml/2006/main">
  <p:tag name="AS_UNIQUEID" val="11015"/>
</p:tagLst>
</file>

<file path=ppt/tags/tag17.xml><?xml version="1.0" encoding="utf-8"?>
<p:tagLst xmlns:p="http://schemas.openxmlformats.org/presentationml/2006/main">
  <p:tag name="AS_UNIQUEID" val="11016"/>
</p:tagLst>
</file>

<file path=ppt/tags/tag18.xml><?xml version="1.0" encoding="utf-8"?>
<p:tagLst xmlns:p="http://schemas.openxmlformats.org/presentationml/2006/main">
  <p:tag name="AS_UNIQUEID" val="11017"/>
</p:tagLst>
</file>

<file path=ppt/tags/tag19.xml><?xml version="1.0" encoding="utf-8"?>
<p:tagLst xmlns:p="http://schemas.openxmlformats.org/presentationml/2006/main">
  <p:tag name="AS_UNIQUEID" val="11018"/>
</p:tagLst>
</file>

<file path=ppt/tags/tag2.xml><?xml version="1.0" encoding="utf-8"?>
<p:tagLst xmlns:p="http://schemas.openxmlformats.org/presentationml/2006/main">
  <p:tag name="AS_UNIQUEID" val="10998"/>
</p:tagLst>
</file>

<file path=ppt/tags/tag20.xml><?xml version="1.0" encoding="utf-8"?>
<p:tagLst xmlns:p="http://schemas.openxmlformats.org/presentationml/2006/main">
  <p:tag name="AS_UNIQUEID" val="11019"/>
</p:tagLst>
</file>

<file path=ppt/tags/tag21.xml><?xml version="1.0" encoding="utf-8"?>
<p:tagLst xmlns:p="http://schemas.openxmlformats.org/presentationml/2006/main">
  <p:tag name="AS_UNIQUEID" val="11020"/>
</p:tagLst>
</file>

<file path=ppt/tags/tag22.xml><?xml version="1.0" encoding="utf-8"?>
<p:tagLst xmlns:p="http://schemas.openxmlformats.org/presentationml/2006/main">
  <p:tag name="AS_UNIQUEID" val="11022"/>
</p:tagLst>
</file>

<file path=ppt/tags/tag23.xml><?xml version="1.0" encoding="utf-8"?>
<p:tagLst xmlns:p="http://schemas.openxmlformats.org/presentationml/2006/main">
  <p:tag name="AS_UNIQUEID" val="11023"/>
</p:tagLst>
</file>

<file path=ppt/tags/tag24.xml><?xml version="1.0" encoding="utf-8"?>
<p:tagLst xmlns:p="http://schemas.openxmlformats.org/presentationml/2006/main">
  <p:tag name="AS_UNIQUEID" val="11024"/>
</p:tagLst>
</file>

<file path=ppt/tags/tag25.xml><?xml version="1.0" encoding="utf-8"?>
<p:tagLst xmlns:p="http://schemas.openxmlformats.org/presentationml/2006/main">
  <p:tag name="AS_UNIQUEID" val="11025"/>
</p:tagLst>
</file>

<file path=ppt/tags/tag26.xml><?xml version="1.0" encoding="utf-8"?>
<p:tagLst xmlns:p="http://schemas.openxmlformats.org/presentationml/2006/main">
  <p:tag name="AS_UNIQUEID" val="11026"/>
</p:tagLst>
</file>

<file path=ppt/tags/tag27.xml><?xml version="1.0" encoding="utf-8"?>
<p:tagLst xmlns:p="http://schemas.openxmlformats.org/presentationml/2006/main">
  <p:tag name="AS_UNIQUEID" val="11027"/>
</p:tagLst>
</file>

<file path=ppt/tags/tag28.xml><?xml version="1.0" encoding="utf-8"?>
<p:tagLst xmlns:p="http://schemas.openxmlformats.org/presentationml/2006/main">
  <p:tag name="AS_UNIQUEID" val="11028"/>
</p:tagLst>
</file>

<file path=ppt/tags/tag29.xml><?xml version="1.0" encoding="utf-8"?>
<p:tagLst xmlns:p="http://schemas.openxmlformats.org/presentationml/2006/main">
  <p:tag name="AS_UNIQUEID" val="11029"/>
</p:tagLst>
</file>

<file path=ppt/tags/tag3.xml><?xml version="1.0" encoding="utf-8"?>
<p:tagLst xmlns:p="http://schemas.openxmlformats.org/presentationml/2006/main">
  <p:tag name="AS_UNIQUEID" val="10999"/>
</p:tagLst>
</file>

<file path=ppt/tags/tag30.xml><?xml version="1.0" encoding="utf-8"?>
<p:tagLst xmlns:p="http://schemas.openxmlformats.org/presentationml/2006/main">
  <p:tag name="AS_UNIQUEID" val="11031"/>
</p:tagLst>
</file>

<file path=ppt/tags/tag31.xml><?xml version="1.0" encoding="utf-8"?>
<p:tagLst xmlns:p="http://schemas.openxmlformats.org/presentationml/2006/main">
  <p:tag name="AS_UNIQUEID" val="11032"/>
</p:tagLst>
</file>

<file path=ppt/tags/tag32.xml><?xml version="1.0" encoding="utf-8"?>
<p:tagLst xmlns:p="http://schemas.openxmlformats.org/presentationml/2006/main">
  <p:tag name="AS_UNIQUEID" val="11033"/>
</p:tagLst>
</file>

<file path=ppt/tags/tag33.xml><?xml version="1.0" encoding="utf-8"?>
<p:tagLst xmlns:p="http://schemas.openxmlformats.org/presentationml/2006/main">
  <p:tag name="AS_UNIQUEID" val="11034"/>
</p:tagLst>
</file>

<file path=ppt/tags/tag34.xml><?xml version="1.0" encoding="utf-8"?>
<p:tagLst xmlns:p="http://schemas.openxmlformats.org/presentationml/2006/main">
  <p:tag name="AS_UNIQUEID" val="11036"/>
</p:tagLst>
</file>

<file path=ppt/tags/tag35.xml><?xml version="1.0" encoding="utf-8"?>
<p:tagLst xmlns:p="http://schemas.openxmlformats.org/presentationml/2006/main">
  <p:tag name="AS_UNIQUEID" val="11037"/>
</p:tagLst>
</file>

<file path=ppt/tags/tag36.xml><?xml version="1.0" encoding="utf-8"?>
<p:tagLst xmlns:p="http://schemas.openxmlformats.org/presentationml/2006/main">
  <p:tag name="AS_UNIQUEID" val="11038"/>
</p:tagLst>
</file>

<file path=ppt/tags/tag37.xml><?xml version="1.0" encoding="utf-8"?>
<p:tagLst xmlns:p="http://schemas.openxmlformats.org/presentationml/2006/main">
  <p:tag name="AS_UNIQUEID" val="11040"/>
</p:tagLst>
</file>

<file path=ppt/tags/tag38.xml><?xml version="1.0" encoding="utf-8"?>
<p:tagLst xmlns:p="http://schemas.openxmlformats.org/presentationml/2006/main">
  <p:tag name="AS_UNIQUEID" val="11041"/>
</p:tagLst>
</file>

<file path=ppt/tags/tag39.xml><?xml version="1.0" encoding="utf-8"?>
<p:tagLst xmlns:p="http://schemas.openxmlformats.org/presentationml/2006/main">
  <p:tag name="AS_UNIQUEID" val="11042"/>
</p:tagLst>
</file>

<file path=ppt/tags/tag4.xml><?xml version="1.0" encoding="utf-8"?>
<p:tagLst xmlns:p="http://schemas.openxmlformats.org/presentationml/2006/main">
  <p:tag name="AS_UNIQUEID" val="11000"/>
</p:tagLst>
</file>

<file path=ppt/tags/tag40.xml><?xml version="1.0" encoding="utf-8"?>
<p:tagLst xmlns:p="http://schemas.openxmlformats.org/presentationml/2006/main">
  <p:tag name="AS_UNIQUEID" val="11043"/>
</p:tagLst>
</file>

<file path=ppt/tags/tag41.xml><?xml version="1.0" encoding="utf-8"?>
<p:tagLst xmlns:p="http://schemas.openxmlformats.org/presentationml/2006/main">
  <p:tag name="AS_UNIQUEID" val="11044"/>
</p:tagLst>
</file>

<file path=ppt/tags/tag42.xml><?xml version="1.0" encoding="utf-8"?>
<p:tagLst xmlns:p="http://schemas.openxmlformats.org/presentationml/2006/main">
  <p:tag name="AS_UNIQUEID" val="11045"/>
</p:tagLst>
</file>

<file path=ppt/tags/tag43.xml><?xml version="1.0" encoding="utf-8"?>
<p:tagLst xmlns:p="http://schemas.openxmlformats.org/presentationml/2006/main">
  <p:tag name="AS_UNIQUEID" val="11047"/>
</p:tagLst>
</file>

<file path=ppt/tags/tag44.xml><?xml version="1.0" encoding="utf-8"?>
<p:tagLst xmlns:p="http://schemas.openxmlformats.org/presentationml/2006/main">
  <p:tag name="AS_UNIQUEID" val="11048"/>
</p:tagLst>
</file>

<file path=ppt/tags/tag45.xml><?xml version="1.0" encoding="utf-8"?>
<p:tagLst xmlns:p="http://schemas.openxmlformats.org/presentationml/2006/main">
  <p:tag name="AS_UNIQUEID" val="11049"/>
</p:tagLst>
</file>

<file path=ppt/tags/tag46.xml><?xml version="1.0" encoding="utf-8"?>
<p:tagLst xmlns:p="http://schemas.openxmlformats.org/presentationml/2006/main">
  <p:tag name="AS_UNIQUEID" val="11050"/>
</p:tagLst>
</file>

<file path=ppt/tags/tag47.xml><?xml version="1.0" encoding="utf-8"?>
<p:tagLst xmlns:p="http://schemas.openxmlformats.org/presentationml/2006/main">
  <p:tag name="AS_UNIQUEID" val="11051"/>
</p:tagLst>
</file>

<file path=ppt/tags/tag48.xml><?xml version="1.0" encoding="utf-8"?>
<p:tagLst xmlns:p="http://schemas.openxmlformats.org/presentationml/2006/main">
  <p:tag name="AS_UNIQUEID" val="11052"/>
</p:tagLst>
</file>

<file path=ppt/tags/tag49.xml><?xml version="1.0" encoding="utf-8"?>
<p:tagLst xmlns:p="http://schemas.openxmlformats.org/presentationml/2006/main">
  <p:tag name="AS_UNIQUEID" val="11054"/>
</p:tagLst>
</file>

<file path=ppt/tags/tag5.xml><?xml version="1.0" encoding="utf-8"?>
<p:tagLst xmlns:p="http://schemas.openxmlformats.org/presentationml/2006/main">
  <p:tag name="AS_UNIQUEID" val="11001"/>
</p:tagLst>
</file>

<file path=ppt/tags/tag50.xml><?xml version="1.0" encoding="utf-8"?>
<p:tagLst xmlns:p="http://schemas.openxmlformats.org/presentationml/2006/main">
  <p:tag name="AS_UNIQUEID" val="11055"/>
</p:tagLst>
</file>

<file path=ppt/tags/tag51.xml><?xml version="1.0" encoding="utf-8"?>
<p:tagLst xmlns:p="http://schemas.openxmlformats.org/presentationml/2006/main">
  <p:tag name="AS_UNIQUEID" val="11056"/>
</p:tagLst>
</file>

<file path=ppt/tags/tag52.xml><?xml version="1.0" encoding="utf-8"?>
<p:tagLst xmlns:p="http://schemas.openxmlformats.org/presentationml/2006/main">
  <p:tag name="AS_UNIQUEID" val="11057"/>
</p:tagLst>
</file>

<file path=ppt/tags/tag53.xml><?xml version="1.0" encoding="utf-8"?>
<p:tagLst xmlns:p="http://schemas.openxmlformats.org/presentationml/2006/main">
  <p:tag name="AS_UNIQUEID" val="11058"/>
</p:tagLst>
</file>

<file path=ppt/tags/tag54.xml><?xml version="1.0" encoding="utf-8"?>
<p:tagLst xmlns:p="http://schemas.openxmlformats.org/presentationml/2006/main">
  <p:tag name="AS_UNIQUEID" val="11060"/>
</p:tagLst>
</file>

<file path=ppt/tags/tag55.xml><?xml version="1.0" encoding="utf-8"?>
<p:tagLst xmlns:p="http://schemas.openxmlformats.org/presentationml/2006/main">
  <p:tag name="AS_UNIQUEID" val="11061"/>
</p:tagLst>
</file>

<file path=ppt/tags/tag56.xml><?xml version="1.0" encoding="utf-8"?>
<p:tagLst xmlns:p="http://schemas.openxmlformats.org/presentationml/2006/main">
  <p:tag name="AS_UNIQUEID" val="11062"/>
</p:tagLst>
</file>

<file path=ppt/tags/tag57.xml><?xml version="1.0" encoding="utf-8"?>
<p:tagLst xmlns:p="http://schemas.openxmlformats.org/presentationml/2006/main">
  <p:tag name="AS_UNIQUEID" val="11063"/>
</p:tagLst>
</file>

<file path=ppt/tags/tag58.xml><?xml version="1.0" encoding="utf-8"?>
<p:tagLst xmlns:p="http://schemas.openxmlformats.org/presentationml/2006/main">
  <p:tag name="AS_UNIQUEID" val="11064"/>
</p:tagLst>
</file>

<file path=ppt/tags/tag59.xml><?xml version="1.0" encoding="utf-8"?>
<p:tagLst xmlns:p="http://schemas.openxmlformats.org/presentationml/2006/main">
  <p:tag name="AS_UNIQUEID" val="10924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1"/>
  <p:tag name="KSO_WM_UNIT_INDEX" val="1"/>
  <p:tag name="KSO_WM_UNIT_ISNUMDGMTITLE" val="0"/>
  <p:tag name="KSO_WM_UNIT_LAYERLEVEL" val="1"/>
  <p:tag name="KSO_WM_UNIT_NOCLEAR" val="0"/>
  <p:tag name="KSO_WM_UNIT_TYPE" val="i"/>
</p:tagLst>
</file>

<file path=ppt/tags/tag6.xml><?xml version="1.0" encoding="utf-8"?>
<p:tagLst xmlns:p="http://schemas.openxmlformats.org/presentationml/2006/main">
  <p:tag name="AS_UNIQUEID" val="11003"/>
</p:tagLst>
</file>

<file path=ppt/tags/tag60.xml><?xml version="1.0" encoding="utf-8"?>
<p:tagLst xmlns:p="http://schemas.openxmlformats.org/presentationml/2006/main">
  <p:tag name="AS_UNIQUEID" val="10925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ISNUMDGMTITLE" val="0"/>
  <p:tag name="KSO_WM_UNIT_LAYERLEVEL" val="1"/>
  <p:tag name="KSO_WM_UNIT_NOCLEAR" val="0"/>
  <p:tag name="KSO_WM_UNIT_TYPE" val="i"/>
</p:tagLst>
</file>

<file path=ppt/tags/tag61.xml><?xml version="1.0" encoding="utf-8"?>
<p:tagLst xmlns:p="http://schemas.openxmlformats.org/presentationml/2006/main">
  <p:tag name="AS_UNIQUEID" val="10926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ISNUMDGMTITLE" val="0"/>
  <p:tag name="KSO_WM_UNIT_LAYERLEVEL" val="1"/>
  <p:tag name="KSO_WM_UNIT_NOCLEAR" val="0"/>
  <p:tag name="KSO_WM_UNIT_TYPE" val="i"/>
</p:tagLst>
</file>

<file path=ppt/tags/tag62.xml><?xml version="1.0" encoding="utf-8"?>
<p:tagLst xmlns:p="http://schemas.openxmlformats.org/presentationml/2006/main">
  <p:tag name="AS_UNIQUEID" val="10927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ISNUMDGMTITLE" val="0"/>
  <p:tag name="KSO_WM_UNIT_LAYERLEVEL" val="1"/>
  <p:tag name="KSO_WM_UNIT_NOCLEAR" val="0"/>
  <p:tag name="KSO_WM_UNIT_TYPE" val="i"/>
</p:tagLst>
</file>

<file path=ppt/tags/tag63.xml><?xml version="1.0" encoding="utf-8"?>
<p:tagLst xmlns:p="http://schemas.openxmlformats.org/presentationml/2006/main">
  <p:tag name="AS_UNIQUEID" val="10928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ISNUMDGMTITLE" val="0"/>
  <p:tag name="KSO_WM_UNIT_LAYERLEVEL" val="1"/>
  <p:tag name="KSO_WM_UNIT_NOCLEAR" val="0"/>
  <p:tag name="KSO_WM_UNIT_TYPE" val="i"/>
</p:tagLst>
</file>

<file path=ppt/tags/tag64.xml><?xml version="1.0" encoding="utf-8"?>
<p:tagLst xmlns:p="http://schemas.openxmlformats.org/presentationml/2006/main">
  <p:tag name="AS_UNIQUEID" val="10903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1"/>
  <p:tag name="KSO_WM_UNIT_INDEX" val="1"/>
  <p:tag name="KSO_WM_UNIT_ISNUMDGMTITLE" val="0"/>
  <p:tag name="KSO_WM_UNIT_LAYERLEVEL" val="1"/>
  <p:tag name="KSO_WM_UNIT_NOCLEAR" val="0"/>
  <p:tag name="KSO_WM_UNIT_TYPE" val="i"/>
</p:tagLst>
</file>

<file path=ppt/tags/tag65.xml><?xml version="1.0" encoding="utf-8"?>
<p:tagLst xmlns:p="http://schemas.openxmlformats.org/presentationml/2006/main">
  <p:tag name="AS_UNIQUEID" val="10904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ISNUMDGMTITLE" val="0"/>
  <p:tag name="KSO_WM_UNIT_LAYERLEVEL" val="1"/>
  <p:tag name="KSO_WM_UNIT_NOCLEAR" val="0"/>
  <p:tag name="KSO_WM_UNIT_TYPE" val="i"/>
</p:tagLst>
</file>

<file path=ppt/tags/tag66.xml><?xml version="1.0" encoding="utf-8"?>
<p:tagLst xmlns:p="http://schemas.openxmlformats.org/presentationml/2006/main">
  <p:tag name="AS_UNIQUEID" val="10905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ISNUMDGMTITLE" val="0"/>
  <p:tag name="KSO_WM_UNIT_LAYERLEVEL" val="1"/>
  <p:tag name="KSO_WM_UNIT_NOCLEAR" val="0"/>
  <p:tag name="KSO_WM_UNIT_TYPE" val="i"/>
</p:tagLst>
</file>

<file path=ppt/tags/tag67.xml><?xml version="1.0" encoding="utf-8"?>
<p:tagLst xmlns:p="http://schemas.openxmlformats.org/presentationml/2006/main">
  <p:tag name="AS_UNIQUEID" val="10906"/>
  <p:tag name="KSO_WM_BEAUTIFY_FLAG" val="#wm#"/>
  <p:tag name="KSO_WM_TAG_VERSION" val="3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ISNUMDGMTITLE" val="0"/>
  <p:tag name="KSO_WM_UNIT_LAYERLEVEL" val="1"/>
  <p:tag name="KSO_WM_UNIT_NOCLEAR" val="0"/>
  <p:tag name="KSO_WM_UNIT_TYPE" val="i"/>
</p:tagLst>
</file>

<file path=ppt/tags/tag68.xml><?xml version="1.0" encoding="utf-8"?>
<p:tagLst xmlns:p="http://schemas.openxmlformats.org/presentationml/2006/main">
  <p:tag name="AS_UNIQUEID" val="10907"/>
</p:tagLst>
</file>

<file path=ppt/tags/tag69.xml><?xml version="1.0" encoding="utf-8"?>
<p:tagLst xmlns:p="http://schemas.openxmlformats.org/presentationml/2006/main">
  <p:tag name="AS_UNIQUEID" val="11095"/>
</p:tagLst>
</file>

<file path=ppt/tags/tag7.xml><?xml version="1.0" encoding="utf-8"?>
<p:tagLst xmlns:p="http://schemas.openxmlformats.org/presentationml/2006/main">
  <p:tag name="AS_UNIQUEID" val="11004"/>
</p:tagLst>
</file>

<file path=ppt/tags/tag70.xml><?xml version="1.0" encoding="utf-8"?>
<p:tagLst xmlns:p="http://schemas.openxmlformats.org/presentationml/2006/main">
  <p:tag name="AS_UNIQUEID" val="11068"/>
</p:tagLst>
</file>

<file path=ppt/tags/tag71.xml><?xml version="1.0" encoding="utf-8"?>
<p:tagLst xmlns:p="http://schemas.openxmlformats.org/presentationml/2006/main">
  <p:tag name="AS_UNIQUEID" val="11069"/>
</p:tagLst>
</file>

<file path=ppt/tags/tag72.xml><?xml version="1.0" encoding="utf-8"?>
<p:tagLst xmlns:p="http://schemas.openxmlformats.org/presentationml/2006/main">
  <p:tag name="AS_UNIQUEID" val="11070"/>
</p:tagLst>
</file>

<file path=ppt/tags/tag73.xml><?xml version="1.0" encoding="utf-8"?>
<p:tagLst xmlns:p="http://schemas.openxmlformats.org/presentationml/2006/main">
  <p:tag name="AS_UNIQUEID" val="11071"/>
</p:tagLst>
</file>

<file path=ppt/tags/tag74.xml><?xml version="1.0" encoding="utf-8"?>
<p:tagLst xmlns:p="http://schemas.openxmlformats.org/presentationml/2006/main">
  <p:tag name="AS_UNIQUEID" val="11072"/>
</p:tagLst>
</file>

<file path=ppt/tags/tag75.xml><?xml version="1.0" encoding="utf-8"?>
<p:tagLst xmlns:p="http://schemas.openxmlformats.org/presentationml/2006/main">
  <p:tag name="AS_UNIQUEID" val="11073"/>
</p:tagLst>
</file>

<file path=ppt/tags/tag76.xml><?xml version="1.0" encoding="utf-8"?>
<p:tagLst xmlns:p="http://schemas.openxmlformats.org/presentationml/2006/main">
  <p:tag name="AS_UNIQUEID" val="11098"/>
</p:tagLst>
</file>

<file path=ppt/tags/tag77.xml><?xml version="1.0" encoding="utf-8"?>
<p:tagLst xmlns:p="http://schemas.openxmlformats.org/presentationml/2006/main">
  <p:tag name="AS_UNIQUEID" val="4169"/>
</p:tagLst>
</file>

<file path=ppt/tags/tag78.xml><?xml version="1.0" encoding="utf-8"?>
<p:tagLst xmlns:p="http://schemas.openxmlformats.org/presentationml/2006/main">
  <p:tag name="AS_UNIQUEID" val="8430"/>
</p:tagLst>
</file>

<file path=ppt/tags/tag79.xml><?xml version="1.0" encoding="utf-8"?>
<p:tagLst xmlns:p="http://schemas.openxmlformats.org/presentationml/2006/main">
  <p:tag name="AS_UNIQUEID" val="4169"/>
</p:tagLst>
</file>

<file path=ppt/tags/tag8.xml><?xml version="1.0" encoding="utf-8"?>
<p:tagLst xmlns:p="http://schemas.openxmlformats.org/presentationml/2006/main">
  <p:tag name="AS_UNIQUEID" val="11005"/>
</p:tagLst>
</file>

<file path=ppt/tags/tag80.xml><?xml version="1.0" encoding="utf-8"?>
<p:tagLst xmlns:p="http://schemas.openxmlformats.org/presentationml/2006/main">
  <p:tag name="AS_UNIQUEID" val="8430"/>
</p:tagLst>
</file>

<file path=ppt/tags/tag81.xml><?xml version="1.0" encoding="utf-8"?>
<p:tagLst xmlns:p="http://schemas.openxmlformats.org/presentationml/2006/main">
  <p:tag name="AS_UNIQUEID" val="8430"/>
</p:tagLst>
</file>

<file path=ppt/tags/tag82.xml><?xml version="1.0" encoding="utf-8"?>
<p:tagLst xmlns:p="http://schemas.openxmlformats.org/presentationml/2006/main">
  <p:tag name="AS_UNIQUEID" val="9082"/>
</p:tagLst>
</file>

<file path=ppt/tags/tag83.xml><?xml version="1.0" encoding="utf-8"?>
<p:tagLst xmlns:p="http://schemas.openxmlformats.org/presentationml/2006/main">
  <p:tag name="AS_UNIQUEID" val="9087"/>
</p:tagLst>
</file>

<file path=ppt/tags/tag84.xml><?xml version="1.0" encoding="utf-8"?>
<p:tagLst xmlns:p="http://schemas.openxmlformats.org/presentationml/2006/main">
  <p:tag name="AS_UNIQUEID" val="11075"/>
</p:tagLst>
</file>

<file path=ppt/tags/tag85.xml><?xml version="1.0" encoding="utf-8"?>
<p:tagLst xmlns:p="http://schemas.openxmlformats.org/presentationml/2006/main">
  <p:tag name="AS_UNIQUEID" val="11076"/>
</p:tagLst>
</file>

<file path=ppt/tags/tag86.xml><?xml version="1.0" encoding="utf-8"?>
<p:tagLst xmlns:p="http://schemas.openxmlformats.org/presentationml/2006/main">
  <p:tag name="AS_UNIQUEID" val="11077"/>
</p:tagLst>
</file>

<file path=ppt/tags/tag87.xml><?xml version="1.0" encoding="utf-8"?>
<p:tagLst xmlns:p="http://schemas.openxmlformats.org/presentationml/2006/main">
  <p:tag name="AS_UNIQUEID" val="11078"/>
</p:tagLst>
</file>

<file path=ppt/tags/tag88.xml><?xml version="1.0" encoding="utf-8"?>
<p:tagLst xmlns:p="http://schemas.openxmlformats.org/presentationml/2006/main">
  <p:tag name="AS_UNIQUEID" val="11079"/>
</p:tagLst>
</file>

<file path=ppt/tags/tag89.xml><?xml version="1.0" encoding="utf-8"?>
<p:tagLst xmlns:p="http://schemas.openxmlformats.org/presentationml/2006/main">
  <p:tag name="AS_UNIQUEID" val="11080"/>
</p:tagLst>
</file>

<file path=ppt/tags/tag9.xml><?xml version="1.0" encoding="utf-8"?>
<p:tagLst xmlns:p="http://schemas.openxmlformats.org/presentationml/2006/main">
  <p:tag name="AS_UNIQUEID" val="11006"/>
</p:tagLst>
</file>

<file path=ppt/tags/tag9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2587</Words>
  <Application>WPS 演示</Application>
  <PresentationFormat/>
  <Paragraphs>90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汉仪书宋二简</vt:lpstr>
      <vt:lpstr>华文楷体</vt:lpstr>
      <vt:lpstr>微软雅黑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高春艳</cp:lastModifiedBy>
  <cp:revision>18</cp:revision>
  <cp:lastPrinted>2024-12-03T11:14:00Z</cp:lastPrinted>
  <dcterms:created xsi:type="dcterms:W3CDTF">2024-12-03T11:14:00Z</dcterms:created>
  <dcterms:modified xsi:type="dcterms:W3CDTF">2025-03-18T07:26:19Z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CAFDBB49EC1643B5B5C7E1FDB7E0DBE9_12</vt:lpwstr>
  </property>
  <property fmtid="{D5CDD505-2E9C-101B-9397-08002B2CF9AE}" pid="7" name="KSOProductBuildVer">
    <vt:lpwstr>2052-12.1.0.20305</vt:lpwstr>
  </property>
</Properties>
</file>