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1" r:id="rId86"/>
  </p:sldIdLst>
  <p:sldSz cx="12192000" cy="9144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7" d="100"/>
          <a:sy n="107" d="100"/>
        </p:scale>
        <p:origin x="606" y="11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slide" Target="slides/slide64.xml" /><Relationship Id="rId66" Type="http://schemas.openxmlformats.org/officeDocument/2006/relationships/slide" Target="slides/slide65.xml" /><Relationship Id="rId67" Type="http://schemas.openxmlformats.org/officeDocument/2006/relationships/slide" Target="slides/slide66.xml" /><Relationship Id="rId68" Type="http://schemas.openxmlformats.org/officeDocument/2006/relationships/slide" Target="slides/slide67.xml" /><Relationship Id="rId69" Type="http://schemas.openxmlformats.org/officeDocument/2006/relationships/slide" Target="slides/slide68.xml" /><Relationship Id="rId7" Type="http://schemas.openxmlformats.org/officeDocument/2006/relationships/slide" Target="slides/slide6.xml" /><Relationship Id="rId70" Type="http://schemas.openxmlformats.org/officeDocument/2006/relationships/slide" Target="slides/slide69.xml" /><Relationship Id="rId71" Type="http://schemas.openxmlformats.org/officeDocument/2006/relationships/slide" Target="slides/slide70.xml" /><Relationship Id="rId72" Type="http://schemas.openxmlformats.org/officeDocument/2006/relationships/slide" Target="slides/slide71.xml" /><Relationship Id="rId73" Type="http://schemas.openxmlformats.org/officeDocument/2006/relationships/slide" Target="slides/slide72.xml" /><Relationship Id="rId74" Type="http://schemas.openxmlformats.org/officeDocument/2006/relationships/slide" Target="slides/slide73.xml" /><Relationship Id="rId75" Type="http://schemas.openxmlformats.org/officeDocument/2006/relationships/slide" Target="slides/slide74.xml" /><Relationship Id="rId76" Type="http://schemas.openxmlformats.org/officeDocument/2006/relationships/slide" Target="slides/slide75.xml" /><Relationship Id="rId77" Type="http://schemas.openxmlformats.org/officeDocument/2006/relationships/slide" Target="slides/slide76.xml" /><Relationship Id="rId78" Type="http://schemas.openxmlformats.org/officeDocument/2006/relationships/slide" Target="slides/slide77.xml" /><Relationship Id="rId79" Type="http://schemas.openxmlformats.org/officeDocument/2006/relationships/slide" Target="slides/slide78.xml" /><Relationship Id="rId8" Type="http://schemas.openxmlformats.org/officeDocument/2006/relationships/slide" Target="slides/slide7.xml" /><Relationship Id="rId80" Type="http://schemas.openxmlformats.org/officeDocument/2006/relationships/slide" Target="slides/slide79.xml" /><Relationship Id="rId81" Type="http://schemas.openxmlformats.org/officeDocument/2006/relationships/slide" Target="slides/slide80.xml" /><Relationship Id="rId82" Type="http://schemas.openxmlformats.org/officeDocument/2006/relationships/slide" Target="slides/slide81.xml" /><Relationship Id="rId83" Type="http://schemas.openxmlformats.org/officeDocument/2006/relationships/slide" Target="slides/slide82.xml" /><Relationship Id="rId84" Type="http://schemas.openxmlformats.org/officeDocument/2006/relationships/slide" Target="slides/slide83.xml" /><Relationship Id="rId85" Type="http://schemas.openxmlformats.org/officeDocument/2006/relationships/slide" Target="slides/slide84.xml" /><Relationship Id="rId86" Type="http://schemas.openxmlformats.org/officeDocument/2006/relationships/slide" Target="slides/slide85.xml" /><Relationship Id="rId87" Type="http://schemas.openxmlformats.org/officeDocument/2006/relationships/tags" Target="tags/tag2.xml" /><Relationship Id="rId88" Type="http://schemas.openxmlformats.org/officeDocument/2006/relationships/presProps" Target="presProps.xml" /><Relationship Id="rId89" Type="http://schemas.openxmlformats.org/officeDocument/2006/relationships/viewProps" Target="viewProps.xml" /><Relationship Id="rId9" Type="http://schemas.openxmlformats.org/officeDocument/2006/relationships/slide" Target="slides/slide8.xml" /><Relationship Id="rId90" Type="http://schemas.openxmlformats.org/officeDocument/2006/relationships/theme" Target="theme/theme1.xml" /><Relationship Id="rId91" Type="http://schemas.openxmlformats.org/officeDocument/2006/relationships/tableStyles" Target="tableStyles.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slideLayout" Target="../slideLayouts/slideLayout61.xml" /><Relationship Id="rId62" Type="http://schemas.openxmlformats.org/officeDocument/2006/relationships/slideLayout" Target="../slideLayouts/slideLayout62.xml" /><Relationship Id="rId63" Type="http://schemas.openxmlformats.org/officeDocument/2006/relationships/slideLayout" Target="../slideLayouts/slideLayout63.xml" /><Relationship Id="rId64" Type="http://schemas.openxmlformats.org/officeDocument/2006/relationships/slideLayout" Target="../slideLayouts/slideLayout64.xml" /><Relationship Id="rId65" Type="http://schemas.openxmlformats.org/officeDocument/2006/relationships/slideLayout" Target="../slideLayouts/slideLayout65.xml" /><Relationship Id="rId66" Type="http://schemas.openxmlformats.org/officeDocument/2006/relationships/slideLayout" Target="../slideLayouts/slideLayout66.xml" /><Relationship Id="rId67" Type="http://schemas.openxmlformats.org/officeDocument/2006/relationships/slideLayout" Target="../slideLayouts/slideLayout67.xml" /><Relationship Id="rId68" Type="http://schemas.openxmlformats.org/officeDocument/2006/relationships/slideLayout" Target="../slideLayouts/slideLayout68.xml" /><Relationship Id="rId69" Type="http://schemas.openxmlformats.org/officeDocument/2006/relationships/slideLayout" Target="../slideLayouts/slideLayout69.xml" /><Relationship Id="rId7" Type="http://schemas.openxmlformats.org/officeDocument/2006/relationships/slideLayout" Target="../slideLayouts/slideLayout7.xml" /><Relationship Id="rId70" Type="http://schemas.openxmlformats.org/officeDocument/2006/relationships/slideLayout" Target="../slideLayouts/slideLayout70.xml" /><Relationship Id="rId71" Type="http://schemas.openxmlformats.org/officeDocument/2006/relationships/slideLayout" Target="../slideLayouts/slideLayout71.xml" /><Relationship Id="rId72" Type="http://schemas.openxmlformats.org/officeDocument/2006/relationships/slideLayout" Target="../slideLayouts/slideLayout72.xml" /><Relationship Id="rId73" Type="http://schemas.openxmlformats.org/officeDocument/2006/relationships/slideLayout" Target="../slideLayouts/slideLayout73.xml" /><Relationship Id="rId74" Type="http://schemas.openxmlformats.org/officeDocument/2006/relationships/slideLayout" Target="../slideLayouts/slideLayout74.xml" /><Relationship Id="rId75" Type="http://schemas.openxmlformats.org/officeDocument/2006/relationships/slideLayout" Target="../slideLayouts/slideLayout75.xml" /><Relationship Id="rId76" Type="http://schemas.openxmlformats.org/officeDocument/2006/relationships/slideLayout" Target="../slideLayouts/slideLayout76.xml" /><Relationship Id="rId77" Type="http://schemas.openxmlformats.org/officeDocument/2006/relationships/slideLayout" Target="../slideLayouts/slideLayout77.xml" /><Relationship Id="rId78" Type="http://schemas.openxmlformats.org/officeDocument/2006/relationships/slideLayout" Target="../slideLayouts/slideLayout78.xml" /><Relationship Id="rId79" Type="http://schemas.openxmlformats.org/officeDocument/2006/relationships/slideLayout" Target="../slideLayouts/slideLayout79.xml" /><Relationship Id="rId8" Type="http://schemas.openxmlformats.org/officeDocument/2006/relationships/slideLayout" Target="../slideLayouts/slideLayout8.xml" /><Relationship Id="rId80" Type="http://schemas.openxmlformats.org/officeDocument/2006/relationships/slideLayout" Target="../slideLayouts/slideLayout80.xml" /><Relationship Id="rId81" Type="http://schemas.openxmlformats.org/officeDocument/2006/relationships/slideLayout" Target="../slideLayouts/slideLayout81.xml" /><Relationship Id="rId82" Type="http://schemas.openxmlformats.org/officeDocument/2006/relationships/slideLayout" Target="../slideLayouts/slideLayout82.xml" /><Relationship Id="rId83" Type="http://schemas.openxmlformats.org/officeDocument/2006/relationships/slideLayout" Target="../slideLayouts/slideLayout83.xml" /><Relationship Id="rId84" Type="http://schemas.openxmlformats.org/officeDocument/2006/relationships/slideLayout" Target="../slideLayouts/slideLayout84.xml" /><Relationship Id="rId85" Type="http://schemas.openxmlformats.org/officeDocument/2006/relationships/slideLayout" Target="../slideLayouts/slideLayout85.xml" /><Relationship Id="rId86" Type="http://schemas.openxmlformats.org/officeDocument/2006/relationships/image" Target="file:///D:\qq&#25991;&#20214;\712321467\Image\C2C\Image2\%7b75232B38-A165-1FB7-499C-2E1C792CACB5%7d.png" TargetMode="External" /><Relationship Id="rId87" Type="http://schemas.openxmlformats.org/officeDocument/2006/relationships/image" Target="../media/image1.png" /><Relationship Id="rId88" Type="http://schemas.openxmlformats.org/officeDocument/2006/relationships/theme" Target="../theme/theme1.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2" name="图片 1073743875" descr="学科网 zxxk.com" title=""/>
          <p:cNvPicPr>
            <a:picLocks noChangeAspect="1"/>
          </p:cNvPicPr>
          <p:nvPr/>
        </p:nvPicPr>
        <p:blipFill>
          <a:blip r:embed="rId87" r:link="rId8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media/image12.png" /><Relationship Id="rId3" Type="http://schemas.openxmlformats.org/officeDocument/2006/relationships/slide" Target="slide11.xml" TargetMode="Internal" /><Relationship Id="rId4" Type="http://schemas.openxmlformats.org/officeDocument/2006/relationships/slide" Target="slide19.xml" TargetMode="Internal" /><Relationship Id="rId5" Type="http://schemas.openxmlformats.org/officeDocument/2006/relationships/image" Target="../media/image1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4.png" /><Relationship Id="rId3" Type="http://schemas.openxmlformats.org/officeDocument/2006/relationships/image" Target="../media/image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7.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slide" Target="slide68.xml" TargetMode="Internal" /><Relationship Id="rId11" Type="http://schemas.openxmlformats.org/officeDocument/2006/relationships/slide" Target="slide75.xml" TargetMode="Internal" /><Relationship Id="rId12" Type="http://schemas.openxmlformats.org/officeDocument/2006/relationships/image" Target="../media/image6.jpeg" /><Relationship Id="rId2" Type="http://schemas.openxmlformats.org/officeDocument/2006/relationships/image" Target="../media/image2.jpeg" /><Relationship Id="rId3" Type="http://schemas.openxmlformats.org/officeDocument/2006/relationships/image" Target="../media/image5.png" /><Relationship Id="rId4" Type="http://schemas.openxmlformats.org/officeDocument/2006/relationships/slide" Target="slide3.xml" TargetMode="Internal" /><Relationship Id="rId5" Type="http://schemas.openxmlformats.org/officeDocument/2006/relationships/slide" Target="slide10.xml" TargetMode="Internal" /><Relationship Id="rId6" Type="http://schemas.openxmlformats.org/officeDocument/2006/relationships/slide" Target="slide22.xml" TargetMode="Internal" /><Relationship Id="rId7" Type="http://schemas.openxmlformats.org/officeDocument/2006/relationships/slide" Target="slide34.xml" TargetMode="Internal" /><Relationship Id="rId8" Type="http://schemas.openxmlformats.org/officeDocument/2006/relationships/slide" Target="slide45.xml" TargetMode="Internal" /><Relationship Id="rId9" Type="http://schemas.openxmlformats.org/officeDocument/2006/relationships/slide" Target="slide58.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15.png" /><Relationship Id="rId3" Type="http://schemas.openxmlformats.org/officeDocument/2006/relationships/slide" Target="slide23.xml" TargetMode="Internal" /><Relationship Id="rId4" Type="http://schemas.openxmlformats.org/officeDocument/2006/relationships/slide" Target="slide27.xml" TargetMode="Internal" /><Relationship Id="rId5" Type="http://schemas.openxmlformats.org/officeDocument/2006/relationships/image" Target="../media/image6.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1.xml" /><Relationship Id="rId3" Type="http://schemas.openxmlformats.org/officeDocument/2006/relationships/image" Target="../media/image16.png" /><Relationship Id="rId4" Type="http://schemas.openxmlformats.org/officeDocument/2006/relationships/image" Target="../media/image7.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7.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image" Target="../media/image7.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image" Target="../media/image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image" Target="../media/image17.png" /><Relationship Id="rId3" Type="http://schemas.openxmlformats.org/officeDocument/2006/relationships/slide" Target="slide35.xml" TargetMode="Internal" /><Relationship Id="rId4" Type="http://schemas.openxmlformats.org/officeDocument/2006/relationships/slide" Target="slide38.xml" TargetMode="Internal" /><Relationship Id="rId5" Type="http://schemas.openxmlformats.org/officeDocument/2006/relationships/slide" Target="slide42.xml" TargetMode="Internal" /><Relationship Id="rId6" Type="http://schemas.openxmlformats.org/officeDocument/2006/relationships/image" Target="../media/image13.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7.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7.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7.xml" /><Relationship Id="rId2" Type="http://schemas.openxmlformats.org/officeDocument/2006/relationships/image" Target="../media/image7.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image" Target="../media/image7.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7.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image" Target="../media/image7.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7.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image" Target="../media/image7.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image" Target="../media/image18.png" /><Relationship Id="rId3" Type="http://schemas.openxmlformats.org/officeDocument/2006/relationships/slide" Target="slide46.xml" TargetMode="Internal" /><Relationship Id="rId4" Type="http://schemas.openxmlformats.org/officeDocument/2006/relationships/slide" Target="slide49.xml" TargetMode="Internal" /><Relationship Id="rId5" Type="http://schemas.openxmlformats.org/officeDocument/2006/relationships/slide" Target="slide51.xml" TargetMode="Internal" /><Relationship Id="rId6" Type="http://schemas.openxmlformats.org/officeDocument/2006/relationships/image" Target="../media/image19.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image" Target="../media/image7.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image" Target="../media/image20.png" /><Relationship Id="rId3" Type="http://schemas.openxmlformats.org/officeDocument/2006/relationships/image" Target="../media/image7.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image" Target="../media/image7.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7.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0.xml" /><Relationship Id="rId2" Type="http://schemas.openxmlformats.org/officeDocument/2006/relationships/image" Target="../media/image7.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21.jpeg" /><Relationship Id="rId3" Type="http://schemas.openxmlformats.org/officeDocument/2006/relationships/image" Target="../media/image22.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7.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3.xml" /><Relationship Id="rId2" Type="http://schemas.openxmlformats.org/officeDocument/2006/relationships/image" Target="../media/image7.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image" Target="../media/image7.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image" Target="../media/image7.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image" Target="../media/image23.png" /><Relationship Id="rId3" Type="http://schemas.openxmlformats.org/officeDocument/2006/relationships/image" Target="../media/image7.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24.jpe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25.png" /><Relationship Id="rId3" Type="http://schemas.openxmlformats.org/officeDocument/2006/relationships/slide" Target="slide59.xml" TargetMode="Internal" /><Relationship Id="rId4" Type="http://schemas.openxmlformats.org/officeDocument/2006/relationships/slide" Target="slide63.xml" TargetMode="Internal" /><Relationship Id="rId5" Type="http://schemas.openxmlformats.org/officeDocument/2006/relationships/image" Target="../media/image26.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image" Target="../media/image27.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png" /><Relationship Id="rId3" Type="http://schemas.openxmlformats.org/officeDocument/2006/relationships/image" Target="../media/image7.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27.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image" Target="../media/image7.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62.xml" /><Relationship Id="rId2" Type="http://schemas.openxmlformats.org/officeDocument/2006/relationships/image" Target="../media/image7.jpe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63.xml" /><Relationship Id="rId2" Type="http://schemas.openxmlformats.org/officeDocument/2006/relationships/image" Target="../media/image7.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64.xml" /><Relationship Id="rId2" Type="http://schemas.openxmlformats.org/officeDocument/2006/relationships/image" Target="../media/image7.jpe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65.xml" /><Relationship Id="rId2" Type="http://schemas.openxmlformats.org/officeDocument/2006/relationships/image" Target="../media/image27.jpe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66.xml" /><Relationship Id="rId2" Type="http://schemas.openxmlformats.org/officeDocument/2006/relationships/image" Target="../media/image7.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image" Target="../media/image28.png" /><Relationship Id="rId3" Type="http://schemas.openxmlformats.org/officeDocument/2006/relationships/image" Target="../media/image29.png" /><Relationship Id="rId4" Type="http://schemas.openxmlformats.org/officeDocument/2006/relationships/image" Target="../media/image30.jpe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image" Target="../media/image31.png" /><Relationship Id="rId3" Type="http://schemas.openxmlformats.org/officeDocument/2006/relationships/image" Target="../media/image32.png" /><Relationship Id="rId4" Type="http://schemas.openxmlformats.org/officeDocument/2006/relationships/slide" Target="slide69.xml" TargetMode="Internal" /><Relationship Id="rId5" Type="http://schemas.openxmlformats.org/officeDocument/2006/relationships/slide" Target="slide72.xml" TargetMode="Internal" /><Relationship Id="rId6" Type="http://schemas.openxmlformats.org/officeDocument/2006/relationships/image" Target="../media/image26.jpe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 Id="rId3" Type="http://schemas.openxmlformats.org/officeDocument/2006/relationships/image" Target="../media/image7.jpe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0.xml" /><Relationship Id="rId2" Type="http://schemas.openxmlformats.org/officeDocument/2006/relationships/image" Target="../media/image7.jpe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1.xml" /><Relationship Id="rId2" Type="http://schemas.openxmlformats.org/officeDocument/2006/relationships/image" Target="../media/image7.jpe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2.xml" /><Relationship Id="rId2" Type="http://schemas.openxmlformats.org/officeDocument/2006/relationships/image" Target="../media/image7.jpe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image" Target="../media/image7.jpe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image" Target="../media/image7.jpeg"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5.xml" /><Relationship Id="rId2" Type="http://schemas.openxmlformats.org/officeDocument/2006/relationships/image" Target="../media/image33.png" /><Relationship Id="rId3" Type="http://schemas.openxmlformats.org/officeDocument/2006/relationships/slide" Target="slide76.xml" TargetMode="Internal" /><Relationship Id="rId4" Type="http://schemas.openxmlformats.org/officeDocument/2006/relationships/slide" Target="slide79.xml" TargetMode="Internal" /><Relationship Id="rId5" Type="http://schemas.openxmlformats.org/officeDocument/2006/relationships/image" Target="../media/image34.jpe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image" Target="../media/image35.png" /><Relationship Id="rId3" Type="http://schemas.openxmlformats.org/officeDocument/2006/relationships/image" Target="../media/image7.jpe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7.xml" /><Relationship Id="rId2" Type="http://schemas.openxmlformats.org/officeDocument/2006/relationships/image" Target="../media/image36.png" /><Relationship Id="rId3" Type="http://schemas.openxmlformats.org/officeDocument/2006/relationships/image" Target="../media/image7.jpe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image" Target="../media/image37.png" /><Relationship Id="rId3" Type="http://schemas.openxmlformats.org/officeDocument/2006/relationships/image" Target="../media/image7.jpe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9.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7.jpeg"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image" Target="../media/image7.jpe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81.xml" /><Relationship Id="rId2" Type="http://schemas.openxmlformats.org/officeDocument/2006/relationships/image" Target="../media/image7.jpeg"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82.xml" /><Relationship Id="rId2" Type="http://schemas.openxmlformats.org/officeDocument/2006/relationships/image" Target="../media/image7.jpe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83.xml" /><Relationship Id="rId2" Type="http://schemas.openxmlformats.org/officeDocument/2006/relationships/image" Target="../media/image7.jpeg"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84.xml" /><Relationship Id="rId2" Type="http://schemas.openxmlformats.org/officeDocument/2006/relationships/image" Target="../media/image7.jpeg"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8.jpeg" /><Relationship Id="rId3"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4"/>
          <a:stretch>
            <a:fillRect/>
          </a:stretch>
        </a:blipFill>
        <a:effectLst/>
      </p:bgPr>
    </p:bg>
    <p:spTree>
      <p:nvGrpSpPr>
        <p:cNvPr id="1" name=""/>
        <p:cNvGrpSpPr/>
        <p:nvPr/>
      </p:nvGrpSpPr>
      <p:grpSpPr>
        <a:xfrm>
          <a:off x="0" y="0"/>
          <a:ext cx="0" cy="0"/>
        </a:xfrm>
      </p:grpSpPr>
      <p:sp>
        <p:nvSpPr>
          <p:cNvPr id="2" name="文本1" title=""/>
          <p:cNvSpPr txBox="1"/>
          <p:nvPr/>
        </p:nvSpPr>
        <p:spPr>
          <a:xfrm>
            <a:off x="2514257" y="1727178"/>
            <a:ext cx="7164353" cy="2733417"/>
          </a:xfrm>
          <a:prstGeom prst="rect">
            <a:avLst/>
          </a:prstGeom>
          <a:noFill/>
        </p:spPr>
        <p:txBody>
          <a:bodyPr anchor="t"/>
          <a:lstStyle/>
          <a:p>
            <a:pPr marL="0" algn="ctr">
              <a:lnSpc>
                <a:spcPts val="7500"/>
              </a:lnSpc>
            </a:pPr>
            <a:r>
              <a:rPr lang="zh-CN" altLang="en-US" sz="5600" b="1" i="0">
                <a:solidFill>
                  <a:srgbClr val="3B00FF">
                    <a:alpha val="100000"/>
                  </a:srgbClr>
                </a:solidFill>
                <a:latin typeface="华文新魏" panose="02010800040101010101" charset="-122"/>
                <a:ea typeface="华文新魏" panose="02010800040101010101" charset="-122"/>
              </a:rPr>
              <a:t>文学作品</a:t>
            </a:r>
            <a:endParaRPr lang="zh-CN" altLang="en-US" sz="5600" b="1" i="0">
              <a:solidFill>
                <a:srgbClr val="3B00FF">
                  <a:alpha val="100000"/>
                </a:srgbClr>
              </a:solidFill>
              <a:latin typeface="华文新魏" panose="02010800040101010101" charset="-122"/>
              <a:ea typeface="华文新魏" panose="02010800040101010101" charset="-122"/>
            </a:endParaRPr>
          </a:p>
          <a:p>
            <a:pPr marL="0" algn="ctr">
              <a:lnSpc>
                <a:spcPts val="12400"/>
              </a:lnSpc>
            </a:pPr>
            <a:r>
              <a:rPr lang="zh-CN" altLang="en-US" sz="8800" b="1" i="0">
                <a:solidFill>
                  <a:srgbClr val="FF0000">
                    <a:alpha val="100000"/>
                  </a:srgbClr>
                </a:solidFill>
                <a:latin typeface="华文行楷" panose="02010800040101010101" charset="-122"/>
                <a:ea typeface="华文行楷" panose="02010800040101010101" charset="-122"/>
              </a:rPr>
              <a:t>小说阅读</a:t>
            </a:r>
            <a:endParaRPr lang="zh-CN" altLang="en-US" sz="8800" b="1" i="0">
              <a:solidFill>
                <a:srgbClr val="FF0000">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02880" y="657282"/>
            <a:ext cx="6233246" cy="664146"/>
          </a:xfrm>
          <a:prstGeom prst="rect">
            <a:avLst/>
          </a:prstGeom>
          <a:noFill/>
        </p:spPr>
        <p:txBody>
          <a:bodyPr anchor="t"/>
          <a:lstStyle/>
          <a:p>
            <a:pPr marL="0" algn="l"/>
            <a:r>
              <a:rPr lang="zh-CN" altLang="en-US" sz="3600" b="1" i="0">
                <a:solidFill>
                  <a:srgbClr val="3B00FF">
                    <a:alpha val="100000"/>
                  </a:srgbClr>
                </a:solidFill>
                <a:latin typeface="华文新魏" panose="02010800040101010101" charset="-122"/>
                <a:ea typeface="华文新魏" panose="02010800040101010101" charset="-122"/>
              </a:rPr>
              <a:t>2025届高考一轮复习之——</a:t>
            </a:r>
            <a:endParaRPr lang="zh-CN" altLang="en-US" sz="3600" b="1" i="0">
              <a:solidFill>
                <a:srgbClr val="3B00FF">
                  <a:alpha val="100000"/>
                </a:srgbClr>
              </a:solidFill>
              <a:latin typeface="华文新魏" panose="02010800040101010101" charset="-122"/>
              <a:ea typeface="华文新魏" panose="02010800040101010101" charset="-122"/>
            </a:endParaRPr>
          </a:p>
        </p:txBody>
      </p:sp>
      <p:pic>
        <p:nvPicPr>
          <p:cNvPr id="4" name="图片1" title=""/>
          <p:cNvPicPr>
            <a:picLocks noChangeAspect="1"/>
          </p:cNvPicPr>
          <p:nvPr/>
        </p:nvPicPr>
        <p:blipFill>
          <a:blip r:embed="rId2"/>
          <a:stretch>
            <a:fillRect/>
          </a:stretch>
        </p:blipFill>
        <p:spPr>
          <a:xfrm>
            <a:off x="3154156" y="5162502"/>
            <a:ext cx="5884659" cy="3511753"/>
          </a:xfrm>
          <a:prstGeom prst="rect">
            <a:avLst/>
          </a:prstGeom>
        </p:spPr>
      </p:pic>
      <p:pic>
        <p:nvPicPr>
          <p:cNvPr id="5" name="图片2" title=""/>
          <p:cNvPicPr>
            <a:picLocks noChangeAspect="1"/>
          </p:cNvPicPr>
          <p:nvPr/>
        </p:nvPicPr>
        <p:blipFill>
          <a:blip r:embed="rId3"/>
          <a:stretch>
            <a:fillRect/>
          </a:stretch>
        </p:blipFill>
        <p:spPr>
          <a:xfrm>
            <a:off x="8116068" y="1162488"/>
            <a:ext cx="2828925" cy="260032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5"/>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493684" y="169621"/>
            <a:ext cx="7032050" cy="744728"/>
          </a:xfrm>
          <a:prstGeom prst="rect">
            <a:avLst/>
          </a:prstGeom>
          <a:noFill/>
        </p:spPr>
        <p:txBody>
          <a:bodyPr anchor="t"/>
          <a:lstStyle/>
          <a:p>
            <a:pPr marL="0" algn="l"/>
            <a:r>
              <a:rPr lang="zh-CN" altLang="en-US" sz="4000" b="1" i="0">
                <a:solidFill>
                  <a:srgbClr val="FF0000">
                    <a:alpha val="100000"/>
                  </a:srgbClr>
                </a:solidFill>
                <a:latin typeface="华文行楷" panose="02010800040101010101" charset="-122"/>
                <a:ea typeface="华文行楷" panose="02010800040101010101" charset="-122"/>
              </a:rPr>
              <a:t>任务一：</a:t>
            </a:r>
            <a:r>
              <a:rPr lang="zh-CN" altLang="en-US" sz="4000" b="1" i="0">
                <a:solidFill>
                  <a:srgbClr val="006EFF">
                    <a:alpha val="100000"/>
                  </a:srgbClr>
                </a:solidFill>
                <a:latin typeface="华文行楷" panose="02010800040101010101" charset="-122"/>
                <a:ea typeface="华文行楷" panose="02010800040101010101" charset="-122"/>
              </a:rPr>
              <a:t>分析小说的叙事艺术</a:t>
            </a:r>
            <a:endParaRPr lang="zh-CN" altLang="en-US" sz="4000" b="1" i="0">
              <a:solidFill>
                <a:srgbClr val="006EFF">
                  <a:alpha val="100000"/>
                </a:srgbClr>
              </a:solidFill>
              <a:latin typeface="华文行楷" panose="02010800040101010101" charset="-122"/>
              <a:ea typeface="华文行楷" panose="02010800040101010101" charset="-122"/>
            </a:endParaRPr>
          </a:p>
        </p:txBody>
      </p:sp>
      <p:pic>
        <p:nvPicPr>
          <p:cNvPr id="4" name="思维导图1" title=""/>
          <p:cNvPicPr>
            <a:picLocks noChangeAspect="1"/>
          </p:cNvPicPr>
          <p:nvPr/>
        </p:nvPicPr>
        <p:blipFill>
          <a:blip r:embed="rId2"/>
          <a:stretch>
            <a:fillRect/>
          </a:stretch>
        </p:blipFill>
        <p:spPr>
          <a:xfrm>
            <a:off x="267" y="1395470"/>
            <a:ext cx="12192000" cy="6591300"/>
          </a:xfrm>
          <a:prstGeom prst="rect">
            <a:avLst/>
          </a:prstGeom>
        </p:spPr>
      </p:pic>
      <p:sp>
        <p:nvSpPr>
          <p:cNvPr id="6" name="矩形 5" title="">
            <a:hlinkClick r:id="rId3" action="ppaction://hlinksldjump"/>
          </p:cNvPr>
          <p:cNvSpPr/>
          <p:nvPr/>
        </p:nvSpPr>
        <p:spPr>
          <a:xfrm>
            <a:off x="1725295" y="1936750"/>
            <a:ext cx="293116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a:hlinkClick r:id="rId4" action="ppaction://hlinksldjump"/>
          </p:cNvPr>
          <p:cNvSpPr/>
          <p:nvPr/>
        </p:nvSpPr>
        <p:spPr>
          <a:xfrm>
            <a:off x="1725295" y="5326380"/>
            <a:ext cx="2931795" cy="514985"/>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64278" y="997029"/>
            <a:ext cx="10877486" cy="619855"/>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0000">
                    <a:alpha val="100000"/>
                  </a:srgbClr>
                </a:solidFill>
                <a:latin typeface="微软雅黑" panose="020b0503020204020204" charset="-122"/>
                <a:ea typeface="微软雅黑" panose="020b0503020204020204" charset="-122"/>
              </a:rPr>
              <a:t>1.《祝福》采用了怎样的叙事视角？这种视角有怎样的作用？</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456695" y="1616478"/>
            <a:ext cx="11437791" cy="1737063"/>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小说主要以</a:t>
            </a:r>
            <a:r>
              <a:rPr lang="zh-CN" altLang="en-US" sz="2400" b="1" i="0">
                <a:solidFill>
                  <a:srgbClr val="FF0000">
                    <a:alpha val="100000"/>
                  </a:srgbClr>
                </a:solidFill>
                <a:latin typeface="华文楷体" panose="02010600040101010101" charset="-122"/>
                <a:ea typeface="华文楷体" panose="02010600040101010101" charset="-122"/>
              </a:rPr>
              <a:t>第一人称有限视角</a:t>
            </a:r>
            <a:r>
              <a:rPr lang="zh-CN" altLang="en-US" sz="2400" b="1" i="0">
                <a:solidFill>
                  <a:srgbClr val="006EFF">
                    <a:alpha val="100000"/>
                  </a:srgbClr>
                </a:solidFill>
                <a:latin typeface="华文楷体" panose="02010600040101010101" charset="-122"/>
                <a:ea typeface="华文楷体" panose="02010600040101010101" charset="-122"/>
              </a:rPr>
              <a:t>“我”叙事，通过“我”的所见所闻来写祥林嫂的悲惨遭遇。“我”既充当小说中的线索，又是整个故事的见证者，可以</a:t>
            </a:r>
            <a:r>
              <a:rPr lang="zh-CN" altLang="en-US" sz="2400" b="1" i="0">
                <a:solidFill>
                  <a:srgbClr val="FF0000">
                    <a:alpha val="100000"/>
                  </a:srgbClr>
                </a:solidFill>
                <a:latin typeface="华文楷体" panose="02010600040101010101" charset="-122"/>
                <a:ea typeface="华文楷体" panose="02010600040101010101" charset="-122"/>
              </a:rPr>
              <a:t>增强</a:t>
            </a:r>
            <a:r>
              <a:rPr lang="zh-CN" altLang="en-US" sz="2400" b="1" i="0">
                <a:solidFill>
                  <a:srgbClr val="006EFF">
                    <a:alpha val="100000"/>
                  </a:srgbClr>
                </a:solidFill>
                <a:latin typeface="华文楷体" panose="02010600040101010101" charset="-122"/>
                <a:ea typeface="华文楷体" panose="02010600040101010101" charset="-122"/>
              </a:rPr>
              <a:t>故事的真实感，</a:t>
            </a:r>
            <a:r>
              <a:rPr lang="zh-CN" altLang="en-US" sz="2400" b="1" i="0">
                <a:solidFill>
                  <a:srgbClr val="FF0000">
                    <a:alpha val="100000"/>
                  </a:srgbClr>
                </a:solidFill>
                <a:latin typeface="华文楷体" panose="02010600040101010101" charset="-122"/>
                <a:ea typeface="华文楷体" panose="02010600040101010101" charset="-122"/>
              </a:rPr>
              <a:t>深化</a:t>
            </a:r>
            <a:r>
              <a:rPr lang="zh-CN" altLang="en-US" sz="2400" b="1" i="0">
                <a:solidFill>
                  <a:srgbClr val="006EFF">
                    <a:alpha val="100000"/>
                  </a:srgbClr>
                </a:solidFill>
                <a:latin typeface="华文楷体" panose="02010600040101010101" charset="-122"/>
                <a:ea typeface="华文楷体" panose="02010600040101010101" charset="-122"/>
              </a:rPr>
              <a:t>小说的主题，同时</a:t>
            </a:r>
            <a:r>
              <a:rPr lang="zh-CN" altLang="en-US" sz="2400" b="1" i="0">
                <a:solidFill>
                  <a:srgbClr val="FF0000">
                    <a:alpha val="100000"/>
                  </a:srgbClr>
                </a:solidFill>
                <a:latin typeface="华文楷体" panose="02010600040101010101" charset="-122"/>
                <a:ea typeface="华文楷体" panose="02010600040101010101" charset="-122"/>
              </a:rPr>
              <a:t>显出</a:t>
            </a:r>
            <a:r>
              <a:rPr lang="zh-CN" altLang="en-US" sz="2400" b="1" i="0">
                <a:solidFill>
                  <a:srgbClr val="006EFF">
                    <a:alpha val="100000"/>
                  </a:srgbClr>
                </a:solidFill>
                <a:latin typeface="华文楷体" panose="02010600040101010101" charset="-122"/>
                <a:ea typeface="华文楷体" panose="02010600040101010101" charset="-122"/>
              </a:rPr>
              <a:t>“我”的无能为力。</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86211" y="3464312"/>
            <a:ext cx="11808619" cy="1236414"/>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2.有评论家说:“《百合花》是女性视角下的抒情挽歌。请结合小说内容，简要分析“女性视角”的艺术效果。</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14820" y="4700219"/>
            <a:ext cx="11280572" cy="3799147"/>
          </a:xfrm>
          <a:prstGeom prst="rect">
            <a:avLst/>
          </a:prstGeom>
          <a:noFill/>
        </p:spPr>
        <p:txBody>
          <a:bodyPr anchor="t"/>
          <a:lstStyle/>
          <a:p>
            <a:pPr marL="0" algn="l">
              <a:lnSpc>
                <a:spcPts val="4000"/>
              </a:lnSpc>
            </a:pP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FF0000">
                    <a:alpha val="100000"/>
                  </a:srgbClr>
                </a:solidFill>
                <a:latin typeface="华文楷体" panose="02010600040101010101" charset="-122"/>
                <a:ea typeface="华文楷体" panose="02010600040101010101" charset="-122"/>
              </a:rPr>
              <a:t>选材上</a:t>
            </a:r>
            <a:r>
              <a:rPr lang="zh-CN" altLang="en-US" sz="2400" b="1" i="0">
                <a:solidFill>
                  <a:srgbClr val="006EFF">
                    <a:alpha val="100000"/>
                  </a:srgbClr>
                </a:solidFill>
                <a:latin typeface="华文楷体" panose="02010600040101010101" charset="-122"/>
                <a:ea typeface="华文楷体" panose="02010600040101010101" charset="-122"/>
              </a:rPr>
              <a:t>，运用女性视角，以小见大，用借被子这样的小事来引入主题；</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②主旨上</a:t>
            </a:r>
            <a:r>
              <a:rPr lang="zh-CN" altLang="en-US" sz="2400" b="1" i="0">
                <a:solidFill>
                  <a:srgbClr val="006EFF">
                    <a:alpha val="100000"/>
                  </a:srgbClr>
                </a:solidFill>
                <a:latin typeface="华文楷体" panose="02010600040101010101" charset="-122"/>
                <a:ea typeface="华文楷体" panose="02010600040101010101" charset="-122"/>
              </a:rPr>
              <a:t>，以女性视角描写战争，弱化了战争场景，突出表现人情美与人性美；</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③手法上</a:t>
            </a:r>
            <a:r>
              <a:rPr lang="zh-CN" altLang="en-US" sz="2400" b="1" i="0">
                <a:solidFill>
                  <a:srgbClr val="006EFF">
                    <a:alpha val="100000"/>
                  </a:srgbClr>
                </a:solidFill>
                <a:latin typeface="华文楷体" panose="02010600040101010101" charset="-122"/>
                <a:ea typeface="华文楷体" panose="02010600040101010101" charset="-122"/>
              </a:rPr>
              <a:t>，注重细节描写，以女性细腻的笔触来叙述故事、塑造人物，使情节更加生动，形象更加饱满；</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④风格上</a:t>
            </a:r>
            <a:r>
              <a:rPr lang="zh-CN" altLang="en-US" sz="2400" b="1" i="0">
                <a:solidFill>
                  <a:srgbClr val="006EFF">
                    <a:alpha val="100000"/>
                  </a:srgbClr>
                </a:solidFill>
                <a:latin typeface="华文楷体" panose="02010600040101010101" charset="-122"/>
                <a:ea typeface="华文楷体" panose="02010600040101010101" charset="-122"/>
              </a:rPr>
              <a:t>，以中秋节为背景，用“野菊花”“百合花”图案等富有浪漫色彩的事物，寄寓了人情美与人性美，暗含了对和平、幸福、美好的生活的向往，增添了小说的诗情画意。</a:t>
            </a:r>
            <a:endParaRPr lang="zh-CN" altLang="en-US" sz="2400" b="1" i="0">
              <a:solidFill>
                <a:srgbClr val="006EF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64278" y="997029"/>
            <a:ext cx="11730571" cy="995045"/>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3.《大卫·科波菲尔》(节选)小说中有两个“我”，一个是成年后的大卫，一个是童年时的大卫，请分析这样讲述故事的好处。</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456695" y="1764920"/>
            <a:ext cx="11437791" cy="2768105"/>
          </a:xfrm>
          <a:prstGeom prst="rect">
            <a:avLst/>
          </a:prstGeom>
          <a:noFill/>
        </p:spPr>
        <p:txBody>
          <a:bodyPr anchor="t"/>
          <a:lstStyle/>
          <a:p>
            <a:pPr marL="0" algn="l">
              <a:lnSpc>
                <a:spcPts val="4000"/>
              </a:lnSpc>
            </a:pP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6EFF">
                    <a:alpha val="100000"/>
                  </a:srgbClr>
                </a:solidFill>
                <a:latin typeface="华文楷体" panose="02010600040101010101" charset="-122"/>
                <a:ea typeface="华文楷体" panose="02010600040101010101" charset="-122"/>
              </a:rPr>
              <a:t>两种视角都是第一人称叙事视角，使故事真实可信，易于表现主人公的心理世界;</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6EFF">
                    <a:alpha val="100000"/>
                  </a:srgbClr>
                </a:solidFill>
                <a:latin typeface="华文楷体" panose="02010600040101010101" charset="-122"/>
                <a:ea typeface="华文楷体" panose="02010600040101010101" charset="-122"/>
              </a:rPr>
              <a:t>两种视角相重叠，让读者既了解到成年后大卫的成熟与智慧，又能够感知童年大卫的形象，伸人物形象更为立体；</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6EFF">
                    <a:alpha val="100000"/>
                  </a:srgbClr>
                </a:solidFill>
                <a:latin typeface="华文楷体" panose="02010600040101010101" charset="-122"/>
                <a:ea typeface="华文楷体" panose="02010600040101010101" charset="-122"/>
              </a:rPr>
              <a:t>从童年的“我”到成年的“我”，在发展变化中展示其心灵的成长轨迹，表现小说主题。</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24454" y="4337978"/>
            <a:ext cx="11808619" cy="1236414"/>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4.《变形记》(节选)的叙事方式非常精巧，小说采用了双重视角，即格里高尔的视角和第三人称的全知视角，请你结合文本进行分析。</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14591" y="5347056"/>
            <a:ext cx="11280572" cy="3283626"/>
          </a:xfrm>
          <a:prstGeom prst="rect">
            <a:avLst/>
          </a:prstGeom>
          <a:noFill/>
        </p:spPr>
        <p:txBody>
          <a:bodyPr anchor="t"/>
          <a:lstStyle/>
          <a:p>
            <a:pPr marL="0" algn="l">
              <a:lnSpc>
                <a:spcPts val="4000"/>
              </a:lnSpc>
            </a:pPr>
            <a:r>
              <a:rPr lang="zh-CN" altLang="en-US" sz="22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006EFF">
                    <a:alpha val="100000"/>
                  </a:srgbClr>
                </a:solidFill>
                <a:latin typeface="华文楷体" panose="02010600040101010101" charset="-122"/>
                <a:ea typeface="华文楷体" panose="02010600040101010101" charset="-122"/>
              </a:rPr>
              <a:t>通观整个文本，小说在讲述主要情节时采用第三人称的全知视角，从而拉开与读者的距离，客观、冷静、不动声色地叙述。同时，小说又穿插运用格里高尔的视角，通过他去观察环境和他人，去表现他本人的心理体验。后一视角聚焦于人物内心复杂的心理活动，让读者得以深人体会人物的内心世界，并通过这种有限的视角获得真切的阅读感受。两种视角并用，时而错落，时而叠合，贯串整个事件的叙述，带给读者一种奇妙的审美感受。</a:t>
            </a:r>
            <a:endParaRPr lang="zh-CN" altLang="en-US" sz="2400" b="1" i="0">
              <a:solidFill>
                <a:srgbClr val="006EF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52581" y="1022785"/>
            <a:ext cx="9609518"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5.分析《装在套子里的人》采用第一人称叙事视角写别里科夫的作用。</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152514" y="1536163"/>
            <a:ext cx="11866950" cy="4830188"/>
          </a:xfrm>
          <a:prstGeom prst="rect">
            <a:avLst/>
          </a:prstGeom>
          <a:noFill/>
        </p:spPr>
        <p:txBody>
          <a:bodyPr anchor="t"/>
          <a:lstStyle/>
          <a:p>
            <a:pPr marL="0" algn="l">
              <a:lnSpc>
                <a:spcPts val="4000"/>
              </a:lnSpc>
            </a:pPr>
            <a:r>
              <a:rPr lang="zh-CN" altLang="en-US" sz="22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我的同事希腊文教师别里科夫两个月前才在我们城里去世。您一定听说过他。他也真怪，即使在最晴朗的日子，也穿上雨鞋，带着雨伞，而且一定穿着暖和的棉大衣。他总是把雨伞装在套子里，把表放在一个灰色的鹿皮套子里；就连那削铅笔的小刀也是装在一个小套子里的。他的脸也好像蒙着套子，因为他花藏在竖起的衣领里。他戴黑眼镜,穿羊毛衫，用棉花堵住耳朵眼。他一坐上马车，总要叫马车夫支起车篷。总之，这人总想把自己包在壳子里，仿佛要为自己制造一个套子，好隔绝人世，不受外界影响。现实生活刺激他，惊吓他，老是闹得他六神不安。也许为了替自己的胆怯、自己对现实的憎恶辩护吧，他老是歌颂过去，歌颂那些从没存在过的东西；事实上他所教的古代语言，对他来说，也就是雨鞋和雨伞，使他借此躲避现实生活。</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461458" y="6475314"/>
            <a:ext cx="11468100" cy="1759372"/>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“我”是小说中的线索人物，也是别里科夫命运的见证者。小说用第一人称的叙事视角，从衣着打扮和生活习惯上来写别里科夫的种种“有形”的套子，拉近了与读者的距离，增强了小说的真实性。</a:t>
            </a:r>
            <a:endParaRPr lang="zh-CN" altLang="en-US" sz="2400" b="1" i="0">
              <a:solidFill>
                <a:srgbClr val="006EFF">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42684" y="998569"/>
            <a:ext cx="426599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1.常见的叙事人称与叙事视角</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380476" y="1615145"/>
          <a:ext cx="11630025" cy="6697218"/>
        </p:xfrm>
        <a:graphic>
          <a:graphicData uri="http://schemas.openxmlformats.org/drawingml/2006/table">
            <a:tbl>
              <a:tblPr firstRow="1" bandRow="1">
                <a:tableStyleId>{5C22544A-7EE6-4342-B048-85BDC9FD1C3A}</a:tableStyleId>
              </a:tblPr>
              <a:tblGrid>
                <a:gridCol w="1759558"/>
                <a:gridCol w="1007454"/>
                <a:gridCol w="2392909"/>
                <a:gridCol w="6470104"/>
              </a:tblGrid>
              <a:tr h="563848">
                <a:tc gridSpan="2">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分类</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特点</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作用</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880870">
                <a:tc rowSpan="2">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第一人称</a:t>
                      </a:r>
                      <a:endParaRPr lang="zh-CN" altLang="en-US" sz="2000" b="1" i="0">
                        <a:solidFill>
                          <a:srgbClr val="FF0000">
                            <a:alpha val="100000"/>
                          </a:srgbClr>
                        </a:solidFill>
                        <a:latin typeface="微软雅黑" panose="020b0503020204020204" charset="-122"/>
                        <a:ea typeface="微软雅黑" panose="020b0503020204020204" charset="-122"/>
                      </a:endParaRPr>
                    </a:p>
                    <a:p>
                      <a:pPr marL="0" algn="ctr"/>
                      <a:r>
                        <a:rPr lang="zh-CN" altLang="en-US" sz="2000" b="1" i="0">
                          <a:solidFill>
                            <a:srgbClr val="000000">
                              <a:alpha val="100000"/>
                            </a:srgbClr>
                          </a:solidFill>
                          <a:latin typeface="微软雅黑" panose="020b0503020204020204" charset="-122"/>
                          <a:ea typeface="微软雅黑" panose="020b0503020204020204" charset="-122"/>
                        </a:rPr>
                        <a:t>【限知视角】</a:t>
                      </a:r>
                      <a:endParaRPr lang="zh-CN" altLang="en-US" sz="2000" b="1" i="0">
                        <a:solidFill>
                          <a:srgbClr val="000000">
                            <a:alpha val="100000"/>
                          </a:srgbClr>
                        </a:solidFill>
                        <a:latin typeface="微软雅黑" panose="020b0503020204020204" charset="-122"/>
                        <a:ea typeface="微软雅黑" panose="020b0503020204020204" charset="-122"/>
                      </a:endParaRPr>
                    </a:p>
                    <a:p>
                      <a:pPr marL="0" algn="ctr"/>
                      <a:r>
                        <a:rPr lang="zh-CN" altLang="en-US" sz="2000" b="1" i="0">
                          <a:solidFill>
                            <a:srgbClr val="000000">
                              <a:alpha val="100000"/>
                            </a:srgbClr>
                          </a:solidFill>
                          <a:latin typeface="微软雅黑" panose="020b0503020204020204" charset="-122"/>
                          <a:ea typeface="微软雅黑" panose="020b0503020204020204" charset="-122"/>
                        </a:rPr>
                        <a:t>（“我”）</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见证人视角</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p>
                    <a:p>
                      <a:pPr marL="0" algn="l"/>
                      <a:r>
                        <a:rPr lang="zh-CN" altLang="en-US" sz="2000" b="1" i="0">
                          <a:solidFill>
                            <a:srgbClr val="000000">
                              <a:alpha val="100000"/>
                            </a:srgbClr>
                          </a:solidFill>
                          <a:latin typeface="微软雅黑" panose="020b0503020204020204" charset="-122"/>
                          <a:ea typeface="微软雅黑" panose="020b0503020204020204" charset="-122"/>
                        </a:rPr>
                        <a:t>“我”是故事的目击者或参与者</a:t>
                      </a:r>
                      <a:endParaRPr lang="zh-CN" altLang="en-US" sz="2000" b="1" i="0">
                        <a:solidFill>
                          <a:srgbClr val="000000">
                            <a:alpha val="100000"/>
                          </a:srgbClr>
                        </a:solidFill>
                        <a:latin typeface="微软雅黑" panose="020b0503020204020204" charset="-122"/>
                        <a:ea typeface="微软雅黑" panose="020b0503020204020204" charset="-122"/>
                      </a:endParaRPr>
                    </a:p>
                    <a:p>
                      <a:pPr marL="0" algn="ctr"/>
                      <a:r>
                        <a:rPr lang="zh-CN" altLang="en-US" sz="2000" b="1" i="0">
                          <a:solidFill>
                            <a:srgbClr val="000000">
                              <a:alpha val="100000"/>
                            </a:srgbClr>
                          </a:solidFill>
                          <a:latin typeface="微软雅黑" panose="020b0503020204020204" charset="-122"/>
                          <a:ea typeface="微软雅黑" panose="020b0503020204020204" charset="-122"/>
                        </a:rPr>
                        <a:t>（次要人物）</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作为见证人的“我”来讲故事，使故事更加</a:t>
                      </a:r>
                      <a:r>
                        <a:rPr lang="zh-CN" altLang="en-US" sz="2000" b="1" i="0">
                          <a:solidFill>
                            <a:srgbClr val="FF0000">
                              <a:alpha val="100000"/>
                            </a:srgbClr>
                          </a:solidFill>
                          <a:latin typeface="华文楷体" panose="02010600040101010101" charset="-122"/>
                          <a:ea typeface="华文楷体" panose="02010600040101010101" charset="-122"/>
                        </a:rPr>
                        <a:t>客观真实</a:t>
                      </a:r>
                      <a:r>
                        <a:rPr lang="zh-CN" altLang="en-US" sz="2000" b="1" i="0">
                          <a:solidFill>
                            <a:srgbClr val="000000">
                              <a:alpha val="100000"/>
                            </a:srgbClr>
                          </a:solidFill>
                          <a:latin typeface="华文楷体" panose="02010600040101010101" charset="-122"/>
                          <a:ea typeface="华文楷体" panose="02010600040101010101" charset="-122"/>
                        </a:rPr>
                        <a:t>，必要时“我”还可以对所叙述人物和事件作出感情反应和道德评价，为作者间接介入提供方便。“我”和主要人物之间形成映衬、矛盾、对话关系，可以</a:t>
                      </a:r>
                      <a:r>
                        <a:rPr lang="zh-CN" altLang="en-US" sz="2000" b="1" i="0">
                          <a:solidFill>
                            <a:srgbClr val="FF0000">
                              <a:alpha val="100000"/>
                            </a:srgbClr>
                          </a:solidFill>
                          <a:latin typeface="华文楷体" panose="02010600040101010101" charset="-122"/>
                          <a:ea typeface="华文楷体" panose="02010600040101010101" charset="-122"/>
                        </a:rPr>
                        <a:t>增强</a:t>
                      </a:r>
                      <a:r>
                        <a:rPr lang="zh-CN" altLang="en-US" sz="2000" b="1" i="0">
                          <a:solidFill>
                            <a:srgbClr val="000000">
                              <a:alpha val="100000"/>
                            </a:srgbClr>
                          </a:solidFill>
                          <a:latin typeface="华文楷体" panose="02010600040101010101" charset="-122"/>
                          <a:ea typeface="华文楷体" panose="02010600040101010101" charset="-122"/>
                        </a:rPr>
                        <a:t>表现人物或者主题的</a:t>
                      </a:r>
                      <a:r>
                        <a:rPr lang="zh-CN" altLang="en-US" sz="2000" b="1" i="0">
                          <a:solidFill>
                            <a:srgbClr val="FF0000">
                              <a:alpha val="100000"/>
                            </a:srgbClr>
                          </a:solidFill>
                          <a:latin typeface="华文楷体" panose="02010600040101010101" charset="-122"/>
                          <a:ea typeface="华文楷体" panose="02010600040101010101" charset="-122"/>
                        </a:rPr>
                        <a:t>力度</a:t>
                      </a:r>
                      <a:r>
                        <a:rPr lang="zh-CN" altLang="en-US" sz="2000" b="1" i="0">
                          <a:solidFill>
                            <a:srgbClr val="000000">
                              <a:alpha val="100000"/>
                            </a:srgbClr>
                          </a:solidFill>
                          <a:latin typeface="华文楷体" panose="02010600040101010101" charset="-122"/>
                          <a:ea typeface="华文楷体" panose="02010600040101010101" charset="-122"/>
                        </a:rPr>
                        <a:t>，有时也可以</a:t>
                      </a:r>
                      <a:r>
                        <a:rPr lang="zh-CN" altLang="en-US" sz="2000" b="1" i="0">
                          <a:solidFill>
                            <a:srgbClr val="FF0000">
                              <a:alpha val="100000"/>
                            </a:srgbClr>
                          </a:solidFill>
                          <a:latin typeface="华文楷体" panose="02010600040101010101" charset="-122"/>
                          <a:ea typeface="华文楷体" panose="02010600040101010101" charset="-122"/>
                        </a:rPr>
                        <a:t>推动情节发展</a:t>
                      </a: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234345">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主人公视角</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“我”是故事的主人公，讲述自己的故事</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FF0000">
                              <a:alpha val="100000"/>
                            </a:srgbClr>
                          </a:solidFill>
                          <a:latin typeface="华文楷体" panose="02010600040101010101" charset="-122"/>
                          <a:ea typeface="华文楷体" panose="02010600040101010101" charset="-122"/>
                        </a:rPr>
                        <a:t>便于揭示</a:t>
                      </a:r>
                      <a:r>
                        <a:rPr lang="zh-CN" altLang="en-US" sz="2000" b="1" i="0">
                          <a:solidFill>
                            <a:srgbClr val="000000">
                              <a:alpha val="100000"/>
                            </a:srgbClr>
                          </a:solidFill>
                          <a:latin typeface="华文楷体" panose="02010600040101010101" charset="-122"/>
                          <a:ea typeface="华文楷体" panose="02010600040101010101" charset="-122"/>
                        </a:rPr>
                        <a:t>“我”的深层心理，带有强烈的抒情色彩，因此具有一种特殊的</a:t>
                      </a:r>
                      <a:r>
                        <a:rPr lang="zh-CN" altLang="en-US" sz="2000" b="1" i="0">
                          <a:solidFill>
                            <a:srgbClr val="FF0000">
                              <a:alpha val="100000"/>
                            </a:srgbClr>
                          </a:solidFill>
                          <a:latin typeface="华文楷体" panose="02010600040101010101" charset="-122"/>
                          <a:ea typeface="华文楷体" panose="02010600040101010101" charset="-122"/>
                        </a:rPr>
                        <a:t>亲切感和真实感</a:t>
                      </a:r>
                      <a:r>
                        <a:rPr lang="zh-CN" altLang="en-US" sz="2000" b="1" i="0">
                          <a:solidFill>
                            <a:srgbClr val="000000">
                              <a:alpha val="100000"/>
                            </a:srgbClr>
                          </a:solidFill>
                          <a:latin typeface="华文楷体" panose="02010600040101010101" charset="-122"/>
                          <a:ea typeface="华文楷体" panose="02010600040101010101" charset="-122"/>
                        </a:rPr>
                        <a:t>，使读者容易代入“我”的境地中，</a:t>
                      </a:r>
                      <a:r>
                        <a:rPr lang="zh-CN" altLang="en-US" sz="2000" b="1" i="0">
                          <a:solidFill>
                            <a:srgbClr val="FF0000">
                              <a:alpha val="100000"/>
                            </a:srgbClr>
                          </a:solidFill>
                          <a:latin typeface="华文楷体" panose="02010600040101010101" charset="-122"/>
                          <a:ea typeface="华文楷体" panose="02010600040101010101" charset="-122"/>
                        </a:rPr>
                        <a:t>拉近</a:t>
                      </a:r>
                      <a:r>
                        <a:rPr lang="zh-CN" altLang="en-US" sz="2000" b="1" i="0">
                          <a:solidFill>
                            <a:srgbClr val="000000">
                              <a:alpha val="100000"/>
                            </a:srgbClr>
                          </a:solidFill>
                          <a:latin typeface="华文楷体" panose="02010600040101010101" charset="-122"/>
                          <a:ea typeface="华文楷体" panose="02010600040101010101" charset="-122"/>
                        </a:rPr>
                        <a:t>与 “我”的</a:t>
                      </a:r>
                      <a:r>
                        <a:rPr lang="zh-CN" altLang="en-US" sz="2000" b="1" i="0">
                          <a:solidFill>
                            <a:srgbClr val="FF0000">
                              <a:alpha val="100000"/>
                            </a:srgbClr>
                          </a:solidFill>
                          <a:latin typeface="华文楷体" panose="02010600040101010101" charset="-122"/>
                          <a:ea typeface="华文楷体" panose="02010600040101010101" charset="-122"/>
                        </a:rPr>
                        <a:t>距离</a:t>
                      </a: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219962">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第三人称</a:t>
                      </a:r>
                      <a:endParaRPr lang="zh-CN" altLang="en-US" sz="2000" b="1" i="0">
                        <a:solidFill>
                          <a:srgbClr val="FF0000">
                            <a:alpha val="100000"/>
                          </a:srgbClr>
                        </a:solidFill>
                        <a:latin typeface="微软雅黑" panose="020b0503020204020204" charset="-122"/>
                        <a:ea typeface="微软雅黑" panose="020b0503020204020204" charset="-122"/>
                      </a:endParaRPr>
                    </a:p>
                    <a:p>
                      <a:pPr marL="0" algn="ctr"/>
                      <a:r>
                        <a:rPr lang="zh-CN" altLang="en-US" sz="2000" b="1" i="0">
                          <a:solidFill>
                            <a:srgbClr val="000000">
                              <a:alpha val="100000"/>
                            </a:srgbClr>
                          </a:solidFill>
                          <a:latin typeface="微软雅黑" panose="020b0503020204020204" charset="-122"/>
                          <a:ea typeface="微软雅黑" panose="020b0503020204020204" charset="-122"/>
                        </a:rPr>
                        <a:t>（全知视角）</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叙述者凌驾于故事之上，全知全能</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这种叙事视角</a:t>
                      </a:r>
                      <a:r>
                        <a:rPr lang="zh-CN" altLang="en-US" sz="2000" b="1" i="0">
                          <a:solidFill>
                            <a:srgbClr val="FF0000">
                              <a:alpha val="100000"/>
                            </a:srgbClr>
                          </a:solidFill>
                          <a:latin typeface="华文楷体" panose="02010600040101010101" charset="-122"/>
                          <a:ea typeface="华文楷体" panose="02010600040101010101" charset="-122"/>
                        </a:rPr>
                        <a:t>视野无限开阔</a:t>
                      </a:r>
                      <a:r>
                        <a:rPr lang="zh-CN" altLang="en-US" sz="2000" b="1" i="0">
                          <a:solidFill>
                            <a:srgbClr val="000000">
                              <a:alpha val="100000"/>
                            </a:srgbClr>
                          </a:solidFill>
                          <a:latin typeface="华文楷体" panose="02010600040101010101" charset="-122"/>
                          <a:ea typeface="华文楷体" panose="02010600040101010101" charset="-122"/>
                        </a:rPr>
                        <a:t>，适合表现时空延展度大、矛盾复杂、人物众多的题材。叙事</a:t>
                      </a:r>
                      <a:r>
                        <a:rPr lang="zh-CN" altLang="en-US" sz="2000" b="1" i="0">
                          <a:solidFill>
                            <a:srgbClr val="FF0000">
                              <a:alpha val="100000"/>
                            </a:srgbClr>
                          </a:solidFill>
                          <a:latin typeface="华文楷体" panose="02010600040101010101" charset="-122"/>
                          <a:ea typeface="华文楷体" panose="02010600040101010101" charset="-122"/>
                        </a:rPr>
                        <a:t>朴素明晰</a:t>
                      </a:r>
                      <a:r>
                        <a:rPr lang="zh-CN" altLang="en-US" sz="2000" b="1" i="0">
                          <a:solidFill>
                            <a:srgbClr val="000000">
                              <a:alpha val="100000"/>
                            </a:srgbClr>
                          </a:solidFill>
                          <a:latin typeface="华文楷体" panose="02010600040101010101" charset="-122"/>
                          <a:ea typeface="华文楷体" panose="02010600040101010101" charset="-122"/>
                        </a:rPr>
                        <a:t>，读者看起来</a:t>
                      </a:r>
                      <a:r>
                        <a:rPr lang="zh-CN" altLang="en-US" sz="2000" b="1" i="0">
                          <a:solidFill>
                            <a:srgbClr val="FF0000">
                              <a:alpha val="100000"/>
                            </a:srgbClr>
                          </a:solidFill>
                          <a:latin typeface="华文楷体" panose="02010600040101010101" charset="-122"/>
                          <a:ea typeface="华文楷体" panose="02010600040101010101" charset="-122"/>
                        </a:rPr>
                        <a:t>觉得轻松</a:t>
                      </a: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234345">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第三人称</a:t>
                      </a:r>
                      <a:endParaRPr lang="zh-CN" altLang="en-US" sz="2000" b="1" i="0">
                        <a:solidFill>
                          <a:srgbClr val="FF0000">
                            <a:alpha val="100000"/>
                          </a:srgbClr>
                        </a:solidFill>
                        <a:latin typeface="微软雅黑" panose="020b0503020204020204" charset="-122"/>
                        <a:ea typeface="微软雅黑" panose="020b0503020204020204" charset="-122"/>
                      </a:endParaRPr>
                    </a:p>
                    <a:p>
                      <a:pPr marL="0" algn="ctr"/>
                      <a:r>
                        <a:rPr lang="zh-CN" altLang="en-US" sz="2000" b="1" i="0">
                          <a:solidFill>
                            <a:srgbClr val="000000">
                              <a:alpha val="100000"/>
                            </a:srgbClr>
                          </a:solidFill>
                          <a:latin typeface="微软雅黑" panose="020b0503020204020204" charset="-122"/>
                          <a:ea typeface="微软雅黑" panose="020b0503020204020204" charset="-122"/>
                        </a:rPr>
                        <a:t>（限知视角）</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叙述者放弃了无所不在的自由，只是使自己局限于部分人物的经历或感受</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叙述者只借助某（几）个人物的感觉和意识，从他（们）的视觉、听觉以及感受的角度去传达一切，写的是“从这（几）个人物的眼睛看出去的世界”。</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第二人称</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叙述者将主人公当对面存在</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营造出一种心灵</a:t>
                      </a:r>
                      <a:r>
                        <a:rPr lang="zh-CN" altLang="en-US" sz="2000" b="1" i="0">
                          <a:solidFill>
                            <a:srgbClr val="FF0000">
                              <a:alpha val="100000"/>
                            </a:srgbClr>
                          </a:solidFill>
                          <a:latin typeface="华文楷体" panose="02010600040101010101" charset="-122"/>
                          <a:ea typeface="华文楷体" panose="02010600040101010101" charset="-122"/>
                        </a:rPr>
                        <a:t>交流感和倾诉感</a:t>
                      </a:r>
                      <a:r>
                        <a:rPr lang="zh-CN" altLang="en-US" sz="2000" b="1" i="0">
                          <a:solidFill>
                            <a:srgbClr val="000000">
                              <a:alpha val="100000"/>
                            </a:srgbClr>
                          </a:solidFill>
                          <a:latin typeface="华文楷体" panose="02010600040101010101" charset="-122"/>
                          <a:ea typeface="华文楷体" panose="02010600040101010101" charset="-122"/>
                        </a:rPr>
                        <a:t>，使人</a:t>
                      </a:r>
                      <a:r>
                        <a:rPr lang="zh-CN" altLang="en-US" sz="2000" b="1" i="0">
                          <a:solidFill>
                            <a:srgbClr val="FF0000">
                              <a:alpha val="100000"/>
                            </a:srgbClr>
                          </a:solidFill>
                          <a:latin typeface="华文楷体" panose="02010600040101010101" charset="-122"/>
                          <a:ea typeface="华文楷体" panose="02010600040101010101" charset="-122"/>
                        </a:rPr>
                        <a:t>感受到亲切</a:t>
                      </a: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82736" y="913476"/>
            <a:ext cx="12059841" cy="7725092"/>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最初的时候我是</a:t>
            </a:r>
            <a:r>
              <a:rPr lang="zh-CN" altLang="en-US" sz="2400" b="1" i="0">
                <a:solidFill>
                  <a:srgbClr val="FF0000">
                    <a:alpha val="100000"/>
                  </a:srgbClr>
                </a:solidFill>
                <a:latin typeface="华文楷体" panose="02010600040101010101" charset="-122"/>
                <a:ea typeface="华文楷体" panose="02010600040101010101" charset="-122"/>
              </a:rPr>
              <a:t>用旁观者的角度来写作福贵的一生，可是困难重重</a:t>
            </a:r>
            <a:r>
              <a:rPr lang="zh-CN" altLang="en-US" sz="2400" b="1" i="0">
                <a:solidFill>
                  <a:srgbClr val="000000">
                    <a:alpha val="100000"/>
                  </a:srgbClr>
                </a:solidFill>
                <a:latin typeface="华文楷体" panose="02010600040101010101" charset="-122"/>
                <a:ea typeface="华文楷体" panose="02010600040101010101" charset="-122"/>
              </a:rPr>
              <a:t>，我的写作难以为继；有一天我突然</a:t>
            </a:r>
            <a:r>
              <a:rPr lang="zh-CN" altLang="en-US" sz="2400" b="1" i="0">
                <a:solidFill>
                  <a:srgbClr val="FF0000">
                    <a:alpha val="100000"/>
                  </a:srgbClr>
                </a:solidFill>
                <a:latin typeface="华文楷体" panose="02010600040101010101" charset="-122"/>
                <a:ea typeface="华文楷体" panose="02010600040101010101" charset="-122"/>
              </a:rPr>
              <a:t>从第一人称的角度出发，让福贵出来讲述自己的生活</a:t>
            </a:r>
            <a:r>
              <a:rPr lang="zh-CN" altLang="en-US" sz="2400" b="1" i="0">
                <a:solidFill>
                  <a:srgbClr val="000000">
                    <a:alpha val="100000"/>
                  </a:srgbClr>
                </a:solidFill>
                <a:latin typeface="华文楷体" panose="02010600040101010101" charset="-122"/>
                <a:ea typeface="华文楷体" panose="02010600040101010101" charset="-122"/>
              </a:rPr>
              <a:t>，于是奇迹出现了，同样的构思，</a:t>
            </a:r>
            <a:r>
              <a:rPr lang="zh-CN" altLang="en-US" sz="2400" b="1" i="0">
                <a:solidFill>
                  <a:srgbClr val="FF0000">
                    <a:alpha val="100000"/>
                  </a:srgbClr>
                </a:solidFill>
                <a:latin typeface="华文楷体" panose="02010600040101010101" charset="-122"/>
                <a:ea typeface="华文楷体" panose="02010600040101010101" charset="-122"/>
              </a:rPr>
              <a:t>用第三人称的方式写作时无法前进，用第一人称的方式写作后竟然没有任何阻挡，我十分顺利地写完了《活着》</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也许这就是我们经常所说的命运。写作和人生其实一模一样，我们都是这个世界上的迷路者，我们都是按照自己认定的道路寻找方向，也许我们是对的，也许我们错了，或者有时候对了，有时候错了。在中国人所说的盖棺论定之前，在古罗马人所说的出生之前和死去之前，我们谁也不知道在前面的时间里等待我们的是什么。</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为何我当初的写作突然从第三人称的角度转化为第一人称？</a:t>
            </a:r>
            <a:r>
              <a:rPr lang="zh-CN" altLang="en-US" sz="2400" b="1" i="0">
                <a:solidFill>
                  <a:srgbClr val="000000">
                    <a:alpha val="100000"/>
                  </a:srgbClr>
                </a:solidFill>
                <a:latin typeface="华文楷体" panose="02010600040101010101" charset="-122"/>
                <a:ea typeface="华文楷体" panose="02010600040101010101" charset="-122"/>
              </a:rPr>
              <a:t>现在，当写作《活着》的经历成为过去，当我可以回首往事了，我宁愿十分现实地将此理解为一种人生态度的选择，而不愿去确认所谓命运的神秘借口。为什么？因为我得到了一个最为朴素的答案。《活着》里的福贵经历了多于常人的苦难，</a:t>
            </a:r>
            <a:r>
              <a:rPr lang="zh-CN" altLang="en-US" sz="2400" b="1" i="0">
                <a:solidFill>
                  <a:srgbClr val="FF0000">
                    <a:alpha val="100000"/>
                  </a:srgbClr>
                </a:solidFill>
                <a:latin typeface="华文楷体" panose="02010600040101010101" charset="-122"/>
                <a:ea typeface="华文楷体" panose="02010600040101010101" charset="-122"/>
              </a:rPr>
              <a:t>如果从旁观者的角度，福贵的一生除了苦难还是苦难，其他什么都没有</a:t>
            </a:r>
            <a:r>
              <a:rPr lang="zh-CN" altLang="en-US" sz="2400" b="1" i="0">
                <a:solidFill>
                  <a:srgbClr val="000000">
                    <a:alpha val="100000"/>
                  </a:srgbClr>
                </a:solidFill>
                <a:latin typeface="华文楷体" panose="02010600040101010101" charset="-122"/>
                <a:ea typeface="华文楷体" panose="02010600040101010101" charset="-122"/>
              </a:rPr>
              <a:t>；可是当福贵</a:t>
            </a:r>
            <a:r>
              <a:rPr lang="zh-CN" altLang="en-US" sz="2400" b="1" i="0">
                <a:solidFill>
                  <a:srgbClr val="FF0000">
                    <a:alpha val="100000"/>
                  </a:srgbClr>
                </a:solidFill>
                <a:latin typeface="华文楷体" panose="02010600040101010101" charset="-122"/>
                <a:ea typeface="华文楷体" panose="02010600040101010101" charset="-122"/>
              </a:rPr>
              <a:t>从自己的角度</a:t>
            </a:r>
            <a:r>
              <a:rPr lang="zh-CN" altLang="en-US" sz="2400" b="1" i="0">
                <a:solidFill>
                  <a:srgbClr val="000000">
                    <a:alpha val="100000"/>
                  </a:srgbClr>
                </a:solidFill>
                <a:latin typeface="华文楷体" panose="02010600040101010101" charset="-122"/>
                <a:ea typeface="华文楷体" panose="02010600040101010101" charset="-122"/>
              </a:rPr>
              <a:t>出发，来讲述自己的一生时，</a:t>
            </a:r>
            <a:r>
              <a:rPr lang="zh-CN" altLang="en-US" sz="2400" b="1" i="0">
                <a:solidFill>
                  <a:srgbClr val="FF0000">
                    <a:alpha val="100000"/>
                  </a:srgbClr>
                </a:solidFill>
                <a:latin typeface="华文楷体" panose="02010600040101010101" charset="-122"/>
                <a:ea typeface="华文楷体" panose="02010600040101010101" charset="-122"/>
              </a:rPr>
              <a:t>他苦难的经历里立刻充满了幸福和欢乐</a:t>
            </a:r>
            <a:r>
              <a:rPr lang="zh-CN" altLang="en-US" sz="2400" b="1" i="0">
                <a:solidFill>
                  <a:srgbClr val="000000">
                    <a:alpha val="100000"/>
                  </a:srgbClr>
                </a:solidFill>
                <a:latin typeface="华文楷体" panose="02010600040101010101" charset="-122"/>
                <a:ea typeface="华文楷体" panose="02010600040101010101" charset="-122"/>
              </a:rPr>
              <a:t>，他相信自己的妻子是世上最好的妻子，他相信自己的子女也是世上最好的子女，还有他的女婿他的外孙，还有那头也叫福贵的老牛，还有曾经一起生活过的朋友们，还有生活的点点滴滴……</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我在阅读别人的作品时，有时候会影响自己的人生态度；而我自己写下的作品，有时候也同样会影响自己的人生态度。《活着》里的福贵就让我相信：</a:t>
            </a:r>
            <a:r>
              <a:rPr lang="zh-CN" altLang="en-US" sz="2400" b="1" i="0">
                <a:solidFill>
                  <a:srgbClr val="FF0000">
                    <a:alpha val="100000"/>
                  </a:srgbClr>
                </a:solidFill>
                <a:latin typeface="华文楷体" panose="02010600040101010101" charset="-122"/>
                <a:ea typeface="华文楷体" panose="02010600040101010101" charset="-122"/>
              </a:rPr>
              <a:t>生活是属于每个人自己的感受，不属于任何别人的看法。    </a:t>
            </a: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006EFF">
                    <a:alpha val="100000"/>
                  </a:srgbClr>
                </a:solidFill>
                <a:latin typeface="华文楷体" panose="02010600040101010101" charset="-122"/>
                <a:ea typeface="华文楷体" panose="02010600040101010101" charset="-122"/>
              </a:rPr>
              <a:t>（余华《活着》序）</a:t>
            </a:r>
            <a:endParaRPr lang="zh-CN" altLang="en-US" sz="2400" b="1" i="0">
              <a:solidFill>
                <a:srgbClr val="006EFF">
                  <a:alpha val="100000"/>
                </a:srgbClr>
              </a:solidFill>
              <a:latin typeface="华文楷体" panose="02010600040101010101" charset="-122"/>
              <a:ea typeface="华文楷体" panose="0201060004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42684" y="998572"/>
            <a:ext cx="3075365"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2.视角与人称的转换</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380476" y="1676009"/>
          <a:ext cx="11630025" cy="6327955"/>
        </p:xfrm>
        <a:graphic>
          <a:graphicData uri="http://schemas.openxmlformats.org/drawingml/2006/table">
            <a:tbl>
              <a:tblPr firstRow="1" bandRow="1">
                <a:tableStyleId>{5C22544A-7EE6-4342-B048-85BDC9FD1C3A}</a:tableStyleId>
              </a:tblPr>
              <a:tblGrid>
                <a:gridCol w="1648753"/>
                <a:gridCol w="9981272"/>
              </a:tblGrid>
              <a:tr h="751557">
                <a:tc>
                  <a:txBody>
                    <a:bodyPr vert="horz" wrap="square"/>
                    <a:lstStyle/>
                    <a:p>
                      <a:pPr marL="0" algn="ctr">
                        <a:lnSpc>
                          <a:spcPts val="4100"/>
                        </a:lnSpc>
                      </a:pPr>
                      <a:r>
                        <a:rPr lang="zh-CN" altLang="en-US" sz="2400" b="1" i="0">
                          <a:solidFill>
                            <a:srgbClr val="FFFFFF">
                              <a:alpha val="100000"/>
                            </a:srgbClr>
                          </a:solidFill>
                          <a:latin typeface="微软雅黑" panose="020b0503020204020204" charset="-122"/>
                          <a:ea typeface="微软雅黑" panose="020b0503020204020204" charset="-122"/>
                        </a:rPr>
                        <a:t>分类</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lnSpc>
                          <a:spcPts val="4100"/>
                        </a:lnSpc>
                      </a:pPr>
                      <a:r>
                        <a:rPr lang="zh-CN" altLang="en-US" sz="2400" b="1" i="0">
                          <a:solidFill>
                            <a:srgbClr val="FFFFFF">
                              <a:alpha val="100000"/>
                            </a:srgbClr>
                          </a:solidFill>
                          <a:latin typeface="微软雅黑" panose="020b0503020204020204" charset="-122"/>
                          <a:ea typeface="微软雅黑" panose="020b0503020204020204" charset="-122"/>
                        </a:rPr>
                        <a:t>作用</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744121">
                <a:tc rowSpan="3">
                  <a:txBody>
                    <a:bodyPr vert="horz" wrap="square"/>
                    <a:lstStyle/>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人称转换的作用</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(1)从“你”到“我”：</a:t>
                      </a:r>
                      <a:r>
                        <a:rPr lang="zh-CN" altLang="en-US" sz="2400" b="1" i="0">
                          <a:solidFill>
                            <a:srgbClr val="000000">
                              <a:alpha val="100000"/>
                            </a:srgbClr>
                          </a:solidFill>
                          <a:latin typeface="华文楷体" panose="02010600040101010101" charset="-122"/>
                          <a:ea typeface="华文楷体" panose="02010600040101010101" charset="-122"/>
                        </a:rPr>
                        <a:t>增强真实性，使人如临其境，有自嘲的意味。</a:t>
                      </a:r>
                      <a:endParaRPr lang="zh-CN" altLang="en-US" sz="24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44121">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(2)从“我”到“你/他”：</a:t>
                      </a:r>
                      <a:r>
                        <a:rPr lang="zh-CN" altLang="en-US" sz="2400" b="1" i="0">
                          <a:solidFill>
                            <a:srgbClr val="000000">
                              <a:alpha val="100000"/>
                            </a:srgbClr>
                          </a:solidFill>
                          <a:latin typeface="华文楷体" panose="02010600040101010101" charset="-122"/>
                          <a:ea typeface="华文楷体" panose="02010600040101010101" charset="-122"/>
                        </a:rPr>
                        <a:t>跳出自我，增强客观性/亲切性/说服力。</a:t>
                      </a:r>
                      <a:endParaRPr lang="zh-CN" altLang="en-US" sz="24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2290684">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(3)人称交叉式：</a:t>
                      </a:r>
                      <a:r>
                        <a:rPr lang="zh-CN" altLang="en-US" sz="2400" b="1" i="0">
                          <a:solidFill>
                            <a:srgbClr val="000000">
                              <a:alpha val="100000"/>
                            </a:srgbClr>
                          </a:solidFill>
                          <a:latin typeface="华文楷体" panose="02010600040101010101" charset="-122"/>
                          <a:ea typeface="华文楷体" panose="02010600040101010101" charset="-122"/>
                        </a:rPr>
                        <a:t>使用第一人称的，中间往往穿插第三人称的转述，以进一步扩大表现的时空领域；使用第三人称的，则常常夹杂人物的独白对话，从而增强文章的真实性和亲切感。人称交叉叙述的方法，可以扬长补短，使叙述对象得到全方位、立体化的表现。</a:t>
                      </a:r>
                      <a:endParaRPr lang="zh-CN" altLang="en-US" sz="24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797472">
                <a:tc>
                  <a:txBody>
                    <a:bodyPr vert="horz" wrap="square"/>
                    <a:lstStyle/>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多叙事视角交织转换的作用</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扩大叙述空间，使叙述立体化，更自由，更富变化，多层次、多角度地表现人物和主题；多角度刻画人物形象，使人物形象更丰满立体；增强故事的丰富性，使主题意蕴更深刻。</a:t>
                      </a:r>
                      <a:endParaRPr lang="zh-CN" altLang="en-US" sz="24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pic>
        <p:nvPicPr>
          <p:cNvPr id="6" name="Picture 6"/>
          <p:cNvPicPr>
            <a:picLocks noChangeAspect="1"/>
          </p:cNvPicPr>
          <p:nvPr/>
        </p:nvPicPr>
        <p:blipFill>
          <a:blip r:embed="rId2"/>
          <a:stretch>
            <a:fillRect/>
          </a:stretch>
        </p:blipFill>
        <p:spPr>
          <a:xfrm flipH="1">
            <a:off x="10490200" y="11544300"/>
            <a:ext cx="0" cy="0"/>
          </a:xfrm>
          <a:prstGeom prst="rect">
            <a:avLst/>
          </a:prstGeom>
          <a:ln>
            <a:noFill/>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42684" y="936722"/>
            <a:ext cx="3284915"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3.特殊视角的表达效果</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429958" y="1512084"/>
          <a:ext cx="11630025" cy="6937324"/>
        </p:xfrm>
        <a:graphic>
          <a:graphicData uri="http://schemas.openxmlformats.org/drawingml/2006/table">
            <a:tbl>
              <a:tblPr firstRow="1" bandRow="1">
                <a:tableStyleId>{5C22544A-7EE6-4342-B048-85BDC9FD1C3A}</a:tableStyleId>
              </a:tblPr>
              <a:tblGrid>
                <a:gridCol w="1530000"/>
                <a:gridCol w="10100025"/>
              </a:tblGrid>
              <a:tr h="630872">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特殊视角</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表达效果</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559054">
                <a:tc rowSpan="6">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儿童视角</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1.真实客观：</a:t>
                      </a:r>
                      <a:r>
                        <a:rPr lang="zh-CN" altLang="en-US" sz="2000" b="1" i="0">
                          <a:solidFill>
                            <a:srgbClr val="000000">
                              <a:alpha val="100000"/>
                            </a:srgbClr>
                          </a:solidFill>
                          <a:latin typeface="华文楷体" panose="02010600040101010101" charset="-122"/>
                          <a:ea typeface="华文楷体" panose="02010600040101010101" charset="-122"/>
                        </a:rPr>
                        <a:t>儿童纯洁的心灵和简单的阅历使得叙事内容更加客观真实。</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59054">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2.平易亲切：</a:t>
                      </a:r>
                      <a:r>
                        <a:rPr lang="zh-CN" altLang="en-US" sz="2000" b="1" i="0">
                          <a:solidFill>
                            <a:srgbClr val="000000">
                              <a:alpha val="100000"/>
                            </a:srgbClr>
                          </a:solidFill>
                          <a:latin typeface="华文楷体" panose="02010600040101010101" charset="-122"/>
                          <a:ea typeface="华文楷体" panose="02010600040101010101" charset="-122"/>
                        </a:rPr>
                        <a:t>儿童有限的词汇和特有的语句使得叙事语言更加平易亲切。</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59054">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3.新奇有趣：</a:t>
                      </a:r>
                      <a:r>
                        <a:rPr lang="zh-CN" altLang="en-US" sz="2000" b="1" i="0">
                          <a:solidFill>
                            <a:srgbClr val="000000">
                              <a:alpha val="100000"/>
                            </a:srgbClr>
                          </a:solidFill>
                          <a:latin typeface="华文楷体" panose="02010600040101010101" charset="-122"/>
                          <a:ea typeface="华文楷体" panose="02010600040101010101" charset="-122"/>
                        </a:rPr>
                        <a:t>儿童丰富的想象和无知的状态使得叙事效果更加“陌生化”。</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59054">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4.推动情节发展：</a:t>
                      </a:r>
                      <a:r>
                        <a:rPr lang="zh-CN" altLang="en-US" sz="2000" b="1" i="0">
                          <a:solidFill>
                            <a:srgbClr val="000000">
                              <a:alpha val="100000"/>
                            </a:srgbClr>
                          </a:solidFill>
                          <a:latin typeface="华文楷体" panose="02010600040101010101" charset="-122"/>
                          <a:ea typeface="华文楷体" panose="02010600040101010101" charset="-122"/>
                        </a:rPr>
                        <a:t>儿童的好奇心推动情节的发展:</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59054">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5.丰富形象内涵：</a:t>
                      </a:r>
                      <a:r>
                        <a:rPr lang="zh-CN" altLang="en-US" sz="2000" b="1" i="0">
                          <a:solidFill>
                            <a:srgbClr val="000000">
                              <a:alpha val="100000"/>
                            </a:srgbClr>
                          </a:solidFill>
                          <a:latin typeface="华文楷体" panose="02010600040101010101" charset="-122"/>
                          <a:ea typeface="华文楷体" panose="02010600040101010101" charset="-122"/>
                        </a:rPr>
                        <a:t>在儿童视听下塑造人物形象，使人物形象更加立体、饱满。</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56463">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6.对比凸显主题：</a:t>
                      </a:r>
                      <a:r>
                        <a:rPr lang="zh-CN" altLang="en-US" sz="2000" b="1" i="0">
                          <a:solidFill>
                            <a:srgbClr val="000000">
                              <a:alpha val="100000"/>
                            </a:srgbClr>
                          </a:solidFill>
                          <a:latin typeface="华文楷体" panose="02010600040101010101" charset="-122"/>
                          <a:ea typeface="华文楷体" panose="02010600040101010101" charset="-122"/>
                        </a:rPr>
                        <a:t>将儿童天真、善良的天性与成人世界的丑恶作对比，审视人性，凸显主题，直扣人心。</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484325">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女性视角</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特点：</a:t>
                      </a:r>
                      <a:r>
                        <a:rPr lang="zh-CN" altLang="en-US" sz="2000" b="1" i="0">
                          <a:solidFill>
                            <a:srgbClr val="000000">
                              <a:alpha val="100000"/>
                            </a:srgbClr>
                          </a:solidFill>
                          <a:latin typeface="华文楷体" panose="02010600040101010101" charset="-122"/>
                          <a:ea typeface="华文楷体" panose="02010600040101010101" charset="-122"/>
                        </a:rPr>
                        <a:t>(1)在取材上从小处着眼；(2)通过细节描写来表现人物内心世界的细腻变化。</a:t>
                      </a:r>
                      <a:endParaRPr lang="zh-CN" altLang="en-US" sz="2000" b="1" i="0">
                        <a:solidFill>
                          <a:srgbClr val="000000">
                            <a:alpha val="100000"/>
                          </a:srgbClr>
                        </a:solidFill>
                        <a:latin typeface="华文楷体" panose="02010600040101010101" charset="-122"/>
                        <a:ea typeface="华文楷体" panose="02010600040101010101" charset="-122"/>
                      </a:endParaRPr>
                    </a:p>
                    <a:p>
                      <a:pPr marL="0" algn="l">
                        <a:lnSpc>
                          <a:spcPts val="2400"/>
                        </a:lnSpc>
                      </a:pPr>
                      <a:r>
                        <a:rPr lang="zh-CN" altLang="en-US" sz="2000" b="1" i="0">
                          <a:solidFill>
                            <a:srgbClr val="006EFF">
                              <a:alpha val="100000"/>
                            </a:srgbClr>
                          </a:solidFill>
                          <a:latin typeface="华文楷体" panose="02010600040101010101" charset="-122"/>
                          <a:ea typeface="华文楷体" panose="02010600040101010101" charset="-122"/>
                        </a:rPr>
                        <a:t>作用：</a:t>
                      </a:r>
                      <a:r>
                        <a:rPr lang="zh-CN" altLang="en-US" sz="2000" b="1" i="0">
                          <a:solidFill>
                            <a:srgbClr val="000000">
                              <a:alpha val="100000"/>
                            </a:srgbClr>
                          </a:solidFill>
                          <a:latin typeface="华文楷体" panose="02010600040101010101" charset="-122"/>
                          <a:ea typeface="华文楷体" panose="02010600040101010101" charset="-122"/>
                        </a:rPr>
                        <a:t>(1)女性观察细致，以其视角叙述故事，可更多地展现细节，增强情节的生动性，让人如临其境。(2)女性感觉敏锐，可更好地刻画人物形象。(3)可引导读者从女性的角度理解战争、理解人物，从而产生独特的感受，更好地把握内容和主题。</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170394">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物象视角</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2400"/>
                        </a:lnSpc>
                      </a:pPr>
                      <a:r>
                        <a:rPr lang="zh-CN" altLang="en-US" sz="2000" b="1" i="0">
                          <a:solidFill>
                            <a:srgbClr val="000000">
                              <a:alpha val="100000"/>
                            </a:srgbClr>
                          </a:solidFill>
                          <a:latin typeface="华文楷体" panose="02010600040101010101" charset="-122"/>
                          <a:ea typeface="华文楷体" panose="02010600040101010101" charset="-122"/>
                        </a:rPr>
                        <a:t>给读者一种崭新的体验，更有情趣，更客观冷静真实。如动物展示出的心理活动，往往与人的心理活动交替进行，从而推动情节的发展；动物非人类，可见生活中的事物被漠视的程度之严重，引人深思；突出了作者真正要表达的主题思想</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518392" y="169335"/>
            <a:ext cx="515587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叙事视角和叙事人称</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32788" y="992448"/>
            <a:ext cx="544709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4.分析叙事人称与叙事视角“三问法”</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472611" y="1585236"/>
          <a:ext cx="11487150" cy="4489132"/>
        </p:xfrm>
        <a:graphic>
          <a:graphicData uri="http://schemas.openxmlformats.org/drawingml/2006/table">
            <a:tbl>
              <a:tblPr firstRow="1" bandRow="1">
                <a:tableStyleId>{5C22544A-7EE6-4342-B048-85BDC9FD1C3A}</a:tableStyleId>
              </a:tblPr>
              <a:tblGrid>
                <a:gridCol w="3675289"/>
                <a:gridCol w="7811861"/>
              </a:tblGrid>
              <a:tr h="630872">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问什么</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400">
                          <a:latin typeface="微软雅黑" panose="020b0503020204020204" charset="-122"/>
                          <a:ea typeface="微软雅黑" panose="020b0503020204020204" charset="-122"/>
                        </a:rPr>
                        <a:t>具体内容</a:t>
                      </a:r>
                      <a:endParaRPr lang="zh-CN" altLang="en-US" sz="2400">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814830">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一问“他”是谁</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要弄清这个故事讲述人是在小说之外还是在小说之内，在小说之内有着怎样的地位。他的性别、年龄、地位等都要明确。因为“他”若是小说中的一个人物，也有其形象特征，也承担表达主旨的功能。</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21715">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二问“他”的见闻有哪些</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人物的见闻是分析人物形象、了解小说主旨的依据，也是分析叙事视角作用的重要凭借。</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21715">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三问作者写“他”的意图</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从“他”身上体现着作者希望读者看到什么，或者希望产生某种阅该效果的主观意图。</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6" name="文本3" title=""/>
          <p:cNvSpPr txBox="1"/>
          <p:nvPr/>
        </p:nvSpPr>
        <p:spPr>
          <a:xfrm>
            <a:off x="196948" y="6349501"/>
            <a:ext cx="11868150" cy="217900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5.注意叙事人称与叙事视角的区别</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r>
              <a:rPr lang="zh-CN" altLang="en-US" sz="2200" b="1" i="0">
                <a:solidFill>
                  <a:srgbClr val="006EFF">
                    <a:alpha val="100000"/>
                  </a:srgbClr>
                </a:solidFill>
                <a:latin typeface="华文楷体" panose="02010600040101010101" charset="-122"/>
                <a:ea typeface="华文楷体" panose="02010600040101010101" charset="-122"/>
              </a:rPr>
              <a:t>     </a:t>
            </a:r>
            <a:r>
              <a:rPr lang="zh-CN" altLang="en-US" sz="2200" b="1" i="0">
                <a:solidFill>
                  <a:srgbClr val="3B00FF">
                    <a:alpha val="100000"/>
                  </a:srgbClr>
                </a:solidFill>
                <a:latin typeface="华文楷体" panose="02010600040101010101" charset="-122"/>
                <a:ea typeface="华文楷体" panose="02010600040101010101" charset="-122"/>
              </a:rPr>
              <a:t> </a:t>
            </a:r>
            <a:r>
              <a:rPr lang="zh-CN" altLang="en-US" sz="2400" b="1" i="0">
                <a:solidFill>
                  <a:srgbClr val="3B00FF">
                    <a:alpha val="100000"/>
                  </a:srgbClr>
                </a:solidFill>
                <a:latin typeface="华文楷体" panose="02010600040101010101" charset="-122"/>
                <a:ea typeface="华文楷体" panose="02010600040101010101" charset="-122"/>
              </a:rPr>
              <a:t>①叙事人称和叙事视角不可简单对应。有时，叙事人称不变，但叙事视角变化了。</a:t>
            </a:r>
            <a:endParaRPr lang="zh-CN" altLang="en-US" sz="2400" b="1" i="0">
              <a:solidFill>
                <a:srgbClr val="3B00FF">
                  <a:alpha val="100000"/>
                </a:srgbClr>
              </a:solidFill>
              <a:latin typeface="华文楷体" panose="02010600040101010101" charset="-122"/>
              <a:ea typeface="华文楷体" panose="02010600040101010101" charset="-122"/>
            </a:endParaRPr>
          </a:p>
          <a:p>
            <a:pPr marL="0" algn="l"/>
            <a:r>
              <a:rPr lang="zh-CN" altLang="en-US" sz="2400" b="1" i="0">
                <a:solidFill>
                  <a:srgbClr val="3B00FF">
                    <a:alpha val="100000"/>
                  </a:srgbClr>
                </a:solidFill>
                <a:latin typeface="华文楷体" panose="02010600040101010101" charset="-122"/>
                <a:ea typeface="华文楷体" panose="02010600040101010101" charset="-122"/>
              </a:rPr>
              <a:t>      ②有些采用第三人称叙事的小说，作者并不全采用全知视角，而是在全知视角中插入小说中某一人物的有限视角，也就是说从小说中某一人物的角度看人看事。视角的转换直接关系到小说的叙事动机和叙事效果。</a:t>
            </a:r>
            <a:endParaRPr lang="zh-CN" altLang="en-US" sz="2400" b="1" i="0">
              <a:solidFill>
                <a:srgbClr val="3B00F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187895" y="169107"/>
            <a:ext cx="381762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叙事技巧和特征</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64278" y="997029"/>
            <a:ext cx="10877486" cy="619855"/>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0000">
                    <a:alpha val="100000"/>
                  </a:srgbClr>
                </a:solidFill>
                <a:latin typeface="微软雅黑" panose="020b0503020204020204" charset="-122"/>
                <a:ea typeface="微软雅黑" panose="020b0503020204020204" charset="-122"/>
              </a:rPr>
              <a:t>1.《变形记》用的是一种什么样的叙事手法？有什么好处？</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357816" y="1447276"/>
            <a:ext cx="11477006" cy="1737063"/>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6EFF">
                    <a:alpha val="100000"/>
                  </a:srgbClr>
                </a:solidFill>
                <a:latin typeface="华文楷体" panose="02010600040101010101" charset="-122"/>
                <a:ea typeface="华文楷体" panose="02010600040101010101" charset="-122"/>
              </a:rPr>
              <a:t>用的是寓真实于荒诞的隐喻手法。</a:t>
            </a:r>
            <a:r>
              <a:rPr lang="zh-CN" altLang="en-US" sz="22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6EFF">
                    <a:alpha val="100000"/>
                  </a:srgbClr>
                </a:solidFill>
                <a:latin typeface="华文楷体" panose="02010600040101010101" charset="-122"/>
                <a:ea typeface="华文楷体" panose="02010600040101010101" charset="-122"/>
              </a:rPr>
              <a:t>与传统的现实主义写实手法相比，它使读者在看到格里高尔由人变成甲虫的故事拍，产生一种惊异心理，会受到深深的震撼，使自己深入思考，从而更加深刻地、强烈地感受到现代人的生存困境。</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64201" y="3221185"/>
            <a:ext cx="11133519"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2.《林教头风雪山神庙》叙事节奏快慢结合，有张有弛，请结合内容分析其好处。</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387115" y="3704111"/>
            <a:ext cx="11447640" cy="1737063"/>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如小说在叙述林冲寻敌时节奏较快，在叙述山神庙林冲杀陆虞侯时节奏较慢。快与慢的交织，使情节波澜起伏，既有惊心动魄的场面，也有舒缓平和的情境，更能激起读者的阅读期待。</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164211" y="5494052"/>
            <a:ext cx="6561518"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3.《变形记》中作者的叙述语调有何独特之处？</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390935" y="5982700"/>
            <a:ext cx="11411331" cy="2252584"/>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其叙述语调</a:t>
            </a:r>
            <a:r>
              <a:rPr lang="zh-CN" altLang="en-US" sz="2400" b="1" i="0">
                <a:solidFill>
                  <a:srgbClr val="FF0000">
                    <a:alpha val="100000"/>
                  </a:srgbClr>
                </a:solidFill>
                <a:latin typeface="华文楷体" panose="02010600040101010101" charset="-122"/>
                <a:ea typeface="华文楷体" panose="02010600040101010101" charset="-122"/>
              </a:rPr>
              <a:t>平静得近乎冷漠</a:t>
            </a:r>
            <a:r>
              <a:rPr lang="zh-CN" altLang="en-US" sz="2400" b="1" i="0">
                <a:solidFill>
                  <a:srgbClr val="006EFF">
                    <a:alpha val="100000"/>
                  </a:srgbClr>
                </a:solidFill>
                <a:latin typeface="华文楷体" panose="02010600040101010101" charset="-122"/>
                <a:ea typeface="华文楷体" panose="02010600040101010101" charset="-122"/>
              </a:rPr>
              <a:t>。人变成甲虫，本来是一个凄惨而又令人触目惊心的故事，但作者以不动声色、不动感情、不加议论的平静笔调写出，给人一种似乎司空见惯、习心为常的感觉，这不禁更加令人警醒，当可怕变成平常时，平常就成为更加可怕的事实。由此激发读者去思索人的生存现状以及改变这现状的问题。</a:t>
            </a:r>
            <a:endParaRPr lang="zh-CN" altLang="en-US" sz="2400" b="1" i="0">
              <a:solidFill>
                <a:srgbClr val="006EF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12"/>
          <a:stretch>
            <a:fillRect/>
          </a:stretch>
        </a:blipFill>
        <a:effectLst/>
      </p:bgPr>
    </p:bg>
    <p:spTree>
      <p:nvGrpSpPr>
        <p:cNvPr id="1" name=""/>
        <p:cNvGrpSpPr/>
        <p:nvPr/>
      </p:nvGrpSpPr>
      <p:grpSpPr>
        <a:xfrm>
          <a:off x="0" y="0"/>
          <a:ext cx="0" cy="0"/>
        </a:xfrm>
      </p:grpSpPr>
      <p:pic>
        <p:nvPicPr>
          <p:cNvPr id="2" name="图片1" title=""/>
          <p:cNvPicPr>
            <a:picLocks noChangeAspect="1"/>
          </p:cNvPicPr>
          <p:nvPr/>
        </p:nvPicPr>
        <p:blipFill>
          <a:blip r:embed="rId2"/>
          <a:stretch>
            <a:fillRect/>
          </a:stretch>
        </p:blipFill>
        <p:spPr>
          <a:xfrm>
            <a:off x="9525" y="1185545"/>
            <a:ext cx="3689985" cy="2592705"/>
          </a:xfrm>
          <a:prstGeom prst="rect">
            <a:avLst/>
          </a:prstGeom>
        </p:spPr>
      </p:pic>
      <p:pic>
        <p:nvPicPr>
          <p:cNvPr id="3" name="思维导图1" title=""/>
          <p:cNvPicPr>
            <a:picLocks noChangeAspect="1"/>
          </p:cNvPicPr>
          <p:nvPr/>
        </p:nvPicPr>
        <p:blipFill>
          <a:blip r:embed="rId3"/>
          <a:stretch>
            <a:fillRect/>
          </a:stretch>
        </p:blipFill>
        <p:spPr>
          <a:xfrm>
            <a:off x="994486" y="1324178"/>
            <a:ext cx="9925050" cy="7038975"/>
          </a:xfrm>
          <a:prstGeom prst="rect">
            <a:avLst/>
          </a:prstGeom>
        </p:spPr>
      </p:pic>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5" name="文本1" title=""/>
          <p:cNvSpPr txBox="1"/>
          <p:nvPr/>
        </p:nvSpPr>
        <p:spPr>
          <a:xfrm>
            <a:off x="3631597" y="169221"/>
            <a:ext cx="4930140" cy="744731"/>
          </a:xfrm>
          <a:prstGeom prst="rect">
            <a:avLst/>
          </a:prstGeom>
          <a:noFill/>
        </p:spPr>
        <p:txBody>
          <a:bodyPr anchor="t"/>
          <a:lstStyle/>
          <a:p>
            <a:pPr marL="0" algn="l"/>
            <a:r>
              <a:rPr lang="zh-CN" altLang="en-US" sz="4000" b="1" i="0">
                <a:solidFill>
                  <a:srgbClr val="3B00FF">
                    <a:alpha val="100000"/>
                  </a:srgbClr>
                </a:solidFill>
                <a:latin typeface="华文行楷" panose="02010800040101010101" charset="-122"/>
                <a:ea typeface="华文行楷" panose="02010800040101010101" charset="-122"/>
              </a:rPr>
              <a:t>文学类作品阅读鉴赏</a:t>
            </a:r>
            <a:endParaRPr lang="zh-CN" altLang="en-US" sz="4000" b="1" i="0">
              <a:solidFill>
                <a:srgbClr val="3B00FF">
                  <a:alpha val="100000"/>
                </a:srgbClr>
              </a:solidFill>
              <a:latin typeface="华文行楷" panose="02010800040101010101" charset="-122"/>
              <a:ea typeface="华文行楷" panose="02010800040101010101" charset="-122"/>
            </a:endParaRPr>
          </a:p>
        </p:txBody>
      </p:sp>
      <p:sp>
        <p:nvSpPr>
          <p:cNvPr id="6" name="矩形 5" title="">
            <a:hlinkClick r:id="rId4" action="ppaction://hlinksldjump"/>
          </p:cNvPr>
          <p:cNvSpPr/>
          <p:nvPr/>
        </p:nvSpPr>
        <p:spPr>
          <a:xfrm>
            <a:off x="5389880" y="1323975"/>
            <a:ext cx="460375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a:hlinkClick r:id="rId5" action="ppaction://hlinksldjump"/>
          </p:cNvPr>
          <p:cNvSpPr/>
          <p:nvPr/>
        </p:nvSpPr>
        <p:spPr>
          <a:xfrm>
            <a:off x="5389880" y="1943735"/>
            <a:ext cx="427609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矩形 7" title="">
            <a:hlinkClick r:id="rId6" action="ppaction://hlinksldjump"/>
          </p:cNvPr>
          <p:cNvSpPr/>
          <p:nvPr/>
        </p:nvSpPr>
        <p:spPr>
          <a:xfrm>
            <a:off x="5389880" y="2563495"/>
            <a:ext cx="427609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矩形 8" title="">
            <a:hlinkClick r:id="rId7" action="ppaction://hlinksldjump"/>
          </p:cNvPr>
          <p:cNvSpPr/>
          <p:nvPr/>
        </p:nvSpPr>
        <p:spPr>
          <a:xfrm>
            <a:off x="5389880" y="3183255"/>
            <a:ext cx="427609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矩形 9" title="">
            <a:hlinkClick r:id="rId8" action="ppaction://hlinksldjump"/>
          </p:cNvPr>
          <p:cNvSpPr/>
          <p:nvPr/>
        </p:nvSpPr>
        <p:spPr>
          <a:xfrm>
            <a:off x="5389880" y="3803015"/>
            <a:ext cx="368490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1" name="矩形 10" title="">
            <a:hlinkClick r:id="rId9" action="ppaction://hlinksldjump"/>
          </p:cNvPr>
          <p:cNvSpPr/>
          <p:nvPr/>
        </p:nvSpPr>
        <p:spPr>
          <a:xfrm>
            <a:off x="5389880" y="4422775"/>
            <a:ext cx="368490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2" name="矩形 11" title="">
            <a:hlinkClick r:id="rId10" action="ppaction://hlinksldjump"/>
          </p:cNvPr>
          <p:cNvSpPr/>
          <p:nvPr/>
        </p:nvSpPr>
        <p:spPr>
          <a:xfrm>
            <a:off x="5389880" y="5042535"/>
            <a:ext cx="520446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title="">
            <a:hlinkClick r:id="rId11" action="ppaction://hlinksldjump"/>
          </p:cNvPr>
          <p:cNvSpPr/>
          <p:nvPr/>
        </p:nvSpPr>
        <p:spPr>
          <a:xfrm>
            <a:off x="5389880" y="5662295"/>
            <a:ext cx="552958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187895" y="169107"/>
            <a:ext cx="381762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叙事技巧和特征</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64278" y="997029"/>
            <a:ext cx="2933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一、小说的叙事技巧</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54701" y="1588951"/>
            <a:ext cx="10283952" cy="1290580"/>
          </a:xfrm>
          <a:prstGeom prst="rect">
            <a:avLst/>
          </a:prstGeom>
          <a:noFill/>
        </p:spPr>
        <p:txBody>
          <a:bodyPr anchor="t"/>
          <a:lstStyle/>
          <a:p>
            <a:pPr marL="0" algn="l">
              <a:lnSpc>
                <a:spcPts val="4100"/>
              </a:lnSpc>
            </a:pPr>
            <a:r>
              <a:rPr lang="zh-CN" altLang="en-US" sz="2200" b="1" i="0">
                <a:solidFill>
                  <a:srgbClr val="FF0000">
                    <a:alpha val="100000"/>
                  </a:srgbClr>
                </a:solidFill>
                <a:latin typeface="微软雅黑" panose="020b0503020204020204" charset="-122"/>
                <a:ea typeface="微软雅黑" panose="020b0503020204020204" charset="-122"/>
              </a:rPr>
              <a:t>①</a:t>
            </a:r>
            <a:r>
              <a:rPr lang="zh-CN" altLang="en-US" sz="2400" b="1" i="0">
                <a:solidFill>
                  <a:srgbClr val="FF0000">
                    <a:alpha val="100000"/>
                  </a:srgbClr>
                </a:solidFill>
                <a:latin typeface="微软雅黑" panose="020b0503020204020204" charset="-122"/>
                <a:ea typeface="微软雅黑" panose="020b0503020204020204" charset="-122"/>
              </a:rPr>
              <a:t>传统情节：</a:t>
            </a:r>
            <a:r>
              <a:rPr lang="zh-CN" altLang="en-US" sz="2400" b="1" i="0">
                <a:solidFill>
                  <a:srgbClr val="006EFF">
                    <a:alpha val="100000"/>
                  </a:srgbClr>
                </a:solidFill>
                <a:latin typeface="华文楷体" panose="02010600040101010101" charset="-122"/>
                <a:ea typeface="华文楷体" panose="02010600040101010101" charset="-122"/>
              </a:rPr>
              <a:t>顺序/线索/悬念/伏笔/照应/铺垫/抑扬/对比/衬托/突转</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100"/>
              </a:lnSpc>
            </a:pPr>
            <a:r>
              <a:rPr lang="zh-CN" altLang="en-US" sz="2200" b="1" i="0">
                <a:solidFill>
                  <a:srgbClr val="FF0000">
                    <a:alpha val="100000"/>
                  </a:srgbClr>
                </a:solidFill>
                <a:latin typeface="微软雅黑" panose="020b0503020204020204" charset="-122"/>
                <a:ea typeface="微软雅黑" panose="020b0503020204020204" charset="-122"/>
              </a:rPr>
              <a:t>②</a:t>
            </a:r>
            <a:r>
              <a:rPr lang="zh-CN" altLang="en-US" sz="2400" b="1" i="0">
                <a:solidFill>
                  <a:srgbClr val="FF0000">
                    <a:alpha val="100000"/>
                  </a:srgbClr>
                </a:solidFill>
                <a:latin typeface="微软雅黑" panose="020b0503020204020204" charset="-122"/>
                <a:ea typeface="微软雅黑" panose="020b0503020204020204" charset="-122"/>
              </a:rPr>
              <a:t>现代淡化：</a:t>
            </a:r>
            <a:r>
              <a:rPr lang="zh-CN" altLang="en-US" sz="2400" b="1" i="0">
                <a:solidFill>
                  <a:srgbClr val="006EFF">
                    <a:alpha val="100000"/>
                  </a:srgbClr>
                </a:solidFill>
                <a:latin typeface="华文楷体" panose="02010600040101010101" charset="-122"/>
                <a:ea typeface="华文楷体" panose="02010600040101010101" charset="-122"/>
              </a:rPr>
              <a:t>散文化/诗化；意识流/内心独白/荒诞魔幻/横截面式/穿越式</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64135" y="3118590"/>
            <a:ext cx="2933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二、小说的叙事特征</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7" name="表格1" title=""/>
          <p:cNvGraphicFramePr>
            <a:graphicFrameLocks noGrp="1"/>
          </p:cNvGraphicFramePr>
          <p:nvPr/>
        </p:nvGraphicFramePr>
        <p:xfrm>
          <a:off x="654644" y="3967332"/>
          <a:ext cx="11276982" cy="4388659"/>
        </p:xfrm>
        <a:graphic>
          <a:graphicData uri="http://schemas.openxmlformats.org/drawingml/2006/table">
            <a:tbl>
              <a:tblPr firstRow="1" bandRow="1">
                <a:tableStyleId>{5C22544A-7EE6-4342-B048-85BDC9FD1C3A}</a:tableStyleId>
              </a:tblPr>
              <a:tblGrid>
                <a:gridCol w="849539"/>
                <a:gridCol w="1552163"/>
                <a:gridCol w="8875280"/>
              </a:tblGrid>
              <a:tr h="630872">
                <a:tc gridSpan="3">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小说叙事的实与虚</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r>
              <a:tr h="751557">
                <a:tc rowSpan="2">
                  <a:txBody>
                    <a:bodyPr vert="horz" wrap="square"/>
                    <a:lstStyle/>
                    <a:p>
                      <a:pPr marL="0" algn="ctr">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叙事</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散文化</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淡化小说的要素，却似抒情散文，浓郁了情感而深化了主题</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51557">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对话体</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以人物对话叙述故事塑造形象，蕴含作者意图和作品主题</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51557">
                <a:tc rowSpan="3">
                  <a:txBody>
                    <a:bodyPr vert="horz" wrap="square"/>
                    <a:lstStyle/>
                    <a:p>
                      <a:pPr marL="0" algn="ctr">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虚构</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虚实交织</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突破时空，情节人物跨时代交叉，结构灵活，避免平铺直叙</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51557">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故事新编</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让真实的历史人物行现实之生活，揭示现实意义的主题</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51557">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科幻小说</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科学与幻想统一，科学是基础，幻想是手法，表忧世救世主题</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187895" y="169107"/>
            <a:ext cx="381762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叙事技巧和特征</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64278" y="997029"/>
            <a:ext cx="2933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三、小说叙事节奏</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39518" y="1480090"/>
            <a:ext cx="11181083" cy="2768105"/>
          </a:xfrm>
          <a:prstGeom prst="rect">
            <a:avLst/>
          </a:prstGeom>
          <a:noFill/>
        </p:spPr>
        <p:txBody>
          <a:bodyPr anchor="t"/>
          <a:lstStyle/>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006EFF">
                    <a:alpha val="100000"/>
                  </a:srgbClr>
                </a:solidFill>
                <a:latin typeface="华文楷体" panose="02010600040101010101" charset="-122"/>
                <a:ea typeface="华文楷体" panose="02010600040101010101" charset="-122"/>
              </a:rPr>
              <a:t>节奏是叙事类作品产生特有的艺术魅力的重要因素，具体指的是叙述过程中起伏变化所产生的话语的音乐感和跌宕美。不同的叙事节奏还表现着不同的情趣，带着不同的审美意味。</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如：次要情节一笔带过，是略写，是快节奏；关键情节、精彩之处，浓墨重彩，是繁笔，是慢节奏。</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63840" y="4177474"/>
            <a:ext cx="2933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四、小说叙事腔调</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491376" y="4626512"/>
            <a:ext cx="11210601" cy="2768108"/>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叙事腔调是叙述者流露出的感情色彩、年龄、性别、身份等个性化的特征，它或多或少带有作者的影子和烙印，与作者的风格密切相关。以“讲述”为主的小说，叙事腔调较为明显，小说中夹杂着叙述者的主观情感与判断；而以“显示”为主的小说，叙事腔调不太明显，叙述者往往较客观地展示画面和场景，是非曲直交由读者去判断。</a:t>
            </a:r>
            <a:endParaRPr lang="zh-CN" altLang="en-US" sz="2400" b="1" i="0">
              <a:solidFill>
                <a:srgbClr val="006EFF">
                  <a:alpha val="100000"/>
                </a:srgbClr>
              </a:solidFill>
              <a:latin typeface="华文楷体" panose="02010600040101010101" charset="-122"/>
              <a:ea typeface="华文楷体" panose="02010600040101010101" charset="-122"/>
            </a:endParaRPr>
          </a:p>
        </p:txBody>
      </p:sp>
      <p:sp>
        <p:nvSpPr>
          <p:cNvPr id="8" name="形状2" title=""/>
          <p:cNvSpPr txBox="1"/>
          <p:nvPr/>
        </p:nvSpPr>
        <p:spPr>
          <a:xfrm>
            <a:off x="310344" y="7398982"/>
            <a:ext cx="11510077" cy="999506"/>
          </a:xfrm>
          <a:custGeom>
            <a:gdLst>
              <a:gd name="connsiteX0" fmla="*/ 166584 w 11510077"/>
              <a:gd name="connsiteY0" fmla="*/ 0 h 999506"/>
              <a:gd name="connsiteX1" fmla="*/ 11343492 w 11510077"/>
              <a:gd name="connsiteY1" fmla="*/ 0 h 999506"/>
              <a:gd name="connsiteX2" fmla="*/ 11435494 w 11510077"/>
              <a:gd name="connsiteY2" fmla="*/ 0 h 999506"/>
              <a:gd name="connsiteX3" fmla="*/ 11510077 w 11510077"/>
              <a:gd name="connsiteY3" fmla="*/ 832922 h 999506"/>
              <a:gd name="connsiteX4" fmla="*/ 11510075 w 11510077"/>
              <a:gd name="connsiteY4" fmla="*/ 924923 h 999506"/>
              <a:gd name="connsiteX5" fmla="*/ 166584 w 11510077"/>
              <a:gd name="connsiteY5" fmla="*/ 999506 h 999506"/>
              <a:gd name="connsiteX6" fmla="*/ 74582 w 11510077"/>
              <a:gd name="connsiteY6" fmla="*/ 999506 h 999506"/>
              <a:gd name="connsiteX7" fmla="*/ 0 w 11510077"/>
              <a:gd name="connsiteY7" fmla="*/ 166584 h 999506"/>
              <a:gd name="connsiteX8" fmla="*/ 0 w 11510077"/>
              <a:gd name="connsiteY8" fmla="*/ 74582 h 9995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0077" h="999506">
                <a:moveTo>
                  <a:pt x="166584" y="0"/>
                </a:moveTo>
                <a:lnTo>
                  <a:pt x="11343492" y="0"/>
                </a:lnTo>
                <a:cubicBezTo>
                  <a:pt x="11435494" y="0"/>
                  <a:pt x="11510075" y="74582"/>
                  <a:pt x="11510077" y="166584"/>
                </a:cubicBezTo>
                <a:lnTo>
                  <a:pt x="11510077" y="832922"/>
                </a:lnTo>
                <a:cubicBezTo>
                  <a:pt x="11510075" y="924923"/>
                  <a:pt x="11435494" y="999506"/>
                  <a:pt x="11343492" y="999506"/>
                </a:cubicBezTo>
                <a:lnTo>
                  <a:pt x="166584" y="999506"/>
                </a:lnTo>
                <a:cubicBezTo>
                  <a:pt x="74582" y="999506"/>
                  <a:pt x="0" y="924923"/>
                  <a:pt x="0" y="832922"/>
                </a:cubicBezTo>
                <a:lnTo>
                  <a:pt x="0" y="166584"/>
                </a:lnTo>
                <a:cubicBezTo>
                  <a:pt x="0" y="74582"/>
                  <a:pt x="74582" y="0"/>
                  <a:pt x="166584" y="0"/>
                </a:cubicBezTo>
                <a:close/>
              </a:path>
            </a:pathLst>
          </a:custGeom>
          <a:solidFill>
            <a:srgbClr val="FFFFFF">
              <a:alpha val="0"/>
            </a:srgbClr>
          </a:solidFill>
          <a:ln w="9525">
            <a:solidFill>
              <a:srgbClr val="FF7E00">
                <a:alpha val="100000"/>
              </a:srgbClr>
            </a:solidFill>
            <a:prstDash val="solid"/>
          </a:ln>
        </p:spPr>
        <p:txBody>
          <a:bodyPr anchor="ctr"/>
          <a:lstStyle/>
          <a:p>
            <a:pPr marL="0" algn="l"/>
            <a:r>
              <a:rPr lang="zh-CN" altLang="en-US" sz="2200" b="1" i="0">
                <a:solidFill>
                  <a:srgbClr val="FF0000">
                    <a:alpha val="100000"/>
                  </a:srgbClr>
                </a:solidFill>
                <a:latin typeface="微软雅黑" panose="020b0503020204020204" charset="-122"/>
                <a:ea typeface="微软雅黑" panose="020b0503020204020204" charset="-122"/>
              </a:rPr>
              <a:t>【特别提醒】</a:t>
            </a:r>
            <a:r>
              <a:rPr lang="zh-CN" altLang="en-US" sz="2200" b="1" i="0">
                <a:solidFill>
                  <a:srgbClr val="000000">
                    <a:alpha val="100000"/>
                  </a:srgbClr>
                </a:solidFill>
                <a:latin typeface="微软雅黑" panose="020b0503020204020204" charset="-122"/>
                <a:ea typeface="微软雅黑" panose="020b0503020204020204" charset="-122"/>
              </a:rPr>
              <a:t>两点不可缺少：一是</a:t>
            </a:r>
            <a:r>
              <a:rPr lang="zh-CN" altLang="en-US" sz="2200" b="1" i="0">
                <a:solidFill>
                  <a:srgbClr val="3B00FF">
                    <a:alpha val="100000"/>
                  </a:srgbClr>
                </a:solidFill>
                <a:latin typeface="微软雅黑" panose="020b0503020204020204" charset="-122"/>
                <a:ea typeface="微软雅黑" panose="020b0503020204020204" charset="-122"/>
              </a:rPr>
              <a:t>小说三要素的具体体现</a:t>
            </a:r>
            <a:r>
              <a:rPr lang="zh-CN" altLang="en-US" sz="2200" b="1" i="0">
                <a:solidFill>
                  <a:srgbClr val="000000">
                    <a:alpha val="100000"/>
                  </a:srgbClr>
                </a:solidFill>
                <a:latin typeface="微软雅黑" panose="020b0503020204020204" charset="-122"/>
                <a:ea typeface="微软雅黑" panose="020b0503020204020204" charset="-122"/>
              </a:rPr>
              <a:t>；二是</a:t>
            </a:r>
            <a:r>
              <a:rPr lang="zh-CN" altLang="en-US" sz="2200" b="1" i="0">
                <a:solidFill>
                  <a:srgbClr val="3B00FF">
                    <a:alpha val="100000"/>
                  </a:srgbClr>
                </a:solidFill>
                <a:latin typeface="微软雅黑" panose="020b0503020204020204" charset="-122"/>
                <a:ea typeface="微软雅黑" panose="020b0503020204020204" charset="-122"/>
              </a:rPr>
              <a:t>小说的手法和语言</a:t>
            </a:r>
            <a:r>
              <a:rPr lang="zh-CN" altLang="en-US" sz="2200" b="1" i="0">
                <a:solidFill>
                  <a:srgbClr val="000000">
                    <a:alpha val="100000"/>
                  </a:srgbClr>
                </a:solidFill>
                <a:latin typeface="微软雅黑" panose="020b0503020204020204" charset="-122"/>
                <a:ea typeface="微软雅黑" panose="020b0503020204020204" charset="-122"/>
              </a:rPr>
              <a:t>。特别注意叙事的手法，如故事的连贯性、跳跃性，魔幻性，历史现实的交织，科学幻想的交织。</a:t>
            </a:r>
            <a:endParaRPr lang="zh-CN" altLang="en-US" sz="22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5"/>
          <a:stretch>
            <a:fillRect/>
          </a:stretch>
        </a:blipFill>
        <a:effectLst/>
      </p:bgPr>
    </p:bg>
    <p:spTree>
      <p:nvGrpSpPr>
        <p:cNvPr id="1" name=""/>
        <p:cNvGrpSpPr/>
        <p:nvPr/>
      </p:nvGrpSpPr>
      <p:grpSpPr>
        <a:xfrm>
          <a:off x="0" y="0"/>
          <a:ext cx="0" cy="0"/>
        </a:xfrm>
      </p:grpSpPr>
      <p:sp>
        <p:nvSpPr>
          <p:cNvPr id="2" name="文本1" title=""/>
          <p:cNvSpPr txBox="1"/>
          <p:nvPr/>
        </p:nvSpPr>
        <p:spPr>
          <a:xfrm>
            <a:off x="3220107" y="169107"/>
            <a:ext cx="7255059" cy="744728"/>
          </a:xfrm>
          <a:prstGeom prst="rect">
            <a:avLst/>
          </a:prstGeom>
          <a:noFill/>
        </p:spPr>
        <p:txBody>
          <a:bodyPr anchor="ctr"/>
          <a:lstStyle/>
          <a:p>
            <a:pPr marL="0" algn="ctr"/>
            <a:r>
              <a:rPr lang="zh-CN" altLang="en-US" sz="4000" b="1" i="0">
                <a:solidFill>
                  <a:srgbClr val="FF0000">
                    <a:alpha val="100000"/>
                  </a:srgbClr>
                </a:solidFill>
                <a:latin typeface="华文行楷" panose="02010800040101010101" charset="-122"/>
                <a:ea typeface="华文行楷" panose="02010800040101010101" charset="-122"/>
              </a:rPr>
              <a:t>任务二：</a:t>
            </a:r>
            <a:r>
              <a:rPr lang="zh-CN" altLang="en-US" sz="4000" b="1" i="0">
                <a:solidFill>
                  <a:srgbClr val="006EFF">
                    <a:alpha val="100000"/>
                  </a:srgbClr>
                </a:solidFill>
                <a:latin typeface="华文行楷" panose="02010800040101010101" charset="-122"/>
                <a:ea typeface="华文行楷" panose="02010800040101010101" charset="-122"/>
              </a:rPr>
              <a:t>分析小说的情节结构</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2156031" y="6548685"/>
            <a:ext cx="7882890" cy="664146"/>
          </a:xfrm>
          <a:prstGeom prst="rect">
            <a:avLst/>
          </a:prstGeom>
          <a:noFill/>
        </p:spPr>
        <p:txBody>
          <a:bodyPr anchor="t"/>
          <a:lstStyle/>
          <a:p>
            <a:pPr marL="0" algn="l"/>
            <a:r>
              <a:rPr lang="zh-CN" altLang="en-US" sz="3600" b="1" i="0">
                <a:solidFill>
                  <a:srgbClr val="FF0000">
                    <a:alpha val="100000"/>
                  </a:srgbClr>
                </a:solidFill>
                <a:latin typeface="华文新魏" panose="02010800040101010101" charset="-122"/>
                <a:ea typeface="华文新魏" panose="02010800040101010101" charset="-122"/>
              </a:rPr>
              <a:t>粗读：</a:t>
            </a:r>
            <a:r>
              <a:rPr lang="zh-CN" altLang="en-US" sz="3600" b="1" i="0">
                <a:solidFill>
                  <a:srgbClr val="3B00FF">
                    <a:alpha val="100000"/>
                  </a:srgbClr>
                </a:solidFill>
                <a:latin typeface="华文新魏" panose="02010800040101010101" charset="-122"/>
                <a:ea typeface="华文新魏" panose="02010800040101010101" charset="-122"/>
              </a:rPr>
              <a:t>明白小说写了一个怎样的故事</a:t>
            </a:r>
            <a:endParaRPr lang="zh-CN" altLang="en-US" sz="3600" b="1" i="0">
              <a:solidFill>
                <a:srgbClr val="3B00FF">
                  <a:alpha val="100000"/>
                </a:srgbClr>
              </a:solidFill>
              <a:latin typeface="华文新魏" panose="02010800040101010101" charset="-122"/>
              <a:ea typeface="华文新魏" panose="020108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pic>
        <p:nvPicPr>
          <p:cNvPr id="5" name="思维导图1" title=""/>
          <p:cNvPicPr>
            <a:picLocks noChangeAspect="1"/>
          </p:cNvPicPr>
          <p:nvPr/>
        </p:nvPicPr>
        <p:blipFill>
          <a:blip r:embed="rId2"/>
          <a:stretch>
            <a:fillRect/>
          </a:stretch>
        </p:blipFill>
        <p:spPr>
          <a:xfrm>
            <a:off x="367684" y="1445504"/>
            <a:ext cx="11458575" cy="4352925"/>
          </a:xfrm>
          <a:prstGeom prst="rect">
            <a:avLst/>
          </a:prstGeom>
        </p:spPr>
      </p:pic>
      <p:sp>
        <p:nvSpPr>
          <p:cNvPr id="6" name="矩形 5" title="">
            <a:hlinkClick r:id="rId3" action="ppaction://hlinksldjump"/>
          </p:cNvPr>
          <p:cNvSpPr/>
          <p:nvPr/>
        </p:nvSpPr>
        <p:spPr>
          <a:xfrm>
            <a:off x="2075815" y="1750060"/>
            <a:ext cx="84201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a:hlinkClick r:id="rId4" action="ppaction://hlinksldjump"/>
          </p:cNvPr>
          <p:cNvSpPr/>
          <p:nvPr/>
        </p:nvSpPr>
        <p:spPr>
          <a:xfrm>
            <a:off x="2075815" y="4057650"/>
            <a:ext cx="84201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445965" y="169145"/>
            <a:ext cx="329946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梳理情节结构</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3589" y="1006926"/>
            <a:ext cx="11971687" cy="2307690"/>
          </a:xfrm>
          <a:prstGeom prst="rect">
            <a:avLst/>
          </a:prstGeom>
          <a:noFill/>
        </p:spPr>
        <p:txBody>
          <a:bodyPr anchor="t"/>
          <a:lstStyle/>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0000">
                    <a:alpha val="100000"/>
                  </a:srgbClr>
                </a:solidFill>
                <a:latin typeface="微软雅黑" panose="020b0503020204020204" charset="-122"/>
                <a:ea typeface="微软雅黑" panose="020b0503020204020204" charset="-122"/>
              </a:rPr>
              <a:t>1.《林教头风雪山神庙》采用的是双线结构，明线是</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，暗线是</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，明暗线交会的地点在</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2.《祝福》的情节结构模式是</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，《林教头风雪山神庙》的结构模式是</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《老人与海》的情节结构模式是</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9633747" y="1099093"/>
            <a:ext cx="2414873"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林冲被逼上梁山</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1101052" y="1641807"/>
            <a:ext cx="3053048"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陆虞侯设计陷害林冲</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979348" y="1641500"/>
            <a:ext cx="1109948"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山神庙</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8" name="文本6" title=""/>
          <p:cNvSpPr txBox="1"/>
          <p:nvPr/>
        </p:nvSpPr>
        <p:spPr>
          <a:xfrm>
            <a:off x="4218213" y="2165394"/>
            <a:ext cx="1104900"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摇摆式</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10532040" y="2165614"/>
            <a:ext cx="1104900"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摇摆式</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10" name="文本8" title=""/>
          <p:cNvSpPr txBox="1"/>
          <p:nvPr/>
        </p:nvSpPr>
        <p:spPr>
          <a:xfrm>
            <a:off x="4470972" y="2685154"/>
            <a:ext cx="1148353"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延迟式</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11" name="文本9" title=""/>
          <p:cNvSpPr txBox="1"/>
          <p:nvPr/>
        </p:nvSpPr>
        <p:spPr>
          <a:xfrm>
            <a:off x="231248" y="3277324"/>
            <a:ext cx="11797303" cy="2602643"/>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微软雅黑" panose="020b0503020204020204" charset="-122"/>
                <a:ea typeface="微软雅黑" panose="020b0503020204020204" charset="-122"/>
              </a:rPr>
              <a:t>“摇摆”</a:t>
            </a:r>
            <a:r>
              <a:rPr lang="zh-CN" altLang="en-US" sz="2400" b="1" i="0">
                <a:solidFill>
                  <a:srgbClr val="006EFF">
                    <a:alpha val="100000"/>
                  </a:srgbClr>
                </a:solidFill>
                <a:latin typeface="微软雅黑" panose="020b0503020204020204" charset="-122"/>
                <a:ea typeface="微软雅黑" panose="020b0503020204020204" charset="-122"/>
              </a:rPr>
              <a:t>（一波三折）</a:t>
            </a:r>
            <a:r>
              <a:rPr lang="zh-CN" altLang="en-US" sz="2400" b="1" i="0">
                <a:solidFill>
                  <a:srgbClr val="000000">
                    <a:alpha val="100000"/>
                  </a:srgbClr>
                </a:solidFill>
                <a:latin typeface="华文楷体" panose="02010600040101010101" charset="-122"/>
                <a:ea typeface="华文楷体" panose="02010600040101010101" charset="-122"/>
              </a:rPr>
              <a:t>是指情节发展并非直线进行，而是在发展或高潮阶段出现波折，使情节发生“横生枝节”，然后再回归正轨。通过“摇摆”，小说能够增加情节的吸引力和戏剧性，使故事更加曲折生动，从而更好地吸引读者的注意力。还可以更好地展现人物的内心变化和冲突的激化，同时也能通过情节的反复转折来揭示小说的主题。《祝福》和《林教头风雪山神庙》就是典型的摇摆式结构，它们在情节发展中设置了多次波折，使得故事充满了起伏和变化，从而增强了小说的艺术魅力。</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12" name="文本10" title=""/>
          <p:cNvSpPr txBox="1"/>
          <p:nvPr/>
        </p:nvSpPr>
        <p:spPr>
          <a:xfrm>
            <a:off x="231248" y="5810336"/>
            <a:ext cx="11796712" cy="2602643"/>
          </a:xfrm>
          <a:prstGeom prst="rect">
            <a:avLst/>
          </a:prstGeom>
          <a:noFill/>
        </p:spPr>
        <p:txBody>
          <a:bodyPr anchor="t"/>
          <a:lstStyle/>
          <a:p>
            <a:pPr marL="0" algn="l"/>
            <a:r>
              <a:rPr lang="zh-CN" altLang="en-US" sz="2400" b="1" i="0">
                <a:solidFill>
                  <a:srgbClr val="24292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微软雅黑" panose="020b0503020204020204" charset="-122"/>
                <a:ea typeface="微软雅黑" panose="020b0503020204020204" charset="-122"/>
              </a:rPr>
              <a:t>“延迟”</a:t>
            </a:r>
            <a:r>
              <a:rPr lang="zh-CN" altLang="en-US" sz="2400" b="1" i="0">
                <a:solidFill>
                  <a:srgbClr val="006EFF">
                    <a:alpha val="100000"/>
                  </a:srgbClr>
                </a:solidFill>
                <a:latin typeface="微软雅黑" panose="020b0503020204020204" charset="-122"/>
                <a:ea typeface="微软雅黑" panose="020b0503020204020204" charset="-122"/>
              </a:rPr>
              <a:t>（欲擒故纵）</a:t>
            </a:r>
            <a:r>
              <a:rPr lang="zh-CN" altLang="en-US" sz="2400" b="1" i="0">
                <a:solidFill>
                  <a:srgbClr val="24292F">
                    <a:alpha val="100000"/>
                  </a:srgbClr>
                </a:solidFill>
                <a:latin typeface="华文楷体" panose="02010600040101010101" charset="-122"/>
                <a:ea typeface="华文楷体" panose="02010600040101010101" charset="-122"/>
              </a:rPr>
              <a:t>是指故意拖延故事的发展，给情节和人物心理设置障碍，从而达到舒缓节奏、制造波澜、丰富人物形象、揭示主题和吸引读者注意力的效果。在情节进展中故意延缓信息的揭露，使读者产生强烈的期待感和好奇心，从而增强故事的吸引力和戏剧性效果。“延迟”与“摇摆”常结合使用，通过反复的波折和转折，进一步增强故事的复杂性和深度。《老人与海》老人在海上与各种沙鱼的搏斗过程是摇摆式的，而整个故事的叙事是延迟式的。</a:t>
            </a:r>
            <a:endParaRPr lang="zh-CN" altLang="en-US" sz="2400" b="1" i="0">
              <a:solidFill>
                <a:srgbClr val="24292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300"/>
                                        <p:tgtEl>
                                          <p:spTgt spid="10"/>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300"/>
                                        <p:tgtEl>
                                          <p:spTgt spid="11"/>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445965" y="169145"/>
            <a:ext cx="329946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梳理情节结构</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3589" y="1006926"/>
            <a:ext cx="4999387"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3.请梳理《百合花》的故事情节。</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231543" y="1599448"/>
            <a:ext cx="11797303" cy="1835456"/>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小说以“我”的见闻为线索，依次写了通讯员送“我”去包扎所</a:t>
            </a:r>
            <a:r>
              <a:rPr lang="zh-CN" altLang="en-US" sz="2400" b="1" i="0">
                <a:solidFill>
                  <a:srgbClr val="006EFF">
                    <a:alpha val="100000"/>
                  </a:srgbClr>
                </a:solidFill>
                <a:latin typeface="微软雅黑" panose="020b0503020204020204" charset="-122"/>
                <a:ea typeface="微软雅黑" panose="020b0503020204020204" charset="-122"/>
              </a:rPr>
              <a:t>(开端)</a:t>
            </a:r>
            <a:r>
              <a:rPr lang="zh-CN" altLang="en-US" sz="2400" b="1" i="0">
                <a:solidFill>
                  <a:srgbClr val="000000">
                    <a:alpha val="100000"/>
                  </a:srgbClr>
                </a:solidFill>
                <a:latin typeface="华文楷体" panose="02010600040101010101" charset="-122"/>
                <a:ea typeface="华文楷体" panose="02010600040101010101" charset="-122"/>
              </a:rPr>
              <a:t>，新媳妇借给“我们”被子</a:t>
            </a:r>
            <a:r>
              <a:rPr lang="zh-CN" altLang="en-US" sz="2400" b="1" i="0">
                <a:solidFill>
                  <a:srgbClr val="006EFF">
                    <a:alpha val="100000"/>
                  </a:srgbClr>
                </a:solidFill>
                <a:latin typeface="微软雅黑" panose="020b0503020204020204" charset="-122"/>
                <a:ea typeface="微软雅黑" panose="020b0503020204020204" charset="-122"/>
              </a:rPr>
              <a:t>(发展)</a:t>
            </a:r>
            <a:r>
              <a:rPr lang="zh-CN" altLang="en-US" sz="2400" b="1" i="0">
                <a:solidFill>
                  <a:srgbClr val="000000">
                    <a:alpha val="100000"/>
                  </a:srgbClr>
                </a:solidFill>
                <a:latin typeface="华文楷体" panose="02010600040101010101" charset="-122"/>
                <a:ea typeface="华文楷体" panose="02010600040101010101" charset="-122"/>
              </a:rPr>
              <a:t>，新媳妇和“我”一起在包扎所救护</a:t>
            </a:r>
            <a:r>
              <a:rPr lang="zh-CN" altLang="en-US" sz="2400" b="1" i="0">
                <a:solidFill>
                  <a:srgbClr val="006EFF">
                    <a:alpha val="100000"/>
                  </a:srgbClr>
                </a:solidFill>
                <a:latin typeface="微软雅黑" panose="020b0503020204020204" charset="-122"/>
                <a:ea typeface="微软雅黑" panose="020b0503020204020204" charset="-122"/>
              </a:rPr>
              <a:t>(再发展)</a:t>
            </a:r>
            <a:r>
              <a:rPr lang="zh-CN" altLang="en-US" sz="2400" b="1" i="0">
                <a:solidFill>
                  <a:srgbClr val="000000">
                    <a:alpha val="100000"/>
                  </a:srgbClr>
                </a:solidFill>
                <a:latin typeface="华文楷体" panose="02010600040101010101" charset="-122"/>
                <a:ea typeface="华文楷体" panose="02010600040101010101" charset="-122"/>
              </a:rPr>
              <a:t>，新媳妇给通讯员衣</a:t>
            </a:r>
            <a:r>
              <a:rPr lang="zh-CN" altLang="en-US" sz="2400" b="1" i="0">
                <a:solidFill>
                  <a:srgbClr val="006EFF">
                    <a:alpha val="100000"/>
                  </a:srgbClr>
                </a:solidFill>
                <a:latin typeface="微软雅黑" panose="020b0503020204020204" charset="-122"/>
                <a:ea typeface="微软雅黑" panose="020b0503020204020204" charset="-122"/>
              </a:rPr>
              <a:t>(高潮)</a:t>
            </a:r>
            <a:r>
              <a:rPr lang="zh-CN" altLang="en-US" sz="2400" b="1" i="0">
                <a:solidFill>
                  <a:srgbClr val="000000">
                    <a:alpha val="100000"/>
                  </a:srgbClr>
                </a:solidFill>
                <a:latin typeface="华文楷体" panose="02010600040101010101" charset="-122"/>
                <a:ea typeface="华文楷体" panose="02010600040101010101" charset="-122"/>
              </a:rPr>
              <a:t>，新媳妇执意献出新被</a:t>
            </a:r>
            <a:r>
              <a:rPr lang="zh-CN" altLang="en-US" sz="2400" b="1" i="0">
                <a:solidFill>
                  <a:srgbClr val="006EFF">
                    <a:alpha val="100000"/>
                  </a:srgbClr>
                </a:solidFill>
                <a:latin typeface="微软雅黑" panose="020b0503020204020204" charset="-122"/>
                <a:ea typeface="微软雅黑" panose="020b0503020204020204" charset="-122"/>
              </a:rPr>
              <a:t>(结局)</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231105" y="4393439"/>
            <a:ext cx="11796712" cy="3799147"/>
          </a:xfrm>
          <a:prstGeom prst="rect">
            <a:avLst/>
          </a:prstGeom>
          <a:noFill/>
        </p:spPr>
        <p:txBody>
          <a:bodyPr anchor="t"/>
          <a:lstStyle/>
          <a:p>
            <a:pPr marL="0" algn="l">
              <a:lnSpc>
                <a:spcPts val="4000"/>
              </a:lnSpc>
            </a:pPr>
            <a:r>
              <a:rPr lang="zh-CN" altLang="en-US" sz="2400" b="1" i="0">
                <a:solidFill>
                  <a:srgbClr val="24292F">
                    <a:alpha val="100000"/>
                  </a:srgbClr>
                </a:solidFill>
                <a:latin typeface="华文楷体" panose="02010600040101010101" charset="-122"/>
                <a:ea typeface="华文楷体" panose="02010600040101010101" charset="-122"/>
              </a:rPr>
              <a:t>       </a:t>
            </a:r>
            <a:r>
              <a:rPr lang="zh-CN" altLang="en-US" sz="2200" b="1" i="0">
                <a:solidFill>
                  <a:srgbClr val="006EFF">
                    <a:alpha val="100000"/>
                  </a:srgbClr>
                </a:solidFill>
                <a:latin typeface="华文楷体" panose="02010600040101010101" charset="-122"/>
                <a:ea typeface="华文楷体" panose="02010600040101010101" charset="-122"/>
              </a:rPr>
              <a:t>①</a:t>
            </a:r>
            <a:r>
              <a:rPr lang="zh-CN" altLang="en-US" sz="2400" b="1" i="0">
                <a:solidFill>
                  <a:srgbClr val="006EFF">
                    <a:alpha val="100000"/>
                  </a:srgbClr>
                </a:solidFill>
                <a:latin typeface="华文楷体" panose="02010600040101010101" charset="-122"/>
                <a:ea typeface="华文楷体" panose="02010600040101010101" charset="-122"/>
              </a:rPr>
              <a:t>害怕。</a:t>
            </a:r>
            <a:r>
              <a:rPr lang="zh-CN" altLang="en-US" sz="2400" b="1" i="0">
                <a:solidFill>
                  <a:srgbClr val="24292F">
                    <a:alpha val="100000"/>
                  </a:srgbClr>
                </a:solidFill>
                <a:latin typeface="华文楷体" panose="02010600040101010101" charset="-122"/>
                <a:ea typeface="华文楷体" panose="02010600040101010101" charset="-122"/>
              </a:rPr>
              <a:t>列车消失后，原野空旷，寒风扑来，山影黑幽幽、寂静，小树林发出窸窸窣窣的声音。</a:t>
            </a:r>
            <a:endParaRPr lang="zh-CN" altLang="en-US" sz="2400" b="1" i="0">
              <a:solidFill>
                <a:srgbClr val="24292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24292F">
                    <a:alpha val="100000"/>
                  </a:srgbClr>
                </a:solidFill>
                <a:latin typeface="华文楷体" panose="02010600040101010101" charset="-122"/>
                <a:ea typeface="华文楷体" panose="02010600040101010101" charset="-122"/>
              </a:rPr>
              <a:t>       </a:t>
            </a:r>
            <a:r>
              <a:rPr lang="zh-CN" altLang="en-US" sz="2400" b="1" i="0">
                <a:solidFill>
                  <a:srgbClr val="006EFF">
                    <a:alpha val="100000"/>
                  </a:srgbClr>
                </a:solidFill>
                <a:latin typeface="华文楷体" panose="02010600040101010101" charset="-122"/>
                <a:ea typeface="华文楷体" panose="02010600040101010101" charset="-122"/>
              </a:rPr>
              <a:t>②兴奋。</a:t>
            </a:r>
            <a:r>
              <a:rPr lang="zh-CN" altLang="en-US" sz="2400" b="1" i="0">
                <a:solidFill>
                  <a:srgbClr val="24292F">
                    <a:alpha val="100000"/>
                  </a:srgbClr>
                </a:solidFill>
                <a:latin typeface="华文楷体" panose="02010600040101010101" charset="-122"/>
                <a:ea typeface="华文楷体" panose="02010600040101010101" charset="-122"/>
              </a:rPr>
              <a:t>看到月光下的铅笔盒，内心变得满足、兴奋。</a:t>
            </a:r>
            <a:endParaRPr lang="zh-CN" altLang="en-US" sz="2400" b="1" i="0">
              <a:solidFill>
                <a:srgbClr val="24292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24292F">
                    <a:alpha val="100000"/>
                  </a:srgbClr>
                </a:solidFill>
                <a:latin typeface="华文楷体" panose="02010600040101010101" charset="-122"/>
                <a:ea typeface="华文楷体" panose="02010600040101010101" charset="-122"/>
              </a:rPr>
              <a:t>       </a:t>
            </a:r>
            <a:r>
              <a:rPr lang="zh-CN" altLang="en-US" sz="2400" b="1" i="0">
                <a:solidFill>
                  <a:srgbClr val="006EFF">
                    <a:alpha val="100000"/>
                  </a:srgbClr>
                </a:solidFill>
                <a:latin typeface="华文楷体" panose="02010600040101010101" charset="-122"/>
                <a:ea typeface="华文楷体" panose="02010600040101010101" charset="-122"/>
              </a:rPr>
              <a:t>③忧虑。</a:t>
            </a:r>
            <a:r>
              <a:rPr lang="zh-CN" altLang="en-US" sz="2400" b="1" i="0">
                <a:solidFill>
                  <a:srgbClr val="24292F">
                    <a:alpha val="100000"/>
                  </a:srgbClr>
                </a:solidFill>
                <a:latin typeface="华文楷体" panose="02010600040101010101" charset="-122"/>
                <a:ea typeface="华文楷体" panose="02010600040101010101" charset="-122"/>
              </a:rPr>
              <a:t>四十个鸡蛋换铅笔盒值得吗？四十个鸡蛋没有了，娘会怎么说呢？爹为自己挣学费不容易，谁能告诉她应该怎么做？</a:t>
            </a:r>
            <a:endParaRPr lang="zh-CN" altLang="en-US" sz="2400" b="1" i="0">
              <a:solidFill>
                <a:srgbClr val="24292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24292F">
                    <a:alpha val="100000"/>
                  </a:srgbClr>
                </a:solidFill>
                <a:latin typeface="华文楷体" panose="02010600040101010101" charset="-122"/>
                <a:ea typeface="华文楷体" panose="02010600040101010101" charset="-122"/>
              </a:rPr>
              <a:t>       </a:t>
            </a:r>
            <a:r>
              <a:rPr lang="zh-CN" altLang="en-US" sz="2400" b="1" i="0">
                <a:solidFill>
                  <a:srgbClr val="006EFF">
                    <a:alpha val="100000"/>
                  </a:srgbClr>
                </a:solidFill>
                <a:latin typeface="华文楷体" panose="02010600040101010101" charset="-122"/>
                <a:ea typeface="华文楷体" panose="02010600040101010101" charset="-122"/>
              </a:rPr>
              <a:t>④自信。</a:t>
            </a:r>
            <a:r>
              <a:rPr lang="zh-CN" altLang="en-US" sz="2400" b="1" i="0">
                <a:solidFill>
                  <a:srgbClr val="24292F">
                    <a:alpha val="100000"/>
                  </a:srgbClr>
                </a:solidFill>
                <a:latin typeface="华文楷体" panose="02010600040101010101" charset="-122"/>
                <a:ea typeface="华文楷体" panose="02010600040101010101" charset="-122"/>
              </a:rPr>
              <a:t>她想到了“骗”娘的方法，想到了未来美好的前景，她内心立即充满信心和力量。</a:t>
            </a:r>
            <a:endParaRPr lang="zh-CN" altLang="en-US" sz="2400" b="1" i="0">
              <a:solidFill>
                <a:srgbClr val="24292F">
                  <a:alpha val="100000"/>
                </a:srgbClr>
              </a:solidFill>
              <a:latin typeface="华文楷体" panose="02010600040101010101" charset="-122"/>
              <a:ea typeface="华文楷体" panose="02010600040101010101" charset="-122"/>
            </a:endParaRPr>
          </a:p>
        </p:txBody>
      </p:sp>
      <p:sp>
        <p:nvSpPr>
          <p:cNvPr id="7" name="文本5" title=""/>
          <p:cNvSpPr txBox="1"/>
          <p:nvPr/>
        </p:nvSpPr>
        <p:spPr>
          <a:xfrm>
            <a:off x="143942" y="3744568"/>
            <a:ext cx="10076212"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4.请概括《哦,香雪》中列车从西山口车站开走后香雪的心理变化过程。</a:t>
            </a:r>
            <a:endParaRPr lang="zh-CN" altLang="en-US" sz="24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141970" y="907852"/>
            <a:ext cx="11258550" cy="1485011"/>
          </a:xfrm>
          <a:prstGeom prst="rect">
            <a:avLst/>
          </a:prstGeom>
          <a:noFill/>
        </p:spPr>
        <p:txBody>
          <a:bodyPr anchor="t"/>
          <a:lstStyle/>
          <a:p>
            <a:pPr marL="0" algn="l"/>
            <a:r>
              <a:rPr lang="zh-CN" altLang="en-US" sz="2600" b="1" i="0">
                <a:solidFill>
                  <a:srgbClr val="FF0000">
                    <a:alpha val="100000"/>
                  </a:srgbClr>
                </a:solidFill>
                <a:latin typeface="微软雅黑" panose="020b0503020204020204" charset="-122"/>
                <a:ea typeface="微软雅黑" panose="020b0503020204020204" charset="-122"/>
              </a:rPr>
              <a:t>(一)线索角度</a:t>
            </a:r>
            <a:endParaRPr lang="zh-CN" altLang="en-US" sz="2600" b="1" i="0">
              <a:solidFill>
                <a:srgbClr val="FF0000">
                  <a:alpha val="100000"/>
                </a:srgbClr>
              </a:solidFill>
              <a:latin typeface="微软雅黑" panose="020b0503020204020204" charset="-122"/>
              <a:ea typeface="微软雅黑" panose="020b0503020204020204" charset="-122"/>
            </a:endParaRPr>
          </a:p>
          <a:p>
            <a:pPr marL="0" algn="l"/>
            <a:r>
              <a:rPr lang="zh-CN" altLang="en-US" sz="2400" b="1" i="0">
                <a:solidFill>
                  <a:srgbClr val="006EFF">
                    <a:alpha val="100000"/>
                  </a:srgbClr>
                </a:solidFill>
                <a:latin typeface="微软雅黑" panose="020b0503020204020204" charset="-122"/>
                <a:ea typeface="微软雅黑" panose="020b0503020204020204" charset="-122"/>
              </a:rPr>
              <a:t>1.单线式。</a:t>
            </a:r>
            <a:r>
              <a:rPr lang="zh-CN" altLang="en-US" sz="2400" b="1" i="0">
                <a:solidFill>
                  <a:srgbClr val="000000">
                    <a:alpha val="100000"/>
                  </a:srgbClr>
                </a:solidFill>
                <a:latin typeface="华文楷体" panose="02010600040101010101" charset="-122"/>
                <a:ea typeface="华文楷体" panose="02010600040101010101" charset="-122"/>
              </a:rPr>
              <a:t>基本结构为“</a:t>
            </a:r>
            <a:r>
              <a:rPr lang="zh-CN" altLang="en-US" sz="2400" b="1" i="0">
                <a:solidFill>
                  <a:srgbClr val="006EFF">
                    <a:alpha val="100000"/>
                  </a:srgbClr>
                </a:solidFill>
                <a:latin typeface="华文楷体" panose="02010600040101010101" charset="-122"/>
                <a:ea typeface="华文楷体" panose="02010600040101010101" charset="-122"/>
              </a:rPr>
              <a:t>（序幕）</a:t>
            </a:r>
            <a:r>
              <a:rPr lang="zh-CN" altLang="en-US" sz="2400" b="1" i="0">
                <a:solidFill>
                  <a:srgbClr val="FF0000">
                    <a:alpha val="100000"/>
                  </a:srgbClr>
                </a:solidFill>
                <a:latin typeface="华文楷体" panose="02010600040101010101" charset="-122"/>
                <a:ea typeface="华文楷体" panose="02010600040101010101" charset="-122"/>
              </a:rPr>
              <a:t>—开端一发展一高潮一结局—</a:t>
            </a:r>
            <a:r>
              <a:rPr lang="zh-CN" altLang="en-US" sz="2400" b="1" i="0">
                <a:solidFill>
                  <a:srgbClr val="006EFF">
                    <a:alpha val="100000"/>
                  </a:srgbClr>
                </a:solidFill>
                <a:latin typeface="华文楷体" panose="02010600040101010101" charset="-122"/>
                <a:ea typeface="华文楷体" panose="02010600040101010101" charset="-122"/>
              </a:rPr>
              <a:t>（尾声）</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ct val="150000"/>
              </a:lnSpc>
            </a:pPr>
            <a:r>
              <a:rPr lang="zh-CN" altLang="en-US" sz="2400" b="1" i="0">
                <a:solidFill>
                  <a:srgbClr val="006EFF">
                    <a:alpha val="100000"/>
                  </a:srgbClr>
                </a:solidFill>
                <a:latin typeface="微软雅黑" panose="020b0503020204020204" charset="-122"/>
                <a:ea typeface="微软雅黑" panose="020b0503020204020204" charset="-122"/>
              </a:rPr>
              <a:t>2.双线式。</a:t>
            </a:r>
            <a:r>
              <a:rPr lang="zh-CN" altLang="en-US" sz="2400" b="1" i="0">
                <a:solidFill>
                  <a:srgbClr val="000000">
                    <a:alpha val="100000"/>
                  </a:srgbClr>
                </a:solidFill>
                <a:latin typeface="华文楷体" panose="02010600040101010101" charset="-122"/>
                <a:ea typeface="华文楷体" panose="02010600040101010101" charset="-122"/>
              </a:rPr>
              <a:t>由两条线索组成，</a:t>
            </a:r>
            <a:r>
              <a:rPr lang="zh-CN" altLang="en-US" sz="2400" b="1" i="0">
                <a:solidFill>
                  <a:srgbClr val="FF0000">
                    <a:alpha val="100000"/>
                  </a:srgbClr>
                </a:solidFill>
                <a:latin typeface="华文楷体" panose="02010600040101010101" charset="-122"/>
                <a:ea typeface="华文楷体" panose="02010600040101010101" charset="-122"/>
              </a:rPr>
              <a:t>一明一暗，一主一副</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3" name="文本2" title=""/>
          <p:cNvSpPr txBox="1"/>
          <p:nvPr/>
        </p:nvSpPr>
        <p:spPr>
          <a:xfrm>
            <a:off x="3594373" y="169145"/>
            <a:ext cx="5004435"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梳理情节“三角度”</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142046" y="2352732"/>
            <a:ext cx="11639550" cy="2278126"/>
          </a:xfrm>
          <a:prstGeom prst="rect">
            <a:avLst/>
          </a:prstGeom>
          <a:noFill/>
        </p:spPr>
        <p:txBody>
          <a:bodyPr anchor="t"/>
          <a:lstStyle/>
          <a:p>
            <a:pPr marL="0" algn="l"/>
            <a:r>
              <a:rPr lang="zh-CN" altLang="en-US" sz="2600" b="1" i="0">
                <a:solidFill>
                  <a:srgbClr val="FF0000">
                    <a:alpha val="100000"/>
                  </a:srgbClr>
                </a:solidFill>
                <a:latin typeface="微软雅黑" panose="020b0503020204020204" charset="-122"/>
                <a:ea typeface="微软雅黑" panose="020b0503020204020204" charset="-122"/>
              </a:rPr>
              <a:t>(二)故事角度</a:t>
            </a:r>
            <a:endParaRPr lang="zh-CN" altLang="en-US" sz="2600" b="1" i="0">
              <a:solidFill>
                <a:srgbClr val="FF0000">
                  <a:alpha val="100000"/>
                </a:srgbClr>
              </a:solidFill>
              <a:latin typeface="微软雅黑" panose="020b0503020204020204" charset="-122"/>
              <a:ea typeface="微软雅黑" panose="020b0503020204020204" charset="-122"/>
            </a:endParaRPr>
          </a:p>
          <a:p>
            <a:pPr marL="0" algn="l"/>
            <a:r>
              <a:rPr lang="zh-CN" altLang="en-US" sz="2400" b="1" i="0">
                <a:solidFill>
                  <a:srgbClr val="006EFF">
                    <a:alpha val="100000"/>
                  </a:srgbClr>
                </a:solidFill>
                <a:latin typeface="微软雅黑" panose="020b0503020204020204" charset="-122"/>
                <a:ea typeface="微软雅黑" panose="020b0503020204020204" charset="-122"/>
              </a:rPr>
              <a:t>1.摇摆式：</a:t>
            </a:r>
            <a:r>
              <a:rPr lang="zh-CN" altLang="en-US" sz="2400" b="1" i="0">
                <a:solidFill>
                  <a:srgbClr val="000000">
                    <a:alpha val="100000"/>
                  </a:srgbClr>
                </a:solidFill>
                <a:latin typeface="华文楷体" panose="02010600040101010101" charset="-122"/>
                <a:ea typeface="华文楷体" panose="02010600040101010101" charset="-122"/>
              </a:rPr>
              <a:t>即“一波三折式”。情节的摇摆往往赋予小说更为摄人心魄的魅力。</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ct val="150000"/>
              </a:lnSpc>
            </a:pPr>
            <a:r>
              <a:rPr lang="zh-CN" altLang="en-US" sz="2400" b="1" i="0">
                <a:solidFill>
                  <a:srgbClr val="006EFF">
                    <a:alpha val="100000"/>
                  </a:srgbClr>
                </a:solidFill>
                <a:latin typeface="微软雅黑" panose="020b0503020204020204" charset="-122"/>
                <a:ea typeface="微软雅黑" panose="020b0503020204020204" charset="-122"/>
              </a:rPr>
              <a:t>2.延宕式：</a:t>
            </a:r>
            <a:r>
              <a:rPr lang="zh-CN" altLang="en-US" sz="2400" b="1" i="0">
                <a:solidFill>
                  <a:srgbClr val="000000">
                    <a:alpha val="100000"/>
                  </a:srgbClr>
                </a:solidFill>
                <a:latin typeface="华文楷体" panose="02010600040101010101" charset="-122"/>
                <a:ea typeface="华文楷体" panose="02010600040101010101" charset="-122"/>
              </a:rPr>
              <a:t>延宕指在尖锐的冲突和紧张的剧情进展中，作者以副线上的某一情节或穿插性场面，使冲突和戏剧情势受到抑制或干扰，出现暂时的、表面的缓和，实际上却更加强了冲突的尖锐性和情节的紧张性。</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32359" y="4762813"/>
            <a:ext cx="11658600" cy="3897154"/>
          </a:xfrm>
          <a:prstGeom prst="rect">
            <a:avLst/>
          </a:prstGeom>
          <a:noFill/>
        </p:spPr>
        <p:txBody>
          <a:bodyPr anchor="t"/>
          <a:lstStyle/>
          <a:p>
            <a:pPr marL="0" algn="l">
              <a:lnSpc>
                <a:spcPct val="120000"/>
              </a:lnSpc>
              <a:spcBef>
                <a:spcPct val="0"/>
              </a:spcBef>
              <a:spcAft>
                <a:spcPct val="0"/>
              </a:spcAft>
            </a:pPr>
            <a:r>
              <a:rPr lang="zh-CN" altLang="en-US" sz="2600" b="1" i="0">
                <a:solidFill>
                  <a:srgbClr val="FF0000">
                    <a:alpha val="100000"/>
                  </a:srgbClr>
                </a:solidFill>
                <a:latin typeface="微软雅黑" panose="020b0503020204020204" charset="-122"/>
                <a:ea typeface="微软雅黑" panose="020b0503020204020204" charset="-122"/>
              </a:rPr>
              <a:t>(三)叙述者角度</a:t>
            </a:r>
            <a:endParaRPr lang="zh-CN" altLang="en-US" sz="2600" b="1" i="0">
              <a:solidFill>
                <a:srgbClr val="FF0000">
                  <a:alpha val="100000"/>
                </a:srgbClr>
              </a:solidFill>
              <a:latin typeface="微软雅黑" panose="020b0503020204020204" charset="-122"/>
              <a:ea typeface="微软雅黑" panose="020b0503020204020204" charset="-122"/>
            </a:endParaRPr>
          </a:p>
          <a:p>
            <a:pPr marL="0" algn="l">
              <a:lnSpc>
                <a:spcPct val="120000"/>
              </a:lnSpc>
              <a:spcBef>
                <a:spcPct val="0"/>
              </a:spcBef>
              <a:spcAft>
                <a:spcPct val="0"/>
              </a:spcAft>
            </a:pPr>
            <a:r>
              <a:rPr lang="zh-CN" altLang="en-US" sz="2400" b="1" i="0">
                <a:solidFill>
                  <a:srgbClr val="006EFF">
                    <a:alpha val="100000"/>
                  </a:srgbClr>
                </a:solidFill>
                <a:latin typeface="微软雅黑" panose="020b0503020204020204" charset="-122"/>
                <a:ea typeface="微软雅黑" panose="020b0503020204020204" charset="-122"/>
              </a:rPr>
              <a:t>1.意识流式：</a:t>
            </a:r>
            <a:r>
              <a:rPr lang="zh-CN" altLang="en-US" sz="2400" b="1" i="0">
                <a:solidFill>
                  <a:srgbClr val="000000">
                    <a:alpha val="100000"/>
                  </a:srgbClr>
                </a:solidFill>
                <a:latin typeface="华文楷体" panose="02010600040101010101" charset="-122"/>
                <a:ea typeface="华文楷体" panose="02010600040101010101" charset="-122"/>
              </a:rPr>
              <a:t>打破了传统小说的表达方式，采取直接叙述意识流动过程的方法来结构篇章和塑造人物形象。《墙上的斑点》从墙上的斑点，回想到以前的房客，斑点的来源，屋里的某个浅蓝色罐子等。所涉均无任何联系，意识流到哪就写到哪。</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ct val="120000"/>
              </a:lnSpc>
              <a:spcBef>
                <a:spcPct val="0"/>
              </a:spcBef>
              <a:spcAft>
                <a:spcPct val="0"/>
              </a:spcAft>
            </a:pPr>
            <a:r>
              <a:rPr lang="zh-CN" altLang="en-US" sz="2400" b="1" i="0">
                <a:solidFill>
                  <a:srgbClr val="006EFF">
                    <a:alpha val="100000"/>
                  </a:srgbClr>
                </a:solidFill>
                <a:latin typeface="微软雅黑" panose="020b0503020204020204" charset="-122"/>
                <a:ea typeface="微软雅黑" panose="020b0503020204020204" charset="-122"/>
              </a:rPr>
              <a:t>2.对话式：</a:t>
            </a:r>
            <a:r>
              <a:rPr lang="zh-CN" altLang="en-US" sz="2400" b="1" i="0">
                <a:solidFill>
                  <a:srgbClr val="000000">
                    <a:alpha val="100000"/>
                  </a:srgbClr>
                </a:solidFill>
                <a:latin typeface="华文楷体" panose="02010600040101010101" charset="-122"/>
                <a:ea typeface="华文楷体" panose="02010600040101010101" charset="-122"/>
              </a:rPr>
              <a:t>以人物在特定场景汇总的富有个性的对话，表现作品的主题。例如2021年新高考I卷《石门阵》就是运用对话的形式展开故事情节的。</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ct val="120000"/>
              </a:lnSpc>
              <a:spcBef>
                <a:spcPct val="0"/>
              </a:spcBef>
              <a:spcAft>
                <a:spcPct val="0"/>
              </a:spcAft>
            </a:pPr>
            <a:r>
              <a:rPr lang="zh-CN" altLang="en-US" sz="2400" b="1" i="0">
                <a:solidFill>
                  <a:srgbClr val="006EFF">
                    <a:alpha val="100000"/>
                  </a:srgbClr>
                </a:solidFill>
                <a:latin typeface="微软雅黑" panose="020b0503020204020204" charset="-122"/>
                <a:ea typeface="微软雅黑" panose="020b0503020204020204" charset="-122"/>
              </a:rPr>
              <a:t>3.独白式：</a:t>
            </a:r>
            <a:r>
              <a:rPr lang="zh-CN" altLang="en-US" sz="2400" b="1" i="0">
                <a:solidFill>
                  <a:srgbClr val="000000">
                    <a:alpha val="100000"/>
                  </a:srgbClr>
                </a:solidFill>
                <a:latin typeface="华文楷体" panose="02010600040101010101" charset="-122"/>
                <a:ea typeface="华文楷体" panose="02010600040101010101" charset="-122"/>
              </a:rPr>
              <a:t>通过人物内心独白来揭示人物隐秘的内心世界，能充分地展示人物的思想、性格，使读者更深刻地理解人物。例如《老人与海》中有一长段文字写了圣地亚哥的内心独白。</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445965" y="169145"/>
            <a:ext cx="329946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梳理情节结构</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61544" y="3349393"/>
            <a:ext cx="11643722" cy="2848871"/>
          </a:xfrm>
          <a:prstGeom prst="rect">
            <a:avLst/>
          </a:prstGeom>
          <a:noFill/>
        </p:spPr>
        <p:txBody>
          <a:bodyPr anchor="t"/>
          <a:lstStyle/>
          <a:p>
            <a:pPr marL="0" algn="l">
              <a:lnSpc>
                <a:spcPts val="4400"/>
              </a:lnSpc>
            </a:pPr>
            <a:r>
              <a:rPr lang="zh-CN" altLang="en-US" sz="2600" b="1" i="0">
                <a:solidFill>
                  <a:srgbClr val="FF0000">
                    <a:alpha val="100000"/>
                  </a:srgbClr>
                </a:solidFill>
                <a:latin typeface="微软雅黑" panose="020b0503020204020204" charset="-122"/>
                <a:ea typeface="微软雅黑" panose="020b0503020204020204" charset="-122"/>
              </a:rPr>
              <a:t>二、梳理情节“四方法”</a:t>
            </a:r>
            <a:endParaRPr lang="zh-CN" altLang="en-US" sz="2600" b="1" i="0">
              <a:solidFill>
                <a:srgbClr val="FF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1.结构连贯法       </a:t>
            </a:r>
            <a:r>
              <a:rPr lang="zh-CN" altLang="en-US" sz="2400" b="1" i="0">
                <a:solidFill>
                  <a:srgbClr val="000000">
                    <a:alpha val="100000"/>
                  </a:srgbClr>
                </a:solidFill>
                <a:latin typeface="微软雅黑" panose="020b0503020204020204" charset="-122"/>
                <a:ea typeface="微软雅黑" panose="020b0503020204020204" charset="-122"/>
              </a:rPr>
              <a:t>开端-发展-高潮-结局 </a:t>
            </a:r>
            <a:endParaRPr lang="zh-CN" altLang="en-US" sz="2400" b="1" i="0">
              <a:solidFill>
                <a:srgbClr val="00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2.线索连贯法       </a:t>
            </a:r>
            <a:r>
              <a:rPr lang="zh-CN" altLang="en-US" sz="2400" b="1" i="0">
                <a:solidFill>
                  <a:srgbClr val="000000">
                    <a:alpha val="100000"/>
                  </a:srgbClr>
                </a:solidFill>
                <a:latin typeface="微软雅黑" panose="020b0503020204020204" charset="-122"/>
                <a:ea typeface="微软雅黑" panose="020b0503020204020204" charset="-122"/>
              </a:rPr>
              <a:t>借</a:t>
            </a:r>
            <a:r>
              <a:rPr lang="zh-CN" altLang="en-US" sz="2400" b="1" i="0">
                <a:solidFill>
                  <a:srgbClr val="FF0000">
                    <a:alpha val="100000"/>
                  </a:srgbClr>
                </a:solidFill>
                <a:latin typeface="微软雅黑" panose="020b0503020204020204" charset="-122"/>
                <a:ea typeface="微软雅黑" panose="020b0503020204020204" charset="-122"/>
              </a:rPr>
              <a:t>项链</a:t>
            </a:r>
            <a:r>
              <a:rPr lang="zh-CN" altLang="en-US" sz="2400" b="1" i="0">
                <a:solidFill>
                  <a:srgbClr val="000000">
                    <a:alpha val="100000"/>
                  </a:srgbClr>
                </a:solidFill>
                <a:latin typeface="微软雅黑" panose="020b0503020204020204" charset="-122"/>
                <a:ea typeface="微软雅黑" panose="020b0503020204020204" charset="-122"/>
              </a:rPr>
              <a:t>-失</a:t>
            </a:r>
            <a:r>
              <a:rPr lang="zh-CN" altLang="en-US" sz="2400" b="1" i="0">
                <a:solidFill>
                  <a:srgbClr val="FF0000">
                    <a:alpha val="100000"/>
                  </a:srgbClr>
                </a:solidFill>
                <a:latin typeface="微软雅黑" panose="020b0503020204020204" charset="-122"/>
                <a:ea typeface="微软雅黑" panose="020b0503020204020204" charset="-122"/>
              </a:rPr>
              <a:t>项链</a:t>
            </a:r>
            <a:r>
              <a:rPr lang="zh-CN" altLang="en-US" sz="2400" b="1" i="0">
                <a:solidFill>
                  <a:srgbClr val="000000">
                    <a:alpha val="100000"/>
                  </a:srgbClr>
                </a:solidFill>
                <a:latin typeface="微软雅黑" panose="020b0503020204020204" charset="-122"/>
                <a:ea typeface="微软雅黑" panose="020b0503020204020204" charset="-122"/>
              </a:rPr>
              <a:t>-赔</a:t>
            </a:r>
            <a:r>
              <a:rPr lang="zh-CN" altLang="en-US" sz="2400" b="1" i="0">
                <a:solidFill>
                  <a:srgbClr val="FF0000">
                    <a:alpha val="100000"/>
                  </a:srgbClr>
                </a:solidFill>
                <a:latin typeface="微软雅黑" panose="020b0503020204020204" charset="-122"/>
                <a:ea typeface="微软雅黑" panose="020b0503020204020204" charset="-122"/>
              </a:rPr>
              <a:t>项链</a:t>
            </a:r>
            <a:r>
              <a:rPr lang="zh-CN" altLang="en-US" sz="2400" b="1" i="0">
                <a:solidFill>
                  <a:srgbClr val="000000">
                    <a:alpha val="100000"/>
                  </a:srgbClr>
                </a:solidFill>
                <a:latin typeface="微软雅黑" panose="020b0503020204020204" charset="-122"/>
                <a:ea typeface="微软雅黑" panose="020b0503020204020204" charset="-122"/>
              </a:rPr>
              <a:t>-还债务-发现</a:t>
            </a:r>
            <a:r>
              <a:rPr lang="zh-CN" altLang="en-US" sz="2400" b="1" i="0">
                <a:solidFill>
                  <a:srgbClr val="FF0000">
                    <a:alpha val="100000"/>
                  </a:srgbClr>
                </a:solidFill>
                <a:latin typeface="微软雅黑" panose="020b0503020204020204" charset="-122"/>
                <a:ea typeface="微软雅黑" panose="020b0503020204020204" charset="-122"/>
              </a:rPr>
              <a:t>项链</a:t>
            </a:r>
            <a:r>
              <a:rPr lang="zh-CN" altLang="en-US" sz="2400" b="1" i="0">
                <a:solidFill>
                  <a:srgbClr val="000000">
                    <a:alpha val="100000"/>
                  </a:srgbClr>
                </a:solidFill>
                <a:latin typeface="微软雅黑" panose="020b0503020204020204" charset="-122"/>
                <a:ea typeface="微软雅黑" panose="020b0503020204020204" charset="-122"/>
              </a:rPr>
              <a:t>是赝品</a:t>
            </a:r>
            <a:endParaRPr lang="zh-CN" altLang="en-US" sz="2400" b="1" i="0">
              <a:solidFill>
                <a:srgbClr val="00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3.场面连贯法       </a:t>
            </a:r>
            <a:r>
              <a:rPr lang="zh-CN" altLang="en-US" sz="2400" b="1" i="0">
                <a:solidFill>
                  <a:srgbClr val="FF0000">
                    <a:alpha val="100000"/>
                  </a:srgbClr>
                </a:solidFill>
                <a:latin typeface="微软雅黑" panose="020b0503020204020204" charset="-122"/>
                <a:ea typeface="微软雅黑" panose="020b0503020204020204" charset="-122"/>
              </a:rPr>
              <a:t>酒店</a:t>
            </a:r>
            <a:r>
              <a:rPr lang="zh-CN" altLang="en-US" sz="2400" b="1" i="0">
                <a:solidFill>
                  <a:srgbClr val="000000">
                    <a:alpha val="100000"/>
                  </a:srgbClr>
                </a:solidFill>
                <a:latin typeface="微软雅黑" panose="020b0503020204020204" charset="-122"/>
                <a:ea typeface="微软雅黑" panose="020b0503020204020204" charset="-122"/>
              </a:rPr>
              <a:t>遇故-</a:t>
            </a:r>
            <a:r>
              <a:rPr lang="zh-CN" altLang="en-US" sz="2400" b="1" i="0">
                <a:solidFill>
                  <a:srgbClr val="FF0000">
                    <a:alpha val="100000"/>
                  </a:srgbClr>
                </a:solidFill>
                <a:latin typeface="微软雅黑" panose="020b0503020204020204" charset="-122"/>
                <a:ea typeface="微软雅黑" panose="020b0503020204020204" charset="-122"/>
              </a:rPr>
              <a:t>市场</a:t>
            </a:r>
            <a:r>
              <a:rPr lang="zh-CN" altLang="en-US" sz="2400" b="1" i="0">
                <a:solidFill>
                  <a:srgbClr val="000000">
                    <a:alpha val="100000"/>
                  </a:srgbClr>
                </a:solidFill>
                <a:latin typeface="微软雅黑" panose="020b0503020204020204" charset="-122"/>
                <a:ea typeface="微软雅黑" panose="020b0503020204020204" charset="-122"/>
              </a:rPr>
              <a:t>买刀寻仇-守</a:t>
            </a:r>
            <a:r>
              <a:rPr lang="zh-CN" altLang="en-US" sz="2400" b="1" i="0">
                <a:solidFill>
                  <a:srgbClr val="FF0000">
                    <a:alpha val="100000"/>
                  </a:srgbClr>
                </a:solidFill>
                <a:latin typeface="微软雅黑" panose="020b0503020204020204" charset="-122"/>
                <a:ea typeface="微软雅黑" panose="020b0503020204020204" charset="-122"/>
              </a:rPr>
              <a:t>草料场</a:t>
            </a:r>
            <a:r>
              <a:rPr lang="zh-CN" altLang="en-US" sz="2400" b="1" i="0">
                <a:solidFill>
                  <a:srgbClr val="000000">
                    <a:alpha val="100000"/>
                  </a:srgbClr>
                </a:solidFill>
                <a:latin typeface="微软雅黑" panose="020b0503020204020204" charset="-122"/>
                <a:ea typeface="微软雅黑" panose="020b0503020204020204" charset="-122"/>
              </a:rPr>
              <a:t>-</a:t>
            </a:r>
            <a:r>
              <a:rPr lang="zh-CN" altLang="en-US" sz="2400" b="1" i="0">
                <a:solidFill>
                  <a:srgbClr val="FF0000">
                    <a:alpha val="100000"/>
                  </a:srgbClr>
                </a:solidFill>
                <a:latin typeface="微软雅黑" panose="020b0503020204020204" charset="-122"/>
                <a:ea typeface="微软雅黑" panose="020b0503020204020204" charset="-122"/>
              </a:rPr>
              <a:t>山神庙</a:t>
            </a:r>
            <a:r>
              <a:rPr lang="zh-CN" altLang="en-US" sz="2400" b="1" i="0">
                <a:solidFill>
                  <a:srgbClr val="000000">
                    <a:alpha val="100000"/>
                  </a:srgbClr>
                </a:solidFill>
                <a:latin typeface="微软雅黑" panose="020b0503020204020204" charset="-122"/>
                <a:ea typeface="微软雅黑" panose="020b0503020204020204" charset="-122"/>
              </a:rPr>
              <a:t>复仇</a:t>
            </a:r>
            <a:endParaRPr lang="zh-CN" altLang="en-US" sz="2400" b="1" i="0">
              <a:solidFill>
                <a:srgbClr val="00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4.细节连贯法</a:t>
            </a:r>
            <a:r>
              <a:rPr lang="zh-CN" altLang="en-US" sz="2400" b="1" i="0">
                <a:solidFill>
                  <a:srgbClr val="000000">
                    <a:alpha val="100000"/>
                  </a:srgbClr>
                </a:solidFill>
                <a:latin typeface="微软雅黑" panose="020b0503020204020204" charset="-122"/>
                <a:ea typeface="微软雅黑" panose="020b0503020204020204" charset="-122"/>
              </a:rPr>
              <a:t>       抓住人物对情节推进或行为心理具有表现力的细节，勾勒关键词</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4" name="文本3" title=""/>
          <p:cNvSpPr txBox="1"/>
          <p:nvPr/>
        </p:nvSpPr>
        <p:spPr>
          <a:xfrm>
            <a:off x="161468" y="6633220"/>
            <a:ext cx="11643722" cy="1802957"/>
          </a:xfrm>
          <a:prstGeom prst="rect">
            <a:avLst/>
          </a:prstGeom>
          <a:noFill/>
        </p:spPr>
        <p:txBody>
          <a:bodyPr anchor="t"/>
          <a:lstStyle/>
          <a:p>
            <a:pPr marL="0" algn="l">
              <a:lnSpc>
                <a:spcPts val="4400"/>
              </a:lnSpc>
            </a:pPr>
            <a:r>
              <a:rPr lang="zh-CN" altLang="en-US" sz="2600" b="1" i="0">
                <a:solidFill>
                  <a:srgbClr val="FF0000">
                    <a:alpha val="100000"/>
                  </a:srgbClr>
                </a:solidFill>
                <a:latin typeface="微软雅黑" panose="020b0503020204020204" charset="-122"/>
                <a:ea typeface="微软雅黑" panose="020b0503020204020204" charset="-122"/>
              </a:rPr>
              <a:t>三、概括故事情节的方法思路</a:t>
            </a:r>
            <a:endParaRPr lang="zh-CN" altLang="en-US" sz="2600" b="1" i="0">
              <a:solidFill>
                <a:srgbClr val="FF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1.完整叙述的方法             </a:t>
            </a:r>
            <a:r>
              <a:rPr lang="zh-CN" altLang="en-US" sz="2400" b="1" i="0">
                <a:solidFill>
                  <a:srgbClr val="000000">
                    <a:alpha val="100000"/>
                  </a:srgbClr>
                </a:solidFill>
                <a:latin typeface="微软雅黑" panose="020b0503020204020204" charset="-122"/>
                <a:ea typeface="微软雅黑" panose="020b0503020204020204" charset="-122"/>
              </a:rPr>
              <a:t>何</a:t>
            </a:r>
            <a:r>
              <a:rPr lang="zh-CN" altLang="en-US" sz="2400" b="1" i="0">
                <a:solidFill>
                  <a:srgbClr val="FF0000">
                    <a:alpha val="100000"/>
                  </a:srgbClr>
                </a:solidFill>
                <a:latin typeface="微软雅黑" panose="020b0503020204020204" charset="-122"/>
                <a:ea typeface="微软雅黑" panose="020b0503020204020204" charset="-122"/>
              </a:rPr>
              <a:t>时</a:t>
            </a:r>
            <a:r>
              <a:rPr lang="zh-CN" altLang="en-US" sz="2400" b="1" i="0">
                <a:solidFill>
                  <a:srgbClr val="000000">
                    <a:alpha val="100000"/>
                  </a:srgbClr>
                </a:solidFill>
                <a:latin typeface="微软雅黑" panose="020b0503020204020204" charset="-122"/>
                <a:ea typeface="微软雅黑" panose="020b0503020204020204" charset="-122"/>
              </a:rPr>
              <a:t>何</a:t>
            </a:r>
            <a:r>
              <a:rPr lang="zh-CN" altLang="en-US" sz="2400" b="1" i="0">
                <a:solidFill>
                  <a:srgbClr val="FF0000">
                    <a:alpha val="100000"/>
                  </a:srgbClr>
                </a:solidFill>
                <a:latin typeface="微软雅黑" panose="020b0503020204020204" charset="-122"/>
                <a:ea typeface="微软雅黑" panose="020b0503020204020204" charset="-122"/>
              </a:rPr>
              <a:t>地</a:t>
            </a:r>
            <a:r>
              <a:rPr lang="zh-CN" altLang="en-US" sz="2400" b="1" i="0">
                <a:solidFill>
                  <a:srgbClr val="000000">
                    <a:alpha val="100000"/>
                  </a:srgbClr>
                </a:solidFill>
                <a:latin typeface="微软雅黑" panose="020b0503020204020204" charset="-122"/>
                <a:ea typeface="微软雅黑" panose="020b0503020204020204" charset="-122"/>
              </a:rPr>
              <a:t>何</a:t>
            </a:r>
            <a:r>
              <a:rPr lang="zh-CN" altLang="en-US" sz="2400" b="1" i="0">
                <a:solidFill>
                  <a:srgbClr val="FF0000">
                    <a:alpha val="100000"/>
                  </a:srgbClr>
                </a:solidFill>
                <a:latin typeface="微软雅黑" panose="020b0503020204020204" charset="-122"/>
                <a:ea typeface="微软雅黑" panose="020b0503020204020204" charset="-122"/>
              </a:rPr>
              <a:t>人</a:t>
            </a:r>
            <a:r>
              <a:rPr lang="zh-CN" altLang="en-US" sz="2400" b="1" i="0">
                <a:solidFill>
                  <a:srgbClr val="000000">
                    <a:alpha val="100000"/>
                  </a:srgbClr>
                </a:solidFill>
                <a:latin typeface="微软雅黑" panose="020b0503020204020204" charset="-122"/>
                <a:ea typeface="微软雅黑" panose="020b0503020204020204" charset="-122"/>
              </a:rPr>
              <a:t>何</a:t>
            </a:r>
            <a:r>
              <a:rPr lang="zh-CN" altLang="en-US" sz="2400" b="1" i="0">
                <a:solidFill>
                  <a:srgbClr val="FF0000">
                    <a:alpha val="100000"/>
                  </a:srgbClr>
                </a:solidFill>
                <a:latin typeface="微软雅黑" panose="020b0503020204020204" charset="-122"/>
                <a:ea typeface="微软雅黑" panose="020b0503020204020204" charset="-122"/>
              </a:rPr>
              <a:t>事</a:t>
            </a:r>
            <a:r>
              <a:rPr lang="zh-CN" altLang="en-US" sz="2400" b="1" i="0">
                <a:solidFill>
                  <a:srgbClr val="000000">
                    <a:alpha val="100000"/>
                  </a:srgbClr>
                </a:solidFill>
                <a:latin typeface="微软雅黑" panose="020b0503020204020204" charset="-122"/>
                <a:ea typeface="微软雅黑" panose="020b0503020204020204" charset="-122"/>
              </a:rPr>
              <a:t>何</a:t>
            </a:r>
            <a:r>
              <a:rPr lang="zh-CN" altLang="en-US" sz="2400" b="1" i="0">
                <a:solidFill>
                  <a:srgbClr val="FF0000">
                    <a:alpha val="100000"/>
                  </a:srgbClr>
                </a:solidFill>
                <a:latin typeface="微软雅黑" panose="020b0503020204020204" charset="-122"/>
                <a:ea typeface="微软雅黑" panose="020b0503020204020204" charset="-122"/>
              </a:rPr>
              <a:t>因</a:t>
            </a:r>
            <a:r>
              <a:rPr lang="zh-CN" altLang="en-US" sz="2400" b="1" i="0">
                <a:solidFill>
                  <a:srgbClr val="000000">
                    <a:alpha val="100000"/>
                  </a:srgbClr>
                </a:solidFill>
                <a:latin typeface="微软雅黑" panose="020b0503020204020204" charset="-122"/>
                <a:ea typeface="微软雅黑" panose="020b0503020204020204" charset="-122"/>
              </a:rPr>
              <a:t>何</a:t>
            </a:r>
            <a:r>
              <a:rPr lang="zh-CN" altLang="en-US" sz="2400" b="1" i="0">
                <a:solidFill>
                  <a:srgbClr val="FF0000">
                    <a:alpha val="100000"/>
                  </a:srgbClr>
                </a:solidFill>
                <a:latin typeface="微软雅黑" panose="020b0503020204020204" charset="-122"/>
                <a:ea typeface="微软雅黑" panose="020b0503020204020204" charset="-122"/>
              </a:rPr>
              <a:t>果</a:t>
            </a:r>
            <a:endParaRPr lang="zh-CN" altLang="en-US" sz="2400" b="1" i="0">
              <a:solidFill>
                <a:srgbClr val="FF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2.从主人公角度叙述         </a:t>
            </a:r>
            <a:r>
              <a:rPr lang="zh-CN" altLang="en-US" sz="2400" b="1" i="0">
                <a:solidFill>
                  <a:srgbClr val="FF0000">
                    <a:alpha val="100000"/>
                  </a:srgbClr>
                </a:solidFill>
                <a:latin typeface="微软雅黑" panose="020b0503020204020204" charset="-122"/>
                <a:ea typeface="微软雅黑" panose="020b0503020204020204" charset="-122"/>
              </a:rPr>
              <a:t>主人公</a:t>
            </a:r>
            <a:r>
              <a:rPr lang="zh-CN" altLang="en-US" sz="2400" b="1" i="0">
                <a:solidFill>
                  <a:srgbClr val="000000">
                    <a:alpha val="100000"/>
                  </a:srgbClr>
                </a:solidFill>
                <a:latin typeface="微软雅黑" panose="020b0503020204020204" charset="-122"/>
                <a:ea typeface="微软雅黑" panose="020b0503020204020204" charset="-122"/>
              </a:rPr>
              <a:t>事</a:t>
            </a:r>
            <a:r>
              <a:rPr lang="zh-CN" altLang="en-US" sz="2400" b="1" i="0">
                <a:solidFill>
                  <a:srgbClr val="FF0000">
                    <a:alpha val="100000"/>
                  </a:srgbClr>
                </a:solidFill>
                <a:latin typeface="微软雅黑" panose="020b0503020204020204" charset="-122"/>
                <a:ea typeface="微软雅黑" panose="020b0503020204020204" charset="-122"/>
              </a:rPr>
              <a:t>A</a:t>
            </a:r>
            <a:r>
              <a:rPr lang="zh-CN" altLang="en-US" sz="2400" b="1" i="0">
                <a:solidFill>
                  <a:srgbClr val="000000">
                    <a:alpha val="100000"/>
                  </a:srgbClr>
                </a:solidFill>
                <a:latin typeface="微软雅黑" panose="020b0503020204020204" charset="-122"/>
                <a:ea typeface="微软雅黑" panose="020b0503020204020204" charset="-122"/>
              </a:rPr>
              <a:t>+事</a:t>
            </a:r>
            <a:r>
              <a:rPr lang="zh-CN" altLang="en-US" sz="2400" b="1" i="0">
                <a:solidFill>
                  <a:srgbClr val="FF0000">
                    <a:alpha val="100000"/>
                  </a:srgbClr>
                </a:solidFill>
                <a:latin typeface="微软雅黑" panose="020b0503020204020204" charset="-122"/>
                <a:ea typeface="微软雅黑" panose="020b0503020204020204" charset="-122"/>
              </a:rPr>
              <a:t>B</a:t>
            </a:r>
            <a:r>
              <a:rPr lang="zh-CN" altLang="en-US" sz="2400" b="1" i="0">
                <a:solidFill>
                  <a:srgbClr val="000000">
                    <a:alpha val="100000"/>
                  </a:srgbClr>
                </a:solidFill>
                <a:latin typeface="微软雅黑" panose="020b0503020204020204" charset="-122"/>
                <a:ea typeface="微软雅黑" panose="020b0503020204020204" charset="-122"/>
              </a:rPr>
              <a:t>+事</a:t>
            </a:r>
            <a:r>
              <a:rPr lang="zh-CN" altLang="en-US" sz="2400" b="1" i="0">
                <a:solidFill>
                  <a:srgbClr val="FF0000">
                    <a:alpha val="100000"/>
                  </a:srgbClr>
                </a:solidFill>
                <a:latin typeface="微软雅黑" panose="020b0503020204020204" charset="-122"/>
                <a:ea typeface="微软雅黑" panose="020b0503020204020204" charset="-122"/>
              </a:rPr>
              <a:t>C</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161820" y="1111482"/>
            <a:ext cx="11644112" cy="1802957"/>
          </a:xfrm>
          <a:prstGeom prst="rect">
            <a:avLst/>
          </a:prstGeom>
          <a:noFill/>
        </p:spPr>
        <p:txBody>
          <a:bodyPr anchor="t"/>
          <a:lstStyle/>
          <a:p>
            <a:pPr marL="0" algn="l">
              <a:lnSpc>
                <a:spcPts val="4400"/>
              </a:lnSpc>
            </a:pPr>
            <a:r>
              <a:rPr lang="zh-CN" altLang="en-US" sz="2600" b="1" i="0">
                <a:solidFill>
                  <a:srgbClr val="FF0000">
                    <a:alpha val="100000"/>
                  </a:srgbClr>
                </a:solidFill>
                <a:latin typeface="微软雅黑" panose="020b0503020204020204" charset="-122"/>
                <a:ea typeface="微软雅黑" panose="020b0503020204020204" charset="-122"/>
              </a:rPr>
              <a:t>一、梳理情节的两种题型</a:t>
            </a:r>
            <a:endParaRPr lang="zh-CN" altLang="en-US" sz="2600" b="1" i="0">
              <a:solidFill>
                <a:srgbClr val="FF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1.特定段落梳理概括：</a:t>
            </a:r>
            <a:r>
              <a:rPr lang="zh-CN" altLang="en-US" sz="2400" b="1" i="0">
                <a:solidFill>
                  <a:srgbClr val="000000">
                    <a:alpha val="100000"/>
                  </a:srgbClr>
                </a:solidFill>
                <a:latin typeface="微软雅黑" panose="020b0503020204020204" charset="-122"/>
                <a:ea typeface="微软雅黑" panose="020b0503020204020204" charset="-122"/>
              </a:rPr>
              <a:t>就题中指定的某些段落或部分内容进行梳理概括</a:t>
            </a:r>
            <a:endParaRPr lang="zh-CN" altLang="en-US" sz="2400" b="1" i="0">
              <a:solidFill>
                <a:srgbClr val="000000">
                  <a:alpha val="100000"/>
                </a:srgbClr>
              </a:solidFill>
              <a:latin typeface="微软雅黑" panose="020b0503020204020204" charset="-122"/>
              <a:ea typeface="微软雅黑" panose="020b0503020204020204" charset="-122"/>
            </a:endParaRPr>
          </a:p>
          <a:p>
            <a:pPr marL="32004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2.特定角度梳理概括：</a:t>
            </a:r>
            <a:r>
              <a:rPr lang="zh-CN" altLang="en-US" sz="2400" b="1" i="0">
                <a:solidFill>
                  <a:srgbClr val="000000">
                    <a:alpha val="100000"/>
                  </a:srgbClr>
                </a:solidFill>
                <a:latin typeface="微软雅黑" panose="020b0503020204020204" charset="-122"/>
                <a:ea typeface="微软雅黑" panose="020b0503020204020204" charset="-122"/>
              </a:rPr>
              <a:t>根据题中规定的某个角度进行梳理概括</a:t>
            </a:r>
            <a:endParaRPr lang="zh-CN" altLang="en-US" sz="24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565884" y="169593"/>
            <a:ext cx="5061585"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分析情节技巧与作用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498215" y="3990949"/>
            <a:ext cx="11386547" cy="587058"/>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(1)《祝福》:</a:t>
            </a:r>
            <a:r>
              <a:rPr lang="zh-CN" altLang="en-US" sz="2400" b="1" i="0">
                <a:solidFill>
                  <a:srgbClr val="3B00FF">
                    <a:alpha val="100000"/>
                  </a:srgbClr>
                </a:solidFill>
                <a:latin typeface="华文楷体" panose="02010600040101010101" charset="-122"/>
                <a:ea typeface="华文楷体" panose="02010600040101010101" charset="-122"/>
              </a:rPr>
              <a:t>①祥林嫂的丈夫意外死于伤寒；②祥林嫂的儿子被狼叼走。</a:t>
            </a:r>
            <a:endParaRPr lang="zh-CN" altLang="en-US" sz="2400" b="1" i="0">
              <a:solidFill>
                <a:srgbClr val="3B00FF">
                  <a:alpha val="100000"/>
                </a:srgbClr>
              </a:solidFill>
              <a:latin typeface="华文楷体" panose="02010600040101010101" charset="-122"/>
              <a:ea typeface="华文楷体" panose="02010600040101010101" charset="-122"/>
            </a:endParaRPr>
          </a:p>
        </p:txBody>
      </p:sp>
      <p:sp>
        <p:nvSpPr>
          <p:cNvPr id="4" name="文本3" title=""/>
          <p:cNvSpPr txBox="1"/>
          <p:nvPr/>
        </p:nvSpPr>
        <p:spPr>
          <a:xfrm>
            <a:off x="498424" y="4578118"/>
            <a:ext cx="11483912" cy="587058"/>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(2)《促织》:</a:t>
            </a:r>
            <a:r>
              <a:rPr lang="zh-CN" altLang="en-US" sz="2400" b="1" i="0">
                <a:solidFill>
                  <a:srgbClr val="3B00FF">
                    <a:alpha val="100000"/>
                  </a:srgbClr>
                </a:solidFill>
                <a:latin typeface="华文楷体" panose="02010600040101010101" charset="-122"/>
                <a:ea typeface="华文楷体" panose="02010600040101010101" charset="-122"/>
              </a:rPr>
              <a:t>①村中来了能占卜的巫婆；②儿子打蟋蟀盆，在抓扑时意外拍死蟋蟀。</a:t>
            </a:r>
            <a:endParaRPr lang="zh-CN" altLang="en-US" sz="2400" b="1" i="0">
              <a:solidFill>
                <a:srgbClr val="3B00FF">
                  <a:alpha val="100000"/>
                </a:srgbClr>
              </a:solidFill>
              <a:latin typeface="华文楷体" panose="02010600040101010101" charset="-122"/>
              <a:ea typeface="华文楷体" panose="02010600040101010101" charset="-122"/>
            </a:endParaRPr>
          </a:p>
        </p:txBody>
      </p:sp>
      <p:sp>
        <p:nvSpPr>
          <p:cNvPr id="5"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274987" y="2754995"/>
            <a:ext cx="11644112" cy="1236414"/>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2.小说中的“突发事件”，往往是情节运行的动力，请你从《祝福》《促织》中任选一篇，概述其中的两个“突发事件”。</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205645" y="1111691"/>
            <a:ext cx="11971687" cy="1261776"/>
          </a:xfrm>
          <a:prstGeom prst="rect">
            <a:avLst/>
          </a:prstGeom>
          <a:noFill/>
        </p:spPr>
        <p:txBody>
          <a:bodyPr anchor="t"/>
          <a:lstStyle/>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0000">
                    <a:alpha val="100000"/>
                  </a:srgbClr>
                </a:solidFill>
                <a:latin typeface="微软雅黑" panose="020b0503020204020204" charset="-122"/>
                <a:ea typeface="微软雅黑" panose="020b0503020204020204" charset="-122"/>
              </a:rPr>
              <a:t>1.《林教头风雪山神庙》最后写林冲在山神庙与陆虞侯等人相遇，最后杀死他们，这一情节看似偶然，实则必然，因为作者在此使用了</a:t>
            </a:r>
            <a:r>
              <a:rPr lang="zh-CN" altLang="en-US" sz="2400" b="1" i="0" u="sng">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技巧。</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8" name="文本6" title=""/>
          <p:cNvSpPr txBox="1"/>
          <p:nvPr/>
        </p:nvSpPr>
        <p:spPr>
          <a:xfrm>
            <a:off x="9130255" y="1731675"/>
            <a:ext cx="810739" cy="592772"/>
          </a:xfrm>
          <a:prstGeom prst="rect">
            <a:avLst/>
          </a:prstGeom>
          <a:noFill/>
        </p:spPr>
        <p:txBody>
          <a:bodyPr anchor="t"/>
          <a:lstStyle/>
          <a:p>
            <a:pPr marL="0" algn="l"/>
            <a:r>
              <a:rPr lang="zh-CN" altLang="en-US" sz="2400" b="1" i="0">
                <a:solidFill>
                  <a:srgbClr val="3B00FF">
                    <a:alpha val="100000"/>
                  </a:srgbClr>
                </a:solidFill>
                <a:latin typeface="微软雅黑" panose="020b0503020204020204" charset="-122"/>
                <a:ea typeface="微软雅黑" panose="020b0503020204020204" charset="-122"/>
              </a:rPr>
              <a:t>伏笔</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161373" y="5611520"/>
            <a:ext cx="11722894"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3.《林教头风雪山神庙》第一段写林冲“闲走”，遇到李小二，这样写有什么作用?</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10" name="文本8" title=""/>
          <p:cNvSpPr txBox="1"/>
          <p:nvPr/>
        </p:nvSpPr>
        <p:spPr>
          <a:xfrm>
            <a:off x="449399" y="6203785"/>
            <a:ext cx="11483578" cy="2252584"/>
          </a:xfrm>
          <a:prstGeom prst="rect">
            <a:avLst/>
          </a:prstGeom>
          <a:noFill/>
        </p:spPr>
        <p:txBody>
          <a:bodyPr anchor="t"/>
          <a:lstStyle/>
          <a:p>
            <a:pPr marL="320040" algn="l">
              <a:lnSpc>
                <a:spcPts val="4000"/>
              </a:lnSpc>
            </a:pP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3B00FF">
                    <a:alpha val="100000"/>
                  </a:srgbClr>
                </a:solidFill>
                <a:latin typeface="华文楷体" panose="02010600040101010101" charset="-122"/>
                <a:ea typeface="华文楷体" panose="02010600040101010101" charset="-122"/>
              </a:rPr>
              <a:t>插叙林冲在东京时曾救过李小二，表现林冲的正义感和侠义精神；</a:t>
            </a:r>
            <a:endParaRPr lang="zh-CN" altLang="en-US" sz="2400" b="1" i="0">
              <a:solidFill>
                <a:srgbClr val="3B00FF">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3B00FF">
                    <a:alpha val="100000"/>
                  </a:srgbClr>
                </a:solidFill>
                <a:latin typeface="华文楷体" panose="02010600040101010101" charset="-122"/>
                <a:ea typeface="华文楷体" panose="02010600040101010101" charset="-122"/>
              </a:rPr>
              <a:t>从情节上看，为下文李小二夫妇报恩埋下伏笔；</a:t>
            </a:r>
            <a:endParaRPr lang="zh-CN" altLang="en-US" sz="2400" b="1" i="0">
              <a:solidFill>
                <a:srgbClr val="3B00FF">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3B00FF">
                    <a:alpha val="100000"/>
                  </a:srgbClr>
                </a:solidFill>
                <a:latin typeface="华文楷体" panose="02010600040101010101" charset="-122"/>
                <a:ea typeface="华文楷体" panose="02010600040101010101" charset="-122"/>
              </a:rPr>
              <a:t>以林冲明明遭受冤屈却平静地称自己是“罪囚”来表现他委曲求全、不思反抗的性格。</a:t>
            </a:r>
            <a:endParaRPr lang="zh-CN" altLang="en-US" sz="2400" b="1" i="0">
              <a:solidFill>
                <a:srgbClr val="3B00F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
                                        <p:tgtEl>
                                          <p:spTgt spid="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300"/>
                                        <p:tgtEl>
                                          <p:spTgt spid="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3" grpId="0" animBg="1"/>
      <p:bldP spid="4"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565884" y="169593"/>
            <a:ext cx="5061585"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分析情节技巧与作用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334594" y="6991626"/>
            <a:ext cx="11386547" cy="1221542"/>
          </a:xfrm>
          <a:prstGeom prst="rect">
            <a:avLst/>
          </a:prstGeom>
          <a:noFill/>
        </p:spPr>
        <p:txBody>
          <a:bodyPr anchor="t"/>
          <a:lstStyle/>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3B00FF">
                    <a:alpha val="100000"/>
                  </a:srgbClr>
                </a:solidFill>
                <a:latin typeface="华文楷体" panose="02010600040101010101" charset="-122"/>
                <a:ea typeface="华文楷体" panose="02010600040101010101" charset="-122"/>
              </a:rPr>
              <a:t> 叙述中插入大量论，采用对比手法。</a:t>
            </a:r>
            <a:endParaRPr lang="zh-CN" altLang="en-US" sz="2400" b="1" i="0">
              <a:solidFill>
                <a:srgbClr val="3B00FF">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3B00FF">
                    <a:alpha val="100000"/>
                  </a:srgbClr>
                </a:solidFill>
                <a:latin typeface="华文楷体" panose="02010600040101010101" charset="-122"/>
                <a:ea typeface="华文楷体" panose="02010600040101010101" charset="-122"/>
              </a:rPr>
              <a:t>揭露斗争长期性、艰巨性；突出主旨，令人深思，给人启发。</a:t>
            </a:r>
            <a:endParaRPr lang="zh-CN" altLang="en-US" sz="2400" b="1" i="0">
              <a:solidFill>
                <a:srgbClr val="3B00FF">
                  <a:alpha val="100000"/>
                </a:srgbClr>
              </a:solidFill>
              <a:latin typeface="华文楷体" panose="02010600040101010101" charset="-122"/>
              <a:ea typeface="华文楷体" panose="020106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206445" y="4122163"/>
            <a:ext cx="11777462" cy="2869496"/>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5.《装在套子里的人》结尾是这样写的：</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300"/>
              </a:lnSpc>
            </a:pPr>
            <a:r>
              <a:rPr lang="zh-CN" altLang="en-US" sz="26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我们高高兴兴地从墓园回家。可是一个礼拜还没有过完，生活又临台，跟先前一样闷、无聊、乱糟糟了。局面并没有好一点。实在，虽然我们埋葬了别里科夫，可是这种装在套子里的人，却还有许多，将来也还不知道有多少呢!”</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400"/>
              </a:lnSpc>
            </a:pPr>
            <a:r>
              <a:rPr lang="zh-CN" altLang="en-US" sz="26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这一结尾显得很“另类”，请问：结尾主要采用了什么手法？有何作用?</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205950" y="1030044"/>
            <a:ext cx="10668445"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4.《百合花》中写到对故乡中秋节的回忆，你认为是否有必要写这些？为什么?</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354463" y="1631759"/>
            <a:ext cx="11483578" cy="2252584"/>
          </a:xfrm>
          <a:prstGeom prst="rect">
            <a:avLst/>
          </a:prstGeom>
          <a:noFill/>
        </p:spPr>
        <p:txBody>
          <a:bodyPr anchor="t"/>
          <a:lstStyle/>
          <a:p>
            <a:pPr marL="0" algn="l">
              <a:lnSpc>
                <a:spcPts val="4000"/>
              </a:lnSpc>
            </a:pPr>
            <a:r>
              <a:rPr lang="zh-CN" altLang="en-US" sz="22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有必要。</a:t>
            </a:r>
            <a:endParaRPr lang="zh-CN" altLang="en-US" sz="2400" b="1" i="0">
              <a:solidFill>
                <a:srgbClr val="FF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3B00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3B00FF">
                    <a:alpha val="100000"/>
                  </a:srgbClr>
                </a:solidFill>
                <a:latin typeface="华文楷体" panose="02010600040101010101" charset="-122"/>
                <a:ea typeface="华文楷体" panose="02010600040101010101" charset="-122"/>
              </a:rPr>
              <a:t>文中写到对故乡中秋节的回忆，与开篇便强调“1946年的中秋”相照应；</a:t>
            </a:r>
            <a:endParaRPr lang="zh-CN" altLang="en-US" sz="2400" b="1" i="0">
              <a:solidFill>
                <a:srgbClr val="3B00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3B00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3B00FF">
                    <a:alpha val="100000"/>
                  </a:srgbClr>
                </a:solidFill>
                <a:latin typeface="华文楷体" panose="02010600040101010101" charset="-122"/>
                <a:ea typeface="华文楷体" panose="02010600040101010101" charset="-122"/>
              </a:rPr>
              <a:t>对故乡中秋节的回忆使“我”想到小通讯员，借“我”对一个老乡的思念，表明“我”对故乡深切的思念，借此揭示人性美、人情美的主题。</a:t>
            </a:r>
            <a:endParaRPr lang="zh-CN" altLang="en-US" sz="2400" b="1" i="0">
              <a:solidFill>
                <a:srgbClr val="3B00FF">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3"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565884" y="169593"/>
            <a:ext cx="556641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小说情节的技巧与作用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61677" y="913409"/>
            <a:ext cx="4152900" cy="626300"/>
          </a:xfrm>
          <a:prstGeom prst="rect">
            <a:avLst/>
          </a:prstGeom>
          <a:noFill/>
        </p:spPr>
        <p:txBody>
          <a:bodyPr anchor="t"/>
          <a:lstStyle/>
          <a:p>
            <a:pPr marL="0" algn="l"/>
            <a:r>
              <a:rPr lang="zh-CN" altLang="en-US" sz="2600" b="1" i="0">
                <a:solidFill>
                  <a:srgbClr val="000000">
                    <a:alpha val="100000"/>
                  </a:srgbClr>
                </a:solidFill>
                <a:latin typeface="微软雅黑" panose="020b0503020204020204" charset="-122"/>
                <a:ea typeface="微软雅黑" panose="020b0503020204020204" charset="-122"/>
              </a:rPr>
              <a:t>一、情节构思的技巧与作用</a:t>
            </a:r>
            <a:endParaRPr lang="zh-CN" altLang="en-US" sz="26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161392" y="1619183"/>
          <a:ext cx="11921466" cy="6784877"/>
        </p:xfrm>
        <a:graphic>
          <a:graphicData uri="http://schemas.openxmlformats.org/drawingml/2006/table">
            <a:tbl>
              <a:tblPr firstRow="1" bandRow="1">
                <a:tableStyleId>{5C22544A-7EE6-4342-B048-85BDC9FD1C3A}</a:tableStyleId>
              </a:tblPr>
              <a:tblGrid>
                <a:gridCol w="770783"/>
                <a:gridCol w="5322991"/>
                <a:gridCol w="5827692"/>
              </a:tblGrid>
              <a:tr h="590550">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名称</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释义</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作用</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664419">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抑扬</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欲扬先抑或欲抑先扬，中间陡转，出人意料</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曲折多变，峰回路转、跌宕起伏，增强可读性</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100238">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悬念</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先设置一个谜面，在适当时机再点破谜底，使读者的期待心理得到满足</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在开头，引领下文，引人入胜；在文末，意料之外，情理之中；在矛盾处，勾连情节，深化内容。</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880870">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误会</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先有意将读者的思维引向相反的方向，从而造成悬念，到文章结尾才点明真相。</a:t>
                      </a:r>
                      <a:r>
                        <a:rPr lang="zh-CN" altLang="en-US" sz="2000" b="1" i="0">
                          <a:solidFill>
                            <a:srgbClr val="006EFF">
                              <a:alpha val="100000"/>
                            </a:srgbClr>
                          </a:solidFill>
                          <a:latin typeface="华文楷体" panose="02010600040101010101" charset="-122"/>
                          <a:ea typeface="华文楷体" panose="02010600040101010101" charset="-122"/>
                        </a:rPr>
                        <a:t>①</a:t>
                      </a:r>
                      <a:r>
                        <a:rPr lang="zh-CN" altLang="en-US" sz="2000" b="1" i="0">
                          <a:solidFill>
                            <a:srgbClr val="000000">
                              <a:alpha val="100000"/>
                            </a:srgbClr>
                          </a:solidFill>
                          <a:latin typeface="华文楷体" panose="02010600040101010101" charset="-122"/>
                          <a:ea typeface="华文楷体" panose="02010600040101010101" charset="-122"/>
                        </a:rPr>
                        <a:t>正反误会，好误会成坏；</a:t>
                      </a:r>
                      <a:r>
                        <a:rPr lang="zh-CN" altLang="en-US" sz="2000" b="1" i="0">
                          <a:solidFill>
                            <a:srgbClr val="006EFF">
                              <a:alpha val="100000"/>
                            </a:srgbClr>
                          </a:solidFill>
                          <a:latin typeface="华文楷体" panose="02010600040101010101" charset="-122"/>
                          <a:ea typeface="华文楷体" panose="02010600040101010101" charset="-122"/>
                        </a:rPr>
                        <a:t>②</a:t>
                      </a:r>
                      <a:r>
                        <a:rPr lang="zh-CN" altLang="en-US" sz="2000" b="1" i="0">
                          <a:solidFill>
                            <a:srgbClr val="000000">
                              <a:alpha val="100000"/>
                            </a:srgbClr>
                          </a:solidFill>
                          <a:latin typeface="华文楷体" panose="02010600040101010101" charset="-122"/>
                          <a:ea typeface="华文楷体" panose="02010600040101010101" charset="-122"/>
                        </a:rPr>
                        <a:t>一般误会，生活中产生的误会；</a:t>
                      </a:r>
                      <a:r>
                        <a:rPr lang="zh-CN" altLang="en-US" sz="2000" b="1" i="0">
                          <a:solidFill>
                            <a:srgbClr val="006EFF">
                              <a:alpha val="100000"/>
                            </a:srgbClr>
                          </a:solidFill>
                          <a:latin typeface="华文楷体" panose="02010600040101010101" charset="-122"/>
                          <a:ea typeface="华文楷体" panose="02010600040101010101" charset="-122"/>
                        </a:rPr>
                        <a:t>③</a:t>
                      </a:r>
                      <a:r>
                        <a:rPr lang="zh-CN" altLang="en-US" sz="2000" b="1" i="0">
                          <a:solidFill>
                            <a:srgbClr val="000000">
                              <a:alpha val="100000"/>
                            </a:srgbClr>
                          </a:solidFill>
                          <a:latin typeface="华文楷体" panose="02010600040101010101" charset="-122"/>
                          <a:ea typeface="华文楷体" panose="02010600040101010101" charset="-122"/>
                        </a:rPr>
                        <a:t>互相误会，甲乙之间相互误会对方。</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300"/>
                        </a:lnSpc>
                      </a:pPr>
                      <a:r>
                        <a:rPr lang="zh-CN" altLang="en-US" sz="2000" b="1" i="0">
                          <a:solidFill>
                            <a:srgbClr val="006EFF">
                              <a:alpha val="100000"/>
                            </a:srgbClr>
                          </a:solidFill>
                          <a:latin typeface="华文楷体" panose="02010600040101010101" charset="-122"/>
                          <a:ea typeface="华文楷体" panose="02010600040101010101" charset="-122"/>
                        </a:rPr>
                        <a:t>①</a:t>
                      </a:r>
                      <a:r>
                        <a:rPr lang="zh-CN" altLang="en-US" sz="2000" b="1" i="0">
                          <a:solidFill>
                            <a:srgbClr val="006EFF">
                              <a:alpha val="100000"/>
                            </a:srgbClr>
                          </a:solidFill>
                          <a:latin typeface="微软雅黑" panose="020b0503020204020204" charset="-122"/>
                          <a:ea typeface="微软雅黑" panose="020b0503020204020204" charset="-122"/>
                        </a:rPr>
                        <a:t>引起阅读兴趣；</a:t>
                      </a:r>
                      <a:r>
                        <a:rPr lang="zh-CN" altLang="en-US" sz="2000" b="1" i="0">
                          <a:solidFill>
                            <a:srgbClr val="006EFF">
                              <a:alpha val="100000"/>
                            </a:srgbClr>
                          </a:solidFill>
                          <a:latin typeface="华文楷体" panose="02010600040101010101" charset="-122"/>
                          <a:ea typeface="华文楷体" panose="02010600040101010101" charset="-122"/>
                        </a:rPr>
                        <a:t>②</a:t>
                      </a:r>
                      <a:r>
                        <a:rPr lang="zh-CN" altLang="en-US" sz="2000" b="1" i="0">
                          <a:solidFill>
                            <a:srgbClr val="006EFF">
                              <a:alpha val="100000"/>
                            </a:srgbClr>
                          </a:solidFill>
                          <a:latin typeface="微软雅黑" panose="020b0503020204020204" charset="-122"/>
                          <a:ea typeface="微软雅黑" panose="020b0503020204020204" charset="-122"/>
                        </a:rPr>
                        <a:t>情节富有戏剧性，波澜起伏；</a:t>
                      </a:r>
                      <a:r>
                        <a:rPr lang="zh-CN" altLang="en-US" sz="2000" b="1" i="0">
                          <a:solidFill>
                            <a:srgbClr val="006EFF">
                              <a:alpha val="100000"/>
                            </a:srgbClr>
                          </a:solidFill>
                          <a:latin typeface="华文楷体" panose="02010600040101010101" charset="-122"/>
                          <a:ea typeface="华文楷体" panose="02010600040101010101" charset="-122"/>
                        </a:rPr>
                        <a:t>③</a:t>
                      </a:r>
                      <a:r>
                        <a:rPr lang="zh-CN" altLang="en-US" sz="2000" b="1" i="0">
                          <a:solidFill>
                            <a:srgbClr val="006EFF">
                              <a:alpha val="100000"/>
                            </a:srgbClr>
                          </a:solidFill>
                          <a:latin typeface="微软雅黑" panose="020b0503020204020204" charset="-122"/>
                          <a:ea typeface="微软雅黑" panose="020b0503020204020204" charset="-122"/>
                        </a:rPr>
                        <a:t>凸显人物形象，服务于主题。</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对比</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将对立事物或同一事物的对立面放一起比较</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渲染气氛，表现事物或突出主题</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衬托</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以一事物来表现另一事物，有正衬和反衬</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使文章更生动，人物、事物形象更突出，主题鲜明</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219962">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突转</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在小说的结尾部分，作者常常采用突转的方法形成情节的某种“巧合”、某种意料之外的反转，或者是人物性格 的“急剧改变”。</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收到意料之外、情理之中的效果，对表现小说主题起到画龙点睛的作用。</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658316" y="169183"/>
            <a:ext cx="2876798"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教材再回归</a:t>
            </a:r>
            <a:endParaRPr lang="zh-CN" altLang="en-US" sz="4000" b="1" i="0">
              <a:solidFill>
                <a:srgbClr val="006EFF">
                  <a:alpha val="100000"/>
                </a:srgbClr>
              </a:solidFill>
              <a:latin typeface="华文行楷" panose="02010800040101010101" charset="-122"/>
              <a:ea typeface="华文行楷" panose="02010800040101010101" charset="-122"/>
            </a:endParaRPr>
          </a:p>
        </p:txBody>
      </p:sp>
      <p:graphicFrame>
        <p:nvGraphicFramePr>
          <p:cNvPr id="4" name="表格1" title=""/>
          <p:cNvGraphicFramePr>
            <a:graphicFrameLocks noGrp="1"/>
          </p:cNvGraphicFramePr>
          <p:nvPr/>
        </p:nvGraphicFramePr>
        <p:xfrm>
          <a:off x="154629" y="1111787"/>
          <a:ext cx="11915239" cy="7069677"/>
        </p:xfrm>
        <a:graphic>
          <a:graphicData uri="http://schemas.openxmlformats.org/drawingml/2006/table">
            <a:tbl>
              <a:tblPr firstRow="1" bandRow="1">
                <a:tableStyleId>{5C22544A-7EE6-4342-B048-85BDC9FD1C3A}</a:tableStyleId>
              </a:tblPr>
              <a:tblGrid>
                <a:gridCol w="482600"/>
                <a:gridCol w="1571006"/>
                <a:gridCol w="2333089"/>
                <a:gridCol w="7528544"/>
              </a:tblGrid>
              <a:tr h="590550">
                <a:tc gridSpan="2">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文体类型</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教材课文</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高考指向的素养要求</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r>
              <a:tr h="563848">
                <a:tc rowSpan="9">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中</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l"/>
                      <a:r>
                        <a:rPr lang="zh-CN" altLang="en-US" sz="2000" b="1" i="0">
                          <a:solidFill>
                            <a:srgbClr val="006EFF">
                              <a:alpha val="100000"/>
                            </a:srgbClr>
                          </a:solidFill>
                          <a:latin typeface="微软雅黑" panose="020b0503020204020204" charset="-122"/>
                          <a:ea typeface="微软雅黑" panose="020b0503020204020204" charset="-122"/>
                        </a:rPr>
                        <a:t>国</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l"/>
                      <a:r>
                        <a:rPr lang="zh-CN" altLang="en-US" sz="2000" b="1" i="0">
                          <a:solidFill>
                            <a:srgbClr val="006EFF">
                              <a:alpha val="100000"/>
                            </a:srgbClr>
                          </a:solidFill>
                          <a:latin typeface="微软雅黑" panose="020b0503020204020204" charset="-122"/>
                          <a:ea typeface="微软雅黑" panose="020b0503020204020204" charset="-122"/>
                        </a:rPr>
                        <a:t>小</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ctr"/>
                      <a:r>
                        <a:rPr lang="zh-CN" altLang="en-US" sz="2000" b="1" i="0">
                          <a:solidFill>
                            <a:srgbClr val="006EFF">
                              <a:alpha val="100000"/>
                            </a:srgbClr>
                          </a:solidFill>
                          <a:latin typeface="微软雅黑" panose="020b0503020204020204" charset="-122"/>
                          <a:ea typeface="微软雅黑" panose="020b0503020204020204" charset="-122"/>
                        </a:rPr>
                        <a:t>说</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3">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诗/散文化小说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百合花/哦，香雪</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FF0000">
                              <a:alpha val="100000"/>
                            </a:srgbClr>
                          </a:solidFill>
                          <a:latin typeface="华文楷体" panose="02010600040101010101" charset="-122"/>
                          <a:ea typeface="华文楷体" panose="02010600040101010101" charset="-122"/>
                        </a:rPr>
                        <a:t>叙事抒情</a:t>
                      </a:r>
                      <a:r>
                        <a:rPr lang="zh-CN" altLang="en-US" sz="2000" b="1" i="0">
                          <a:solidFill>
                            <a:srgbClr val="000000">
                              <a:alpha val="100000"/>
                            </a:srgbClr>
                          </a:solidFill>
                          <a:latin typeface="华文楷体" panose="02010600040101010101" charset="-122"/>
                          <a:ea typeface="华文楷体" panose="02010600040101010101" charset="-122"/>
                        </a:rPr>
                        <a:t>特点，</a:t>
                      </a:r>
                      <a:r>
                        <a:rPr lang="zh-CN" altLang="en-US" sz="2000" b="1" i="0">
                          <a:solidFill>
                            <a:srgbClr val="FF0000">
                              <a:alpha val="100000"/>
                            </a:srgbClr>
                          </a:solidFill>
                          <a:latin typeface="华文楷体" panose="02010600040101010101" charset="-122"/>
                          <a:ea typeface="华文楷体" panose="02010600040101010101" charset="-122"/>
                        </a:rPr>
                        <a:t>描写</a:t>
                      </a:r>
                      <a:r>
                        <a:rPr lang="zh-CN" altLang="en-US" sz="2000" b="1" i="0">
                          <a:solidFill>
                            <a:srgbClr val="000000">
                              <a:alpha val="100000"/>
                            </a:srgbClr>
                          </a:solidFill>
                          <a:latin typeface="华文楷体" panose="02010600040101010101" charset="-122"/>
                          <a:ea typeface="华文楷体" panose="02010600040101010101" charset="-122"/>
                        </a:rPr>
                        <a:t>艺术，</a:t>
                      </a:r>
                      <a:r>
                        <a:rPr lang="zh-CN" altLang="en-US" sz="2000" b="1" i="0">
                          <a:solidFill>
                            <a:srgbClr val="FF0000">
                              <a:alpha val="100000"/>
                            </a:srgbClr>
                          </a:solidFill>
                          <a:latin typeface="华文楷体" panose="02010600040101010101" charset="-122"/>
                          <a:ea typeface="华文楷体" panose="02010600040101010101" charset="-122"/>
                        </a:rPr>
                        <a:t>细节描写</a:t>
                      </a:r>
                      <a:r>
                        <a:rPr lang="zh-CN" altLang="en-US" sz="2000" b="1" i="0">
                          <a:solidFill>
                            <a:srgbClr val="000000">
                              <a:alpha val="100000"/>
                            </a:srgbClr>
                          </a:solidFill>
                          <a:latin typeface="华文楷体" panose="02010600040101010101" charset="-122"/>
                          <a:ea typeface="华文楷体" panose="02010600040101010101" charset="-122"/>
                        </a:rPr>
                        <a:t>，人物</a:t>
                      </a:r>
                      <a:r>
                        <a:rPr lang="zh-CN" altLang="en-US" sz="2000" b="1" i="0">
                          <a:solidFill>
                            <a:srgbClr val="FF0000">
                              <a:alpha val="100000"/>
                            </a:srgbClr>
                          </a:solidFill>
                          <a:latin typeface="华文楷体" panose="02010600040101010101" charset="-122"/>
                          <a:ea typeface="华文楷体" panose="02010600040101010101" charset="-122"/>
                        </a:rPr>
                        <a:t>心理变化</a:t>
                      </a:r>
                      <a:r>
                        <a:rPr lang="zh-CN" altLang="en-US" sz="2000" b="1" i="0">
                          <a:solidFill>
                            <a:srgbClr val="000000">
                              <a:alpha val="100000"/>
                            </a:srgbClr>
                          </a:solidFill>
                          <a:latin typeface="华文楷体" panose="02010600040101010101" charset="-122"/>
                          <a:ea typeface="华文楷体" panose="02010600040101010101" charset="-122"/>
                        </a:rPr>
                        <a:t>与</a:t>
                      </a:r>
                      <a:r>
                        <a:rPr lang="zh-CN" altLang="en-US" sz="2000" b="1" i="0">
                          <a:solidFill>
                            <a:srgbClr val="FF0000">
                              <a:alpha val="100000"/>
                            </a:srgbClr>
                          </a:solidFill>
                          <a:latin typeface="华文楷体" panose="02010600040101010101" charset="-122"/>
                          <a:ea typeface="华文楷体" panose="02010600040101010101" charset="-122"/>
                        </a:rPr>
                        <a:t>情节波澜</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8895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边城</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FF0000">
                              <a:alpha val="100000"/>
                            </a:srgbClr>
                          </a:solidFill>
                          <a:latin typeface="华文楷体" panose="02010600040101010101" charset="-122"/>
                          <a:ea typeface="华文楷体" panose="02010600040101010101" charset="-122"/>
                        </a:rPr>
                        <a:t>散文化小说</a:t>
                      </a:r>
                      <a:r>
                        <a:rPr lang="zh-CN" altLang="en-US" sz="2000" b="1" i="0">
                          <a:solidFill>
                            <a:srgbClr val="000000">
                              <a:alpha val="100000"/>
                            </a:srgbClr>
                          </a:solidFill>
                          <a:latin typeface="华文楷体" panose="02010600040101010101" charset="-122"/>
                          <a:ea typeface="华文楷体" panose="02010600040101010101" charset="-122"/>
                        </a:rPr>
                        <a:t>的特点，</a:t>
                      </a:r>
                      <a:r>
                        <a:rPr lang="zh-CN" altLang="en-US" sz="2000" b="1" i="0">
                          <a:solidFill>
                            <a:srgbClr val="FF0000">
                              <a:alpha val="100000"/>
                            </a:srgbClr>
                          </a:solidFill>
                          <a:latin typeface="华文楷体" panose="02010600040101010101" charset="-122"/>
                          <a:ea typeface="华文楷体" panose="02010600040101010101" charset="-122"/>
                        </a:rPr>
                        <a:t>人物描写方法</a:t>
                      </a:r>
                      <a:r>
                        <a:rPr lang="zh-CN" altLang="en-US" sz="2000" b="1" i="0">
                          <a:solidFill>
                            <a:srgbClr val="000000">
                              <a:alpha val="100000"/>
                            </a:srgbClr>
                          </a:solidFill>
                          <a:latin typeface="华文楷体" panose="02010600040101010101" charset="-122"/>
                          <a:ea typeface="华文楷体" panose="02010600040101010101" charset="-122"/>
                        </a:rPr>
                        <a:t>，主要人物的性格特征，</a:t>
                      </a:r>
                      <a:r>
                        <a:rPr lang="zh-CN" altLang="en-US" sz="2000" b="1" i="0">
                          <a:solidFill>
                            <a:srgbClr val="FF0000">
                              <a:alpha val="100000"/>
                            </a:srgbClr>
                          </a:solidFill>
                          <a:latin typeface="华文楷体" panose="02010600040101010101" charset="-122"/>
                          <a:ea typeface="华文楷体" panose="02010600040101010101" charset="-122"/>
                        </a:rPr>
                        <a:t>风俗和景物描写</a:t>
                      </a:r>
                      <a:r>
                        <a:rPr lang="zh-CN" altLang="en-US" sz="2000" b="1" i="0">
                          <a:solidFill>
                            <a:srgbClr val="000000">
                              <a:alpha val="100000"/>
                            </a:srgbClr>
                          </a:solidFill>
                          <a:latin typeface="华文楷体" panose="02010600040101010101" charset="-122"/>
                          <a:ea typeface="华文楷体" panose="02010600040101010101" charset="-122"/>
                        </a:rPr>
                        <a:t>的作用，地方</a:t>
                      </a:r>
                      <a:r>
                        <a:rPr lang="zh-CN" altLang="en-US" sz="2000" b="1" i="0">
                          <a:solidFill>
                            <a:srgbClr val="FF0000">
                              <a:alpha val="100000"/>
                            </a:srgbClr>
                          </a:solidFill>
                          <a:latin typeface="华文楷体" panose="02010600040101010101" charset="-122"/>
                          <a:ea typeface="华文楷体" panose="02010600040101010101" charset="-122"/>
                        </a:rPr>
                        <a:t>风土人情</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荷花淀</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3">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理解</a:t>
                      </a:r>
                      <a:r>
                        <a:rPr lang="zh-CN" altLang="en-US" sz="2000" b="1" i="0">
                          <a:solidFill>
                            <a:srgbClr val="FF0000">
                              <a:alpha val="100000"/>
                            </a:srgbClr>
                          </a:solidFill>
                          <a:latin typeface="华文楷体" panose="02010600040101010101" charset="-122"/>
                          <a:ea typeface="华文楷体" panose="02010600040101010101" charset="-122"/>
                        </a:rPr>
                        <a:t>革命文化的精神内涵</a:t>
                      </a:r>
                      <a:r>
                        <a:rPr lang="zh-CN" altLang="en-US" sz="2000" b="1" i="0">
                          <a:solidFill>
                            <a:srgbClr val="000000">
                              <a:alpha val="100000"/>
                            </a:srgbClr>
                          </a:solidFill>
                          <a:latin typeface="华文楷体" panose="02010600040101010101" charset="-122"/>
                          <a:ea typeface="华文楷体" panose="02010600040101010101" charset="-122"/>
                        </a:rPr>
                        <a:t>，人民艺术家的创作追求及风格，典型形象的性格特征，</a:t>
                      </a:r>
                      <a:r>
                        <a:rPr lang="zh-CN" altLang="en-US" sz="2000" b="1" i="0">
                          <a:solidFill>
                            <a:srgbClr val="FF0000">
                              <a:alpha val="100000"/>
                            </a:srgbClr>
                          </a:solidFill>
                          <a:latin typeface="华文楷体" panose="02010600040101010101" charset="-122"/>
                          <a:ea typeface="华文楷体" panose="02010600040101010101" charset="-122"/>
                        </a:rPr>
                        <a:t>细节描写</a:t>
                      </a:r>
                      <a:r>
                        <a:rPr lang="zh-CN" altLang="en-US" sz="2000" b="1" i="0">
                          <a:solidFill>
                            <a:srgbClr val="000000">
                              <a:alpha val="100000"/>
                            </a:srgbClr>
                          </a:solidFill>
                          <a:latin typeface="华文楷体" panose="02010600040101010101" charset="-122"/>
                          <a:ea typeface="华文楷体" panose="02010600040101010101" charset="-122"/>
                        </a:rPr>
                        <a:t>塑造人物表情达意的方法</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乡土小说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小二黑结婚</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红色小说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党费</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2">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古典长篇</a:t>
                      </a:r>
                      <a:endParaRPr lang="zh-CN" altLang="en-US" sz="2000" b="1" i="0">
                        <a:solidFill>
                          <a:srgbClr val="FF0000">
                            <a:alpha val="100000"/>
                          </a:srgbClr>
                        </a:solidFill>
                        <a:latin typeface="微软雅黑" panose="020b0503020204020204" charset="-122"/>
                        <a:ea typeface="微软雅黑" panose="020b0503020204020204" charset="-122"/>
                      </a:endParaRPr>
                    </a:p>
                    <a:p>
                      <a:pPr marL="0" algn="ctr"/>
                      <a:r>
                        <a:rPr lang="zh-CN" altLang="en-US" sz="2000" b="1" i="0">
                          <a:solidFill>
                            <a:srgbClr val="FF0000">
                              <a:alpha val="100000"/>
                            </a:srgbClr>
                          </a:solidFill>
                          <a:latin typeface="微软雅黑" panose="020b0503020204020204" charset="-122"/>
                          <a:ea typeface="微软雅黑" panose="020b0503020204020204" charset="-122"/>
                        </a:rPr>
                        <a:t>章回体小说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林黛玉进贾府</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叙事情节，</a:t>
                      </a:r>
                      <a:r>
                        <a:rPr lang="zh-CN" altLang="en-US" sz="2000" b="1" i="0">
                          <a:solidFill>
                            <a:srgbClr val="FF0000">
                              <a:alpha val="100000"/>
                            </a:srgbClr>
                          </a:solidFill>
                          <a:latin typeface="华文楷体" panose="02010600040101010101" charset="-122"/>
                          <a:ea typeface="华文楷体" panose="02010600040101010101" charset="-122"/>
                        </a:rPr>
                        <a:t>人物关系</a:t>
                      </a:r>
                      <a:r>
                        <a:rPr lang="zh-CN" altLang="en-US" sz="2000" b="1" i="0">
                          <a:solidFill>
                            <a:srgbClr val="000000">
                              <a:alpha val="100000"/>
                            </a:srgbClr>
                          </a:solidFill>
                          <a:latin typeface="华文楷体" panose="02010600040101010101" charset="-122"/>
                          <a:ea typeface="华文楷体" panose="02010600040101010101" charset="-122"/>
                        </a:rPr>
                        <a:t>，探究</a:t>
                      </a:r>
                      <a:r>
                        <a:rPr lang="zh-CN" altLang="en-US" sz="2000" b="1" i="0">
                          <a:solidFill>
                            <a:srgbClr val="FF0000">
                              <a:alpha val="100000"/>
                            </a:srgbClr>
                          </a:solidFill>
                          <a:latin typeface="华文楷体" panose="02010600040101010101" charset="-122"/>
                          <a:ea typeface="华文楷体" panose="02010600040101010101" charset="-122"/>
                        </a:rPr>
                        <a:t>人物的精神世界</a:t>
                      </a:r>
                      <a:r>
                        <a:rPr lang="zh-CN" altLang="en-US" sz="2000" b="1" i="0">
                          <a:solidFill>
                            <a:srgbClr val="000000">
                              <a:alpha val="100000"/>
                            </a:srgbClr>
                          </a:solidFill>
                          <a:latin typeface="华文楷体" panose="02010600040101010101" charset="-122"/>
                          <a:ea typeface="华文楷体" panose="02010600040101010101" charset="-122"/>
                        </a:rPr>
                        <a:t>，整体思想内容</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林教头风雪山神庙</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2">
                  <a:txBody>
                    <a:bodyPr vert="horz" wrap="square"/>
                    <a:lstStyle/>
                    <a:p>
                      <a:pPr marL="0" algn="l"/>
                      <a:r>
                        <a:rPr lang="zh-CN" altLang="en-US" sz="2000" b="1" i="0">
                          <a:solidFill>
                            <a:srgbClr val="FF0000">
                              <a:alpha val="100000"/>
                            </a:srgbClr>
                          </a:solidFill>
                          <a:latin typeface="华文楷体" panose="02010600040101010101" charset="-122"/>
                          <a:ea typeface="华文楷体" panose="02010600040101010101" charset="-122"/>
                        </a:rPr>
                        <a:t>社会环境</a:t>
                      </a:r>
                      <a:r>
                        <a:rPr lang="zh-CN" altLang="en-US" sz="2000" b="1" i="0">
                          <a:solidFill>
                            <a:srgbClr val="000000">
                              <a:alpha val="100000"/>
                            </a:srgbClr>
                          </a:solidFill>
                          <a:latin typeface="华文楷体" panose="02010600040101010101" charset="-122"/>
                          <a:ea typeface="华文楷体" panose="02010600040101010101" charset="-122"/>
                        </a:rPr>
                        <a:t>对人物命运的影响，</a:t>
                      </a:r>
                      <a:r>
                        <a:rPr lang="zh-CN" altLang="en-US" sz="2000" b="1" i="0">
                          <a:solidFill>
                            <a:srgbClr val="FF0000">
                              <a:alpha val="100000"/>
                            </a:srgbClr>
                          </a:solidFill>
                          <a:latin typeface="华文楷体" panose="02010600040101010101" charset="-122"/>
                          <a:ea typeface="华文楷体" panose="02010600040101010101" charset="-122"/>
                        </a:rPr>
                        <a:t>自然环境</a:t>
                      </a:r>
                      <a:r>
                        <a:rPr lang="zh-CN" altLang="en-US" sz="2000" b="1" i="0">
                          <a:solidFill>
                            <a:srgbClr val="000000">
                              <a:alpha val="100000"/>
                            </a:srgbClr>
                          </a:solidFill>
                          <a:latin typeface="华文楷体" panose="02010600040101010101" charset="-122"/>
                          <a:ea typeface="华文楷体" panose="02010600040101010101" charset="-122"/>
                        </a:rPr>
                        <a:t>描写的作用，</a:t>
                      </a:r>
                      <a:r>
                        <a:rPr lang="zh-CN" altLang="en-US" sz="2000" b="1" i="0">
                          <a:solidFill>
                            <a:srgbClr val="FF0000">
                              <a:alpha val="100000"/>
                            </a:srgbClr>
                          </a:solidFill>
                          <a:latin typeface="华文楷体" panose="02010600040101010101" charset="-122"/>
                          <a:ea typeface="华文楷体" panose="02010600040101010101" charset="-122"/>
                        </a:rPr>
                        <a:t>次要人物的作用</a:t>
                      </a:r>
                      <a:r>
                        <a:rPr lang="zh-CN" altLang="en-US" sz="2000" b="1" i="0">
                          <a:solidFill>
                            <a:srgbClr val="000000">
                              <a:alpha val="100000"/>
                            </a:srgbClr>
                          </a:solidFill>
                          <a:latin typeface="华文楷体" panose="02010600040101010101" charset="-122"/>
                          <a:ea typeface="华文楷体" panose="02010600040101010101" charset="-122"/>
                        </a:rPr>
                        <a:t>，情节发展过程塑造人物</a:t>
                      </a:r>
                      <a:r>
                        <a:rPr lang="zh-CN" altLang="en-US" sz="2000" b="1" i="0">
                          <a:solidFill>
                            <a:srgbClr val="FF0000">
                              <a:alpha val="100000"/>
                            </a:srgbClr>
                          </a:solidFill>
                          <a:latin typeface="华文楷体" panose="02010600040101010101" charset="-122"/>
                          <a:ea typeface="华文楷体" panose="02010600040101010101" charset="-122"/>
                        </a:rPr>
                        <a:t>性格的变化和成熟</a:t>
                      </a:r>
                      <a:r>
                        <a:rPr lang="zh-CN" altLang="en-US" sz="2000" b="1" i="0">
                          <a:solidFill>
                            <a:srgbClr val="000000">
                              <a:alpha val="100000"/>
                            </a:srgbClr>
                          </a:solidFill>
                          <a:latin typeface="华文楷体" panose="02010600040101010101" charset="-122"/>
                          <a:ea typeface="华文楷体" panose="02010600040101010101" charset="-122"/>
                        </a:rPr>
                        <a:t>，小说的突发事件的作用，多种艺术手法实现创作意图，细节描写的魅力，个性化人物语言的理解分析</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98656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2">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现实主义</a:t>
                      </a:r>
                      <a:endParaRPr lang="zh-CN" altLang="en-US" sz="2000" b="1" i="0">
                        <a:solidFill>
                          <a:srgbClr val="FF0000">
                            <a:alpha val="100000"/>
                          </a:srgbClr>
                        </a:solidFill>
                        <a:latin typeface="微软雅黑" panose="020b0503020204020204" charset="-122"/>
                        <a:ea typeface="微软雅黑" panose="020b0503020204020204" charset="-122"/>
                      </a:endParaRPr>
                    </a:p>
                    <a:p>
                      <a:pPr marL="0" algn="ctr"/>
                      <a:r>
                        <a:rPr lang="zh-CN" altLang="en-US" sz="2000" b="1" i="0">
                          <a:solidFill>
                            <a:srgbClr val="FF0000">
                              <a:alpha val="100000"/>
                            </a:srgbClr>
                          </a:solidFill>
                          <a:latin typeface="微软雅黑" panose="020b0503020204020204" charset="-122"/>
                          <a:ea typeface="微软雅黑" panose="020b0503020204020204" charset="-122"/>
                        </a:rPr>
                        <a:t>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祝福</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21996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阿Q正传</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FF0000">
                              <a:alpha val="100000"/>
                            </a:srgbClr>
                          </a:solidFill>
                          <a:latin typeface="华文楷体" panose="02010600040101010101" charset="-122"/>
                          <a:ea typeface="华文楷体" panose="02010600040101010101" charset="-122"/>
                        </a:rPr>
                        <a:t>典型人物</a:t>
                      </a:r>
                      <a:r>
                        <a:rPr lang="zh-CN" altLang="en-US" sz="2000" b="1" i="0">
                          <a:solidFill>
                            <a:srgbClr val="000000">
                              <a:alpha val="100000"/>
                            </a:srgbClr>
                          </a:solidFill>
                          <a:latin typeface="华文楷体" panose="02010600040101010101" charset="-122"/>
                          <a:ea typeface="华文楷体" panose="02010600040101010101" charset="-122"/>
                        </a:rPr>
                        <a:t>形象的性格特点，</a:t>
                      </a:r>
                      <a:r>
                        <a:rPr lang="zh-CN" altLang="en-US" sz="2000" b="1" i="0">
                          <a:solidFill>
                            <a:srgbClr val="FF0000">
                              <a:alpha val="100000"/>
                            </a:srgbClr>
                          </a:solidFill>
                          <a:latin typeface="华文楷体" panose="02010600040101010101" charset="-122"/>
                          <a:ea typeface="华文楷体" panose="02010600040101010101" charset="-122"/>
                        </a:rPr>
                        <a:t>精神胜利法的内涵</a:t>
                      </a:r>
                      <a:r>
                        <a:rPr lang="zh-CN" altLang="en-US" sz="2000" b="1" i="0">
                          <a:solidFill>
                            <a:srgbClr val="000000">
                              <a:alpha val="100000"/>
                            </a:srgbClr>
                          </a:solidFill>
                          <a:latin typeface="华文楷体" panose="02010600040101010101" charset="-122"/>
                          <a:ea typeface="华文楷体" panose="02010600040101010101" charset="-122"/>
                        </a:rPr>
                        <a:t>，从人物形象、叙述语言及幽默/夸张/讽刺等艺术手法角度欣赏作品的艺术独特性，</a:t>
                      </a:r>
                      <a:r>
                        <a:rPr lang="zh-CN" altLang="en-US" sz="2000" b="1" i="0">
                          <a:solidFill>
                            <a:srgbClr val="FF0000">
                              <a:alpha val="100000"/>
                            </a:srgbClr>
                          </a:solidFill>
                          <a:latin typeface="华文楷体" panose="02010600040101010101" charset="-122"/>
                          <a:ea typeface="华文楷体" panose="02010600040101010101" charset="-122"/>
                        </a:rPr>
                        <a:t>阿Q形象的超越世代和民族的意义和价值</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4"/>
          <a:stretch>
            <a:fillRect/>
          </a:stretch>
        </a:blipFill>
        <a:effectLst/>
      </p:bgPr>
    </p:bg>
    <p:spTree>
      <p:nvGrpSpPr>
        <p:cNvPr id="1" name=""/>
        <p:cNvGrpSpPr/>
        <p:nvPr/>
      </p:nvGrpSpPr>
      <p:grpSpPr>
        <a:xfrm>
          <a:off x="0" y="0"/>
          <a:ext cx="0" cy="0"/>
        </a:xfrm>
      </p:grpSpPr>
      <p:sp>
        <p:nvSpPr>
          <p:cNvPr id="2" name="文本1" title=""/>
          <p:cNvSpPr txBox="1"/>
          <p:nvPr/>
        </p:nvSpPr>
        <p:spPr>
          <a:xfrm>
            <a:off x="3565884" y="169593"/>
            <a:ext cx="556641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小说情节的技巧与作用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61677" y="913552"/>
            <a:ext cx="4152900" cy="626300"/>
          </a:xfrm>
          <a:prstGeom prst="rect">
            <a:avLst/>
          </a:prstGeom>
          <a:noFill/>
        </p:spPr>
        <p:txBody>
          <a:bodyPr anchor="t"/>
          <a:lstStyle/>
          <a:p>
            <a:pPr marL="0" algn="l"/>
            <a:r>
              <a:rPr lang="zh-CN" altLang="en-US" sz="2600" b="1" i="0">
                <a:solidFill>
                  <a:srgbClr val="000000">
                    <a:alpha val="100000"/>
                  </a:srgbClr>
                </a:solidFill>
                <a:latin typeface="微软雅黑" panose="020b0503020204020204" charset="-122"/>
                <a:ea typeface="微软雅黑" panose="020b0503020204020204" charset="-122"/>
              </a:rPr>
              <a:t>二、情节安排的技巧与作用</a:t>
            </a:r>
            <a:endParaRPr lang="zh-CN" altLang="en-US" sz="26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custDataLst>
              <p:tags r:id="rId2"/>
            </p:custDataLst>
          </p:nvPr>
        </p:nvGraphicFramePr>
        <p:xfrm>
          <a:off x="161925" y="1609090"/>
          <a:ext cx="11921490" cy="4223385"/>
        </p:xfrm>
        <a:graphic>
          <a:graphicData uri="http://schemas.openxmlformats.org/drawingml/2006/table">
            <a:tbl>
              <a:tblPr firstRow="1" bandRow="1">
                <a:tableStyleId>{5C22544A-7EE6-4342-B048-85BDC9FD1C3A}</a:tableStyleId>
              </a:tblPr>
              <a:tblGrid>
                <a:gridCol w="978535"/>
                <a:gridCol w="6803390"/>
                <a:gridCol w="4139565"/>
              </a:tblGrid>
              <a:tr h="495300">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名称</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释义</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作用</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423670">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线索</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贯穿整个作品情节发展的脉络，它只可以是小说中的某个人、某个事物，也可以是作者的情感、小说的事件，还可以是故事发生的时间、空间，寻找线索时，可以借助小说标题、关键词句等。</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使情节更加集中紧凑；使人物性格更加突出，形象更加丰满；使主题更加丰富，得以深化</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42290">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照应</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篇章的某些内容和意思在不同位置上的互相关照与呼应。</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使情节连贯，脉络清晰，结构紧凑</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979805">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伏笔</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对将要在作品中出现的人物或事件，预先作的提示或暗示。</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使全文前后呼应，结构更严谨，情节发展更合理，前后因果更分明</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82320">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铺垫</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也称铺叙衬垫，即为了衬托主要人物或事物而铺叙另外的人物或事物以做衬垫。</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蓄积气势，突出主旨</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
        <p:nvSpPr>
          <p:cNvPr id="6" name="文本3" title=""/>
          <p:cNvSpPr txBox="1"/>
          <p:nvPr/>
        </p:nvSpPr>
        <p:spPr>
          <a:xfrm>
            <a:off x="161658" y="6173889"/>
            <a:ext cx="4152900" cy="626300"/>
          </a:xfrm>
          <a:prstGeom prst="rect">
            <a:avLst/>
          </a:prstGeom>
          <a:noFill/>
        </p:spPr>
        <p:txBody>
          <a:bodyPr anchor="t"/>
          <a:lstStyle/>
          <a:p>
            <a:pPr marL="0" algn="l"/>
            <a:r>
              <a:rPr lang="zh-CN" altLang="en-US" sz="2600" b="1" i="0">
                <a:solidFill>
                  <a:srgbClr val="000000">
                    <a:alpha val="100000"/>
                  </a:srgbClr>
                </a:solidFill>
                <a:latin typeface="微软雅黑" panose="020b0503020204020204" charset="-122"/>
                <a:ea typeface="微软雅黑" panose="020b0503020204020204" charset="-122"/>
              </a:rPr>
              <a:t>三、情节叙述的技巧与作用</a:t>
            </a:r>
            <a:endParaRPr lang="zh-CN" altLang="en-US" sz="2600" b="1" i="0">
              <a:solidFill>
                <a:srgbClr val="000000">
                  <a:alpha val="100000"/>
                </a:srgbClr>
              </a:solidFill>
              <a:latin typeface="微软雅黑" panose="020b0503020204020204" charset="-122"/>
              <a:ea typeface="微软雅黑" panose="020b0503020204020204" charset="-122"/>
            </a:endParaRPr>
          </a:p>
        </p:txBody>
      </p:sp>
      <p:pic>
        <p:nvPicPr>
          <p:cNvPr id="7" name="思维导图1" title=""/>
          <p:cNvPicPr>
            <a:picLocks noChangeAspect="1"/>
          </p:cNvPicPr>
          <p:nvPr/>
        </p:nvPicPr>
        <p:blipFill>
          <a:blip r:embed="rId3"/>
          <a:stretch>
            <a:fillRect/>
          </a:stretch>
        </p:blipFill>
        <p:spPr>
          <a:xfrm>
            <a:off x="1159145" y="6527270"/>
            <a:ext cx="10734675" cy="1771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565884" y="169145"/>
            <a:ext cx="556641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小说段落的类型与作用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136093" y="1111882"/>
          <a:ext cx="11921465" cy="7282083"/>
        </p:xfrm>
        <a:graphic>
          <a:graphicData uri="http://schemas.openxmlformats.org/drawingml/2006/table">
            <a:tbl>
              <a:tblPr firstRow="1" bandRow="1">
                <a:tableStyleId>{5C22544A-7EE6-4342-B048-85BDC9FD1C3A}</a:tableStyleId>
              </a:tblPr>
              <a:tblGrid>
                <a:gridCol w="978601"/>
                <a:gridCol w="1265588"/>
                <a:gridCol w="9677276"/>
              </a:tblGrid>
              <a:tr h="662809">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位置</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类型</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作用</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664419">
                <a:tc rowSpan="3">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开头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一般开头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开门见山，点题；引出下文，铺垫；交代时空，</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设疑开头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造成悬念，引出下文；引起读者的思考或阅读兴趣</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写景开头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交代故事发生的环境；渲染气氛；烘托人物心情</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rowSpan="3">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中间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gridSpan="2">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补充叙事，揭示矛盾关系</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照应前文，或为后面的情节发展做铺垫或埋伏笔</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推动情节发展或转折</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58190">
                <a:tc rowSpan="4">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结尾</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出人意料</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结构上，陡生波澜，震撼人心；手法上，照应伏笔，情理之中；突出形象和主旨</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58190">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令人感伤</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主题上，更好地深化升华；人物上，更好地塑造性格；令人感动和回味，引起思考</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58190">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令人欢喜</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效果上，留下想象，耐人寻味；体验上，符合预期，产生共鸣；主题上，凸显人性</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58190">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留下空白</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耐人寻味，留下“空白”让读者想象，进行艺术再创造</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392729" y="169326"/>
            <a:ext cx="539897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小说情节作用答题范式</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207788" y="1024461"/>
            <a:ext cx="9929222" cy="1200635"/>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一、情节对</a:t>
            </a:r>
            <a:r>
              <a:rPr lang="zh-CN" altLang="en-US" sz="3000" b="1" i="0">
                <a:solidFill>
                  <a:srgbClr val="FF0000">
                    <a:alpha val="100000"/>
                  </a:srgbClr>
                </a:solidFill>
                <a:latin typeface="华文新魏" panose="02010800040101010101" charset="-122"/>
                <a:ea typeface="华文新魏" panose="02010800040101010101" charset="-122"/>
              </a:rPr>
              <a:t>情节</a:t>
            </a:r>
            <a:r>
              <a:rPr lang="zh-CN" altLang="en-US" sz="3000" b="1" i="0">
                <a:solidFill>
                  <a:srgbClr val="000000">
                    <a:alpha val="100000"/>
                  </a:srgbClr>
                </a:solidFill>
                <a:latin typeface="华文新魏" panose="02010800040101010101" charset="-122"/>
                <a:ea typeface="华文新魏" panose="02010800040101010101" charset="-122"/>
              </a:rPr>
              <a:t>本身的作用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3200"/>
              </a:lnSpc>
            </a:pPr>
            <a:r>
              <a:rPr lang="zh-CN" altLang="en-US" sz="2400" b="1" i="0">
                <a:solidFill>
                  <a:srgbClr val="FF0000">
                    <a:alpha val="100000"/>
                  </a:srgbClr>
                </a:solidFill>
                <a:latin typeface="华文新魏" panose="02010800040101010101" charset="-122"/>
                <a:ea typeface="华文新魏" panose="02010800040101010101" charset="-122"/>
              </a:rPr>
              <a:t>         </a:t>
            </a:r>
            <a:r>
              <a:rPr lang="zh-CN" altLang="en-US" sz="2400" b="1" i="0">
                <a:solidFill>
                  <a:srgbClr val="3B00FF">
                    <a:alpha val="100000"/>
                  </a:srgbClr>
                </a:solidFill>
                <a:latin typeface="微软雅黑" panose="020b0503020204020204" charset="-122"/>
                <a:ea typeface="微软雅黑" panose="020b0503020204020204" charset="-122"/>
              </a:rPr>
              <a:t>一波三折，引人入胜，扣人心弦； 推动，铺垫，反转，留白……</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4" name="文本3" title=""/>
          <p:cNvSpPr txBox="1"/>
          <p:nvPr/>
        </p:nvSpPr>
        <p:spPr>
          <a:xfrm>
            <a:off x="207788" y="2284754"/>
            <a:ext cx="8738597" cy="1200635"/>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二、情节对</a:t>
            </a:r>
            <a:r>
              <a:rPr lang="zh-CN" altLang="en-US" sz="3000" b="1" i="0">
                <a:solidFill>
                  <a:srgbClr val="FF0000">
                    <a:alpha val="100000"/>
                  </a:srgbClr>
                </a:solidFill>
                <a:latin typeface="华文新魏" panose="02010800040101010101" charset="-122"/>
                <a:ea typeface="华文新魏" panose="02010800040101010101" charset="-122"/>
              </a:rPr>
              <a:t>人物</a:t>
            </a:r>
            <a:r>
              <a:rPr lang="zh-CN" altLang="en-US" sz="3000" b="1" i="0">
                <a:solidFill>
                  <a:srgbClr val="000000">
                    <a:alpha val="100000"/>
                  </a:srgbClr>
                </a:solidFill>
                <a:latin typeface="华文新魏" panose="02010800040101010101" charset="-122"/>
                <a:ea typeface="华文新魏" panose="02010800040101010101" charset="-122"/>
              </a:rPr>
              <a:t>形象的作用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3200"/>
              </a:lnSpc>
            </a:pPr>
            <a:r>
              <a:rPr lang="zh-CN" altLang="en-US" sz="2400" b="1" i="0">
                <a:solidFill>
                  <a:srgbClr val="FF0000">
                    <a:alpha val="100000"/>
                  </a:srgbClr>
                </a:solidFill>
                <a:latin typeface="华文新魏" panose="02010800040101010101" charset="-122"/>
                <a:ea typeface="华文新魏" panose="02010800040101010101" charset="-122"/>
              </a:rPr>
              <a:t>        </a:t>
            </a:r>
            <a:r>
              <a:rPr lang="zh-CN" altLang="en-US" sz="2400" b="1" i="0">
                <a:solidFill>
                  <a:srgbClr val="3B00FF">
                    <a:alpha val="100000"/>
                  </a:srgbClr>
                </a:solidFill>
                <a:latin typeface="微软雅黑" panose="020b0503020204020204" charset="-122"/>
                <a:ea typeface="微软雅黑" panose="020b0503020204020204" charset="-122"/>
              </a:rPr>
              <a:t>塑造了……形象，表现了……性格，刻画了……心理。</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5" name="文本4" title=""/>
          <p:cNvSpPr txBox="1"/>
          <p:nvPr/>
        </p:nvSpPr>
        <p:spPr>
          <a:xfrm>
            <a:off x="207788" y="3545047"/>
            <a:ext cx="8910047" cy="1226588"/>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三、情节对小说</a:t>
            </a:r>
            <a:r>
              <a:rPr lang="zh-CN" altLang="en-US" sz="3000" b="1" i="0">
                <a:solidFill>
                  <a:srgbClr val="FF0000">
                    <a:alpha val="100000"/>
                  </a:srgbClr>
                </a:solidFill>
                <a:latin typeface="华文新魏" panose="02010800040101010101" charset="-122"/>
                <a:ea typeface="华文新魏" panose="02010800040101010101" charset="-122"/>
              </a:rPr>
              <a:t>环境</a:t>
            </a:r>
            <a:r>
              <a:rPr lang="zh-CN" altLang="en-US" sz="3000" b="1" i="0">
                <a:solidFill>
                  <a:srgbClr val="000000">
                    <a:alpha val="100000"/>
                  </a:srgbClr>
                </a:solidFill>
                <a:latin typeface="华文新魏" panose="02010800040101010101" charset="-122"/>
                <a:ea typeface="华文新魏" panose="02010800040101010101" charset="-122"/>
              </a:rPr>
              <a:t>的作用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3B00FF">
                    <a:alpha val="100000"/>
                  </a:srgbClr>
                </a:solidFill>
                <a:latin typeface="微软雅黑" panose="020b0503020204020204" charset="-122"/>
                <a:ea typeface="微软雅黑" panose="020b0503020204020204" charset="-122"/>
              </a:rPr>
              <a:t>描写了……自然环境，暗示了……社会环境，突出……</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6" name="文本5" title=""/>
          <p:cNvSpPr txBox="1"/>
          <p:nvPr/>
        </p:nvSpPr>
        <p:spPr>
          <a:xfrm>
            <a:off x="207788" y="4831296"/>
            <a:ext cx="6795497" cy="1226588"/>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四、情节对小说</a:t>
            </a:r>
            <a:r>
              <a:rPr lang="zh-CN" altLang="en-US" sz="3000" b="1" i="0">
                <a:solidFill>
                  <a:srgbClr val="FF0000">
                    <a:alpha val="100000"/>
                  </a:srgbClr>
                </a:solidFill>
                <a:latin typeface="华文新魏" panose="02010800040101010101" charset="-122"/>
                <a:ea typeface="华文新魏" panose="02010800040101010101" charset="-122"/>
              </a:rPr>
              <a:t>主题</a:t>
            </a:r>
            <a:r>
              <a:rPr lang="zh-CN" altLang="en-US" sz="3000" b="1" i="0">
                <a:solidFill>
                  <a:srgbClr val="000000">
                    <a:alpha val="100000"/>
                  </a:srgbClr>
                </a:solidFill>
                <a:latin typeface="华文新魏" panose="02010800040101010101" charset="-122"/>
                <a:ea typeface="华文新魏" panose="02010800040101010101" charset="-122"/>
              </a:rPr>
              <a:t>的作用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3B00FF">
                    <a:alpha val="100000"/>
                  </a:srgbClr>
                </a:solidFill>
                <a:latin typeface="微软雅黑" panose="020b0503020204020204" charset="-122"/>
                <a:ea typeface="微软雅黑" panose="020b0503020204020204" charset="-122"/>
              </a:rPr>
              <a:t>揭示、突出、深化、升华……的主题。</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7" name="文本6" title=""/>
          <p:cNvSpPr txBox="1"/>
          <p:nvPr/>
        </p:nvSpPr>
        <p:spPr>
          <a:xfrm>
            <a:off x="207788" y="6117546"/>
            <a:ext cx="6300788" cy="1200635"/>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五、情节与</a:t>
            </a:r>
            <a:r>
              <a:rPr lang="zh-CN" altLang="en-US" sz="3000" b="1" i="0">
                <a:solidFill>
                  <a:srgbClr val="FF0000">
                    <a:alpha val="100000"/>
                  </a:srgbClr>
                </a:solidFill>
                <a:latin typeface="华文新魏" panose="02010800040101010101" charset="-122"/>
                <a:ea typeface="华文新魏" panose="02010800040101010101" charset="-122"/>
              </a:rPr>
              <a:t>读者感受</a:t>
            </a:r>
            <a:r>
              <a:rPr lang="zh-CN" altLang="en-US" sz="3000" b="1" i="0">
                <a:solidFill>
                  <a:srgbClr val="000000">
                    <a:alpha val="100000"/>
                  </a:srgbClr>
                </a:solidFill>
                <a:latin typeface="华文新魏" panose="02010800040101010101" charset="-122"/>
                <a:ea typeface="华文新魏" panose="02010800040101010101" charset="-122"/>
              </a:rPr>
              <a:t>的作用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3200"/>
              </a:lnSpc>
            </a:pPr>
            <a:r>
              <a:rPr lang="zh-CN" altLang="en-US" sz="2400" b="1" i="0">
                <a:solidFill>
                  <a:srgbClr val="FF0000">
                    <a:alpha val="100000"/>
                  </a:srgbClr>
                </a:solidFill>
                <a:latin typeface="华文新魏" panose="02010800040101010101" charset="-122"/>
                <a:ea typeface="华文新魏" panose="02010800040101010101" charset="-122"/>
              </a:rPr>
              <a:t>       </a:t>
            </a:r>
            <a:r>
              <a:rPr lang="zh-CN" altLang="en-US" sz="2400" b="1" i="0">
                <a:solidFill>
                  <a:srgbClr val="3B00FF">
                    <a:alpha val="100000"/>
                  </a:srgbClr>
                </a:solidFill>
                <a:latin typeface="微软雅黑" panose="020b0503020204020204" charset="-122"/>
                <a:ea typeface="微软雅黑" panose="020b0503020204020204" charset="-122"/>
              </a:rPr>
              <a:t>吸引注意、引起兴趣、引发思考……</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8" name="文本7" title=""/>
          <p:cNvSpPr txBox="1"/>
          <p:nvPr/>
        </p:nvSpPr>
        <p:spPr>
          <a:xfrm>
            <a:off x="207874" y="7320782"/>
            <a:ext cx="10144125" cy="1244781"/>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确定手法，确认位置，分点作答</a:t>
            </a:r>
            <a:endParaRPr lang="zh-CN" altLang="en-US" sz="3000" b="1" i="0">
              <a:solidFill>
                <a:srgbClr val="000000">
                  <a:alpha val="100000"/>
                </a:srgbClr>
              </a:solidFill>
              <a:latin typeface="华文新魏" panose="02010800040101010101" charset="-122"/>
              <a:ea typeface="华文新魏" panose="02010800040101010101" charset="-122"/>
            </a:endParaRPr>
          </a:p>
          <a:p>
            <a:pPr marL="640080" algn="l">
              <a:lnSpc>
                <a:spcPts val="4100"/>
              </a:lnSpc>
            </a:pPr>
            <a:r>
              <a:rPr lang="zh-CN" altLang="en-US" sz="2200" b="1" i="0">
                <a:solidFill>
                  <a:srgbClr val="006EFF">
                    <a:alpha val="100000"/>
                  </a:srgbClr>
                </a:solidFill>
                <a:latin typeface="华文楷体" panose="02010600040101010101" charset="-122"/>
                <a:ea typeface="华文楷体" panose="02010600040101010101" charset="-122"/>
              </a:rPr>
              <a:t>①</a:t>
            </a:r>
            <a:r>
              <a:rPr lang="zh-CN" altLang="en-US" sz="2400" b="1" i="0">
                <a:solidFill>
                  <a:srgbClr val="FF0000">
                    <a:alpha val="100000"/>
                  </a:srgbClr>
                </a:solidFill>
                <a:latin typeface="微软雅黑" panose="020b0503020204020204" charset="-122"/>
                <a:ea typeface="微软雅黑" panose="020b0503020204020204" charset="-122"/>
              </a:rPr>
              <a:t>……情节在文中有……作用，</a:t>
            </a:r>
            <a:r>
              <a:rPr lang="zh-CN" altLang="en-US" sz="2200" b="1" i="0">
                <a:solidFill>
                  <a:srgbClr val="006EFF">
                    <a:alpha val="100000"/>
                  </a:srgbClr>
                </a:solidFill>
                <a:latin typeface="华文楷体" panose="02010600040101010101" charset="-122"/>
                <a:ea typeface="华文楷体" panose="02010600040101010101" charset="-122"/>
              </a:rPr>
              <a:t>②</a:t>
            </a:r>
            <a:r>
              <a:rPr lang="zh-CN" altLang="en-US" sz="2400" b="1" i="0">
                <a:solidFill>
                  <a:srgbClr val="FF0000">
                    <a:alpha val="100000"/>
                  </a:srgbClr>
                </a:solidFill>
                <a:latin typeface="微软雅黑" panose="020b0503020204020204" charset="-122"/>
                <a:ea typeface="微软雅黑" panose="020b0503020204020204" charset="-122"/>
              </a:rPr>
              <a:t>突出 了……，</a:t>
            </a:r>
            <a:r>
              <a:rPr lang="zh-CN" altLang="en-US" sz="2200" b="1" i="0">
                <a:solidFill>
                  <a:srgbClr val="006EFF">
                    <a:alpha val="100000"/>
                  </a:srgbClr>
                </a:solidFill>
                <a:latin typeface="华文楷体" panose="02010600040101010101" charset="-122"/>
                <a:ea typeface="华文楷体" panose="02010600040101010101" charset="-122"/>
              </a:rPr>
              <a:t>③</a:t>
            </a:r>
            <a:r>
              <a:rPr lang="zh-CN" altLang="en-US" sz="2400" b="1" i="0">
                <a:solidFill>
                  <a:srgbClr val="FF0000">
                    <a:alpha val="100000"/>
                  </a:srgbClr>
                </a:solidFill>
                <a:latin typeface="微软雅黑" panose="020b0503020204020204" charset="-122"/>
                <a:ea typeface="微软雅黑" panose="020b0503020204020204" charset="-122"/>
              </a:rPr>
              <a:t>表现了……</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9"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300"/>
                                        <p:tgtEl>
                                          <p:spTgt spid="5"/>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300"/>
                                        <p:tgtEl>
                                          <p:spTgt spid="6"/>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00"/>
                                        <p:tgtEl>
                                          <p:spTgt spid="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72836" y="169640"/>
            <a:ext cx="381762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评价和分析情节</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57705" y="815473"/>
            <a:ext cx="9648825" cy="4216603"/>
          </a:xfrm>
          <a:prstGeom prst="rect">
            <a:avLst/>
          </a:prstGeom>
          <a:noFill/>
        </p:spPr>
        <p:txBody>
          <a:bodyPr anchor="t"/>
          <a:lstStyle/>
          <a:p>
            <a:pPr marL="0" algn="l">
              <a:lnSpc>
                <a:spcPts val="5200"/>
              </a:lnSpc>
            </a:pPr>
            <a:r>
              <a:rPr lang="zh-CN" altLang="en-US" sz="3000" b="1" i="0">
                <a:solidFill>
                  <a:srgbClr val="000000">
                    <a:alpha val="100000"/>
                  </a:srgbClr>
                </a:solidFill>
                <a:latin typeface="华文新魏" panose="02010800040101010101" charset="-122"/>
                <a:ea typeface="华文新魏" panose="02010800040101010101" charset="-122"/>
              </a:rPr>
              <a:t>一、评价情节的安排</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1、全文</a:t>
            </a:r>
            <a:r>
              <a:rPr lang="zh-CN" altLang="en-US" sz="3000" b="1" i="0">
                <a:solidFill>
                  <a:srgbClr val="FF0000">
                    <a:alpha val="100000"/>
                  </a:srgbClr>
                </a:solidFill>
                <a:latin typeface="华文新魏" panose="02010800040101010101" charset="-122"/>
                <a:ea typeface="华文新魏" panose="02010800040101010101" charset="-122"/>
              </a:rPr>
              <a:t>一波三折</a:t>
            </a:r>
            <a:r>
              <a:rPr lang="zh-CN" altLang="en-US" sz="3000" b="1" i="0">
                <a:solidFill>
                  <a:srgbClr val="3B00FF">
                    <a:alpha val="100000"/>
                  </a:srgbClr>
                </a:solidFill>
                <a:latin typeface="华文新魏" panose="02010800040101010101" charset="-122"/>
                <a:ea typeface="华文新魏" panose="02010800040101010101" charset="-122"/>
              </a:rPr>
              <a:t>。</a:t>
            </a:r>
            <a:r>
              <a:rPr lang="zh-CN" altLang="en-US" sz="3000" b="1" i="0">
                <a:solidFill>
                  <a:srgbClr val="000000">
                    <a:alpha val="100000"/>
                  </a:srgbClr>
                </a:solidFill>
                <a:latin typeface="华文新魏" panose="02010800040101010101" charset="-122"/>
                <a:ea typeface="华文新魏" panose="02010800040101010101" charset="-122"/>
              </a:rPr>
              <a:t>（故事性，戏剧性，可读性）</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2、情节</a:t>
            </a:r>
            <a:r>
              <a:rPr lang="zh-CN" altLang="en-US" sz="3000" b="1" i="0">
                <a:solidFill>
                  <a:srgbClr val="FF0000">
                    <a:alpha val="100000"/>
                  </a:srgbClr>
                </a:solidFill>
                <a:latin typeface="华文新魏" panose="02010800040101010101" charset="-122"/>
                <a:ea typeface="华文新魏" panose="02010800040101010101" charset="-122"/>
              </a:rPr>
              <a:t>首尾呼应</a:t>
            </a:r>
            <a:r>
              <a:rPr lang="zh-CN" altLang="en-US" sz="3000" b="1" i="0">
                <a:solidFill>
                  <a:srgbClr val="3B00FF">
                    <a:alpha val="100000"/>
                  </a:srgbClr>
                </a:solidFill>
                <a:latin typeface="华文新魏" panose="02010800040101010101" charset="-122"/>
                <a:ea typeface="华文新魏" panose="02010800040101010101" charset="-122"/>
              </a:rPr>
              <a:t>。</a:t>
            </a:r>
            <a:r>
              <a:rPr lang="zh-CN" altLang="en-US" sz="3000" b="1" i="0">
                <a:solidFill>
                  <a:srgbClr val="000000">
                    <a:alpha val="100000"/>
                  </a:srgbClr>
                </a:solidFill>
                <a:latin typeface="华文新魏" panose="02010800040101010101" charset="-122"/>
                <a:ea typeface="华文新魏" panose="02010800040101010101" charset="-122"/>
              </a:rPr>
              <a:t>（使情节完整，结构严谨）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3、开头</a:t>
            </a:r>
            <a:r>
              <a:rPr lang="zh-CN" altLang="en-US" sz="3000" b="1" i="0">
                <a:solidFill>
                  <a:srgbClr val="FF0000">
                    <a:alpha val="100000"/>
                  </a:srgbClr>
                </a:solidFill>
                <a:latin typeface="华文新魏" panose="02010800040101010101" charset="-122"/>
                <a:ea typeface="华文新魏" panose="02010800040101010101" charset="-122"/>
              </a:rPr>
              <a:t>设置悬念</a:t>
            </a:r>
            <a:r>
              <a:rPr lang="zh-CN" altLang="en-US" sz="3000" b="1" i="0">
                <a:solidFill>
                  <a:srgbClr val="3B00FF">
                    <a:alpha val="100000"/>
                  </a:srgbClr>
                </a:solidFill>
                <a:latin typeface="华文新魏" panose="02010800040101010101" charset="-122"/>
                <a:ea typeface="华文新魏" panose="02010800040101010101" charset="-122"/>
              </a:rPr>
              <a:t>。</a:t>
            </a:r>
            <a:r>
              <a:rPr lang="zh-CN" altLang="en-US" sz="3000" b="1" i="0">
                <a:solidFill>
                  <a:srgbClr val="000000">
                    <a:alpha val="100000"/>
                  </a:srgbClr>
                </a:solidFill>
                <a:latin typeface="华文新魏" panose="02010800040101010101" charset="-122"/>
                <a:ea typeface="华文新魏" panose="02010800040101010101" charset="-122"/>
              </a:rPr>
              <a:t>（吸引读者，引人入胜）</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4、结尾</a:t>
            </a:r>
            <a:r>
              <a:rPr lang="zh-CN" altLang="en-US" sz="3000" b="1" i="0">
                <a:solidFill>
                  <a:srgbClr val="FF0000">
                    <a:alpha val="100000"/>
                  </a:srgbClr>
                </a:solidFill>
                <a:latin typeface="华文新魏" panose="02010800040101010101" charset="-122"/>
                <a:ea typeface="华文新魏" panose="02010800040101010101" charset="-122"/>
              </a:rPr>
              <a:t>戛然而止</a:t>
            </a:r>
            <a:r>
              <a:rPr lang="zh-CN" altLang="en-US" sz="3000" b="1" i="0">
                <a:solidFill>
                  <a:srgbClr val="3B00FF">
                    <a:alpha val="100000"/>
                  </a:srgbClr>
                </a:solidFill>
                <a:latin typeface="华文新魏" panose="02010800040101010101" charset="-122"/>
                <a:ea typeface="华文新魏" panose="02010800040101010101" charset="-122"/>
              </a:rPr>
              <a:t>。</a:t>
            </a:r>
            <a:r>
              <a:rPr lang="zh-CN" altLang="en-US" sz="3000" b="1" i="0">
                <a:solidFill>
                  <a:srgbClr val="000000">
                    <a:alpha val="100000"/>
                  </a:srgbClr>
                </a:solidFill>
                <a:latin typeface="华文新魏" panose="02010800040101010101" charset="-122"/>
                <a:ea typeface="华文新魏" panose="02010800040101010101" charset="-122"/>
              </a:rPr>
              <a:t>（留下广阔的想象空间）</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5、结尾</a:t>
            </a:r>
            <a:r>
              <a:rPr lang="zh-CN" altLang="en-US" sz="3000" b="1" i="0">
                <a:solidFill>
                  <a:srgbClr val="FF0000">
                    <a:alpha val="100000"/>
                  </a:srgbClr>
                </a:solidFill>
                <a:latin typeface="华文新魏" panose="02010800040101010101" charset="-122"/>
                <a:ea typeface="华文新魏" panose="02010800040101010101" charset="-122"/>
              </a:rPr>
              <a:t>出人意料</a:t>
            </a:r>
            <a:r>
              <a:rPr lang="zh-CN" altLang="en-US" sz="3000" b="1" i="0">
                <a:solidFill>
                  <a:srgbClr val="3B00FF">
                    <a:alpha val="100000"/>
                  </a:srgbClr>
                </a:solidFill>
                <a:latin typeface="华文新魏" panose="02010800040101010101" charset="-122"/>
                <a:ea typeface="华文新魏" panose="02010800040101010101" charset="-122"/>
              </a:rPr>
              <a:t>。</a:t>
            </a:r>
            <a:r>
              <a:rPr lang="zh-CN" altLang="en-US" sz="3000" b="1" i="0">
                <a:solidFill>
                  <a:srgbClr val="000000">
                    <a:alpha val="100000"/>
                  </a:srgbClr>
                </a:solidFill>
                <a:latin typeface="华文新魏" panose="02010800040101010101" charset="-122"/>
                <a:ea typeface="华文新魏" panose="02010800040101010101" charset="-122"/>
              </a:rPr>
              <a:t>（情节逆转，引人深思）</a:t>
            </a:r>
            <a:endParaRPr lang="zh-CN" altLang="en-US" sz="3000" b="1" i="0">
              <a:solidFill>
                <a:srgbClr val="000000">
                  <a:alpha val="100000"/>
                </a:srgbClr>
              </a:solidFill>
              <a:latin typeface="华文新魏" panose="02010800040101010101" charset="-122"/>
              <a:ea typeface="华文新魏" panose="02010800040101010101" charset="-122"/>
            </a:endParaRPr>
          </a:p>
        </p:txBody>
      </p:sp>
      <p:sp>
        <p:nvSpPr>
          <p:cNvPr id="4" name="文本3" title=""/>
          <p:cNvSpPr txBox="1"/>
          <p:nvPr/>
        </p:nvSpPr>
        <p:spPr>
          <a:xfrm>
            <a:off x="157724" y="5031905"/>
            <a:ext cx="11530603" cy="3545586"/>
          </a:xfrm>
          <a:prstGeom prst="rect">
            <a:avLst/>
          </a:prstGeom>
          <a:noFill/>
        </p:spPr>
        <p:txBody>
          <a:bodyPr anchor="t"/>
          <a:lstStyle/>
          <a:p>
            <a:pPr marL="0" algn="l">
              <a:lnSpc>
                <a:spcPts val="5200"/>
              </a:lnSpc>
            </a:pPr>
            <a:r>
              <a:rPr lang="zh-CN" altLang="en-US" sz="3000" b="1" i="0">
                <a:solidFill>
                  <a:srgbClr val="000000">
                    <a:alpha val="100000"/>
                  </a:srgbClr>
                </a:solidFill>
                <a:latin typeface="华文新魏" panose="02010800040101010101" charset="-122"/>
                <a:ea typeface="华文新魏" panose="02010800040101010101" charset="-122"/>
              </a:rPr>
              <a:t>二、分析情节的作用</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1、结构作用：</a:t>
            </a:r>
            <a:endParaRPr lang="zh-CN" altLang="en-US" sz="3000" b="1" i="0">
              <a:solidFill>
                <a:srgbClr val="3B00FF">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a:t>
            </a:r>
            <a:r>
              <a:rPr lang="zh-CN" altLang="en-US" sz="3000" b="1" i="0">
                <a:solidFill>
                  <a:srgbClr val="FF0000">
                    <a:alpha val="100000"/>
                  </a:srgbClr>
                </a:solidFill>
                <a:latin typeface="华文新魏" panose="02010800040101010101" charset="-122"/>
                <a:ea typeface="华文新魏" panose="02010800040101010101" charset="-122"/>
              </a:rPr>
              <a:t>铺垫、伏笔，照应、推动，悬念、兴趣，线索、贯穿全文</a:t>
            </a:r>
            <a:endParaRPr lang="zh-CN" altLang="en-US" sz="3000" b="1" i="0">
              <a:solidFill>
                <a:srgbClr val="FF0000">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2、内容作用：</a:t>
            </a:r>
            <a:endParaRPr lang="zh-CN" altLang="en-US" sz="3000" b="1" i="0">
              <a:solidFill>
                <a:srgbClr val="3B00FF">
                  <a:alpha val="100000"/>
                </a:srgbClr>
              </a:solidFill>
              <a:latin typeface="华文新魏" panose="02010800040101010101" charset="-122"/>
              <a:ea typeface="华文新魏" panose="02010800040101010101" charset="-122"/>
            </a:endParaRPr>
          </a:p>
          <a:p>
            <a:pPr marL="0" algn="l">
              <a:lnSpc>
                <a:spcPts val="5200"/>
              </a:lnSpc>
            </a:pPr>
            <a:r>
              <a:rPr lang="zh-CN" altLang="en-US" sz="3000" b="1" i="0">
                <a:solidFill>
                  <a:srgbClr val="3B00FF">
                    <a:alpha val="100000"/>
                  </a:srgbClr>
                </a:solidFill>
                <a:latin typeface="华文新魏" panose="02010800040101010101" charset="-122"/>
                <a:ea typeface="华文新魏" panose="02010800040101010101" charset="-122"/>
              </a:rPr>
              <a:t>            </a:t>
            </a:r>
            <a:r>
              <a:rPr lang="zh-CN" altLang="en-US" sz="3000" b="1" i="0">
                <a:solidFill>
                  <a:srgbClr val="FF0000">
                    <a:alpha val="100000"/>
                  </a:srgbClr>
                </a:solidFill>
                <a:latin typeface="华文新魏" panose="02010800040101010101" charset="-122"/>
                <a:ea typeface="华文新魏" panose="02010800040101010101" charset="-122"/>
              </a:rPr>
              <a:t>展现人物活动环境，表现人物性格，表现主旨深化主题</a:t>
            </a:r>
            <a:endParaRPr lang="zh-CN" altLang="en-US" sz="3000" b="1" i="0">
              <a:solidFill>
                <a:srgbClr val="FF0000">
                  <a:alpha val="100000"/>
                </a:srgbClr>
              </a:solidFill>
              <a:latin typeface="华文新魏" panose="02010800040101010101" charset="-122"/>
              <a:ea typeface="华文新魏" panose="02010800040101010101" charset="-122"/>
            </a:endParaRPr>
          </a:p>
        </p:txBody>
      </p:sp>
      <p:sp>
        <p:nvSpPr>
          <p:cNvPr id="5"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6"/>
          <a:stretch>
            <a:fillRect/>
          </a:stretch>
        </a:blipFill>
        <a:effectLst/>
      </p:bgPr>
    </p:bg>
    <p:spTree>
      <p:nvGrpSpPr>
        <p:cNvPr id="1" name=""/>
        <p:cNvGrpSpPr/>
        <p:nvPr/>
      </p:nvGrpSpPr>
      <p:grpSpPr>
        <a:xfrm>
          <a:off x="0" y="0"/>
          <a:ext cx="0" cy="0"/>
        </a:xfrm>
      </p:grpSpPr>
      <p:sp>
        <p:nvSpPr>
          <p:cNvPr id="2" name="文本1" title=""/>
          <p:cNvSpPr txBox="1"/>
          <p:nvPr/>
        </p:nvSpPr>
        <p:spPr>
          <a:xfrm>
            <a:off x="3331245" y="169269"/>
            <a:ext cx="7055034" cy="744728"/>
          </a:xfrm>
          <a:prstGeom prst="rect">
            <a:avLst/>
          </a:prstGeom>
          <a:noFill/>
        </p:spPr>
        <p:txBody>
          <a:bodyPr anchor="ctr"/>
          <a:lstStyle/>
          <a:p>
            <a:pPr marL="0" algn="ctr"/>
            <a:r>
              <a:rPr lang="zh-CN" altLang="en-US" sz="4000" b="1" i="0">
                <a:solidFill>
                  <a:srgbClr val="FF0000">
                    <a:alpha val="100000"/>
                  </a:srgbClr>
                </a:solidFill>
                <a:latin typeface="华文行楷" panose="02010800040101010101" charset="-122"/>
                <a:ea typeface="华文行楷" panose="02010800040101010101" charset="-122"/>
              </a:rPr>
              <a:t>任务三：</a:t>
            </a:r>
            <a:r>
              <a:rPr lang="zh-CN" altLang="en-US" sz="4000" b="1" i="0">
                <a:solidFill>
                  <a:srgbClr val="006EFF">
                    <a:alpha val="100000"/>
                  </a:srgbClr>
                </a:solidFill>
                <a:latin typeface="华文行楷" panose="02010800040101010101" charset="-122"/>
                <a:ea typeface="华文行楷" panose="02010800040101010101" charset="-122"/>
              </a:rPr>
              <a:t>分析小说的环境描写</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pic>
        <p:nvPicPr>
          <p:cNvPr id="4" name="思维导图1" title=""/>
          <p:cNvPicPr>
            <a:picLocks noChangeAspect="1"/>
          </p:cNvPicPr>
          <p:nvPr/>
        </p:nvPicPr>
        <p:blipFill>
          <a:blip r:embed="rId2"/>
          <a:stretch>
            <a:fillRect/>
          </a:stretch>
        </p:blipFill>
        <p:spPr>
          <a:xfrm>
            <a:off x="676265" y="1428188"/>
            <a:ext cx="10839450" cy="5572125"/>
          </a:xfrm>
          <a:prstGeom prst="rect">
            <a:avLst/>
          </a:prstGeom>
        </p:spPr>
      </p:pic>
      <p:sp>
        <p:nvSpPr>
          <p:cNvPr id="6" name="矩形 5" title="">
            <a:hlinkClick r:id="rId3" action="ppaction://hlinksldjump"/>
          </p:cNvPr>
          <p:cNvSpPr/>
          <p:nvPr/>
        </p:nvSpPr>
        <p:spPr>
          <a:xfrm>
            <a:off x="2414905" y="1428115"/>
            <a:ext cx="260223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a:hlinkClick r:id="rId4" action="ppaction://hlinksldjump"/>
          </p:cNvPr>
          <p:cNvSpPr/>
          <p:nvPr/>
        </p:nvSpPr>
        <p:spPr>
          <a:xfrm>
            <a:off x="3596640" y="2790190"/>
            <a:ext cx="156337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a:hlinkClick r:id="rId5" action="ppaction://hlinksldjump"/>
          </p:cNvPr>
          <p:cNvSpPr/>
          <p:nvPr/>
        </p:nvSpPr>
        <p:spPr>
          <a:xfrm>
            <a:off x="3596640" y="5272405"/>
            <a:ext cx="156273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87581" y="169278"/>
            <a:ext cx="381762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分析小说的环境</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2103" y="995730"/>
            <a:ext cx="10986535" cy="619855"/>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1.《哦，香雪》中火车开进梁山以前，台儿沟是个什么样子？</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785355" y="1593271"/>
            <a:ext cx="11024260" cy="2173288"/>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台儿沟人历来是吃过晚饭就钻被窝，仿佛是在同一时刻听到了大山无声的命令。台儿沟那一小片石头房子也在同一时刻忽然完全静止了，静得那样深沉、真切，好像在默默地向大山诉说着自己的虔诚。这昊的人们质朴纯洁，生活贫穷落后，被大山挡着，封闭保守，就像世外桃源一样，与世隔绝，不知道外边的世界是个什么样。</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42094" y="3913906"/>
            <a:ext cx="9609518"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2.《祝福》中鲁镇各家准备“祝福”的情景有做么特点？请简要概括。</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785784" y="4518830"/>
            <a:ext cx="11024260" cy="1380172"/>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200" b="1" i="0">
                <a:solidFill>
                  <a:srgbClr val="006EFF">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“杀鸡”“宰鹅”“买猪肉”“用心细细的洗”，写“福礼”之隆重及人们对祝福的重视；</a:t>
            </a:r>
            <a:r>
              <a:rPr lang="zh-CN" altLang="en-US" sz="2200" b="1" i="0">
                <a:solidFill>
                  <a:srgbClr val="006EFF">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女人辛苦劳作，但“拜的只限于男人”，反映出当时妇女地位的低下。</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142084" y="6081157"/>
            <a:ext cx="11667515" cy="99504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3.《大卫-科波菲尔》开篇描写了谋得斯通-格林比货行的工作环境，这里的环境具有怎样的特点？</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785555" y="7073152"/>
            <a:ext cx="11024260" cy="1380172"/>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货行的环境恶劣：外部狭窄、泥泞；内部破败不堪，腐臭难闻。暗示了当时英国的社会风貌，资本家为了雇佣更加廉价的劳动力而大量使用童工，揭露了盛世下的阴暗面。</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87581" y="169278"/>
            <a:ext cx="381762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分析小说的环境</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2103" y="995730"/>
            <a:ext cx="4457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一、小说中环境的两种表现形式</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584235" y="1538670"/>
            <a:ext cx="11225479" cy="98361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1.自然环境：</a:t>
            </a:r>
            <a:r>
              <a:rPr lang="zh-CN" altLang="en-US" sz="2400" b="1" i="0">
                <a:solidFill>
                  <a:srgbClr val="000000">
                    <a:alpha val="100000"/>
                  </a:srgbClr>
                </a:solidFill>
                <a:latin typeface="华文楷体" panose="02010600040101010101" charset="-122"/>
                <a:ea typeface="华文楷体" panose="02010600040101010101" charset="-122"/>
              </a:rPr>
              <a:t>对日月星辰、山川河流、花草树木、鸟兽鱼虫、时序节令、风雨雪霜等自然景物的描写，包括人物活动的时间、地点、季节、天气、景物等。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584140" y="2417883"/>
            <a:ext cx="11225193" cy="1380172"/>
          </a:xfrm>
          <a:prstGeom prst="rect">
            <a:avLst/>
          </a:prstGeom>
          <a:noFill/>
        </p:spPr>
        <p:txBody>
          <a:bodyPr anchor="t"/>
          <a:lstStyle/>
          <a:p>
            <a:pPr marL="0" algn="l"/>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2.社会环境：</a:t>
            </a:r>
            <a:r>
              <a:rPr lang="zh-CN" altLang="en-US" sz="2400" b="1" i="0">
                <a:solidFill>
                  <a:srgbClr val="000000">
                    <a:alpha val="100000"/>
                  </a:srgbClr>
                </a:solidFill>
                <a:latin typeface="华文楷体" panose="02010600040101010101" charset="-122"/>
                <a:ea typeface="华文楷体" panose="02010600040101010101" charset="-122"/>
              </a:rPr>
              <a:t>是指人物活动、事件发生、情节展开的社会背景、历史条件、地方的风土人情、时代风貌、社会关系、政治、经济等的描写，主要交代人物的生存环境、社会关系等。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7" name="文本5" title=""/>
          <p:cNvSpPr txBox="1"/>
          <p:nvPr/>
        </p:nvSpPr>
        <p:spPr>
          <a:xfrm>
            <a:off x="142084" y="3877218"/>
            <a:ext cx="434279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二、概括环境特点的五个角度</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8" name="表格1" title=""/>
          <p:cNvGraphicFramePr>
            <a:graphicFrameLocks noGrp="1"/>
          </p:cNvGraphicFramePr>
          <p:nvPr/>
        </p:nvGraphicFramePr>
        <p:xfrm>
          <a:off x="585187" y="4469111"/>
          <a:ext cx="11224622" cy="3827716"/>
        </p:xfrm>
        <a:graphic>
          <a:graphicData uri="http://schemas.openxmlformats.org/drawingml/2006/table">
            <a:tbl>
              <a:tblPr firstRow="1" bandRow="1">
                <a:tableStyleId>{5C22544A-7EE6-4342-B048-85BDC9FD1C3A}</a:tableStyleId>
              </a:tblPr>
              <a:tblGrid>
                <a:gridCol w="842389"/>
                <a:gridCol w="10382233"/>
              </a:tblGrid>
              <a:tr h="590550">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时间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泛指时间，具体指时代背景、写作时间，如“抗战时期”，也指自然环境中的时令节气</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r>
              <a:tr h="563848">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地点</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泛指地点，具体指“场所”“场合”“地域”等，看它们呈现出怎样的特点</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r>
              <a:tr h="889508">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人物</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主要指从人与人之间的关系角度分析。人际关系是十分重要而虚化的社会环境，通过理清人物之间的交往，判断人际关系是友善的还是紧张冷漠的，等等</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r>
              <a:tr h="563848">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事件</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指事件、情节，主要指从情节发展过程中，生活工作的状态中分析概括，如“激烈残酷”</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r>
              <a:tr h="1219962">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景物</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c>
                  <a:txBody>
                    <a:bodyPr vert="horz" wrap="square"/>
                    <a:lstStyle/>
                    <a:p>
                      <a:pPr marL="0" algn="l"/>
                      <a:r>
                        <a:rPr lang="zh-CN" altLang="en-US" sz="2000" b="1" i="0">
                          <a:solidFill>
                            <a:srgbClr val="000000">
                              <a:alpha val="100000"/>
                            </a:srgbClr>
                          </a:solidFill>
                          <a:latin typeface="华文楷体" panose="02010600040101010101" charset="-122"/>
                          <a:ea typeface="华文楷体" panose="02010600040101010101" charset="-122"/>
                        </a:rPr>
                        <a:t>主要指从景的“形、声、色”等角度分析概括环境特点，要看这些景物的共同特征，尤其关注文中描写时用的修饰词。如果文中没有这些词语，则需要自己选用恰当的词语来概括，比如“春意盎然，生机勃勃”。</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chemeClr val="bg1">
                        <a:alpha val="0"/>
                      </a:schemeClr>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413284" y="169431"/>
            <a:ext cx="589026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概括环境特点“四步骤”</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86928" y="1002925"/>
            <a:ext cx="11096625" cy="1228978"/>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第一步，</a:t>
            </a:r>
            <a:r>
              <a:rPr lang="zh-CN" altLang="en-US" sz="2400" b="1" i="0">
                <a:solidFill>
                  <a:srgbClr val="FF0000">
                    <a:alpha val="100000"/>
                  </a:srgbClr>
                </a:solidFill>
                <a:latin typeface="微软雅黑" panose="020b0503020204020204" charset="-122"/>
                <a:ea typeface="微软雅黑" panose="020b0503020204020204" charset="-122"/>
              </a:rPr>
              <a:t>审题干，分清环境描写类型</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即分清是自然环境还是社会环境，二者内涵不同，概括的方法也有差异。</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4" name="文本3" title=""/>
          <p:cNvSpPr txBox="1"/>
          <p:nvPr/>
        </p:nvSpPr>
        <p:spPr>
          <a:xfrm>
            <a:off x="186928" y="2173238"/>
            <a:ext cx="11096625" cy="2260020"/>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第二步，</a:t>
            </a:r>
            <a:r>
              <a:rPr lang="zh-CN" altLang="en-US" sz="2400" b="1" i="0">
                <a:solidFill>
                  <a:srgbClr val="FF0000">
                    <a:alpha val="100000"/>
                  </a:srgbClr>
                </a:solidFill>
                <a:latin typeface="微软雅黑" panose="020b0503020204020204" charset="-122"/>
                <a:ea typeface="微软雅黑" panose="020b0503020204020204" charset="-122"/>
              </a:rPr>
              <a:t>定区间，找出环境描写句段</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对应类型的环境描写语句。自然环境描写的语句很好找，在找社会环境描写的语句时，需要关注人物活动的场所、人物与人物之间的关系、人物的身份、人物的对话、情节发展的过程以及写作时间等。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4" title=""/>
          <p:cNvSpPr txBox="1"/>
          <p:nvPr/>
        </p:nvSpPr>
        <p:spPr>
          <a:xfrm>
            <a:off x="186928" y="4374592"/>
            <a:ext cx="11096625" cy="2775541"/>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第三步，</a:t>
            </a:r>
            <a:r>
              <a:rPr lang="zh-CN" altLang="en-US" sz="2400" b="1" i="0">
                <a:solidFill>
                  <a:srgbClr val="FF0000">
                    <a:alpha val="100000"/>
                  </a:srgbClr>
                </a:solidFill>
                <a:latin typeface="微软雅黑" panose="020b0503020204020204" charset="-122"/>
                <a:ea typeface="微软雅黑" panose="020b0503020204020204" charset="-122"/>
              </a:rPr>
              <a:t>分角度，多方细析环境特点</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对于自然环境，要根据句段，抓住景物特征，从景物的形、声、色，场景的布局、气氛等方面来感知景物特点；同时，调动视觉、听觉、嗅觉等多种感官来感知景物特点。对于社会环境，要能够通过文本内容归纳出地域、时代、种族等特征，分析出人文、社会、潮流等属性，然后上升到理性认识，作出判断 。</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5" title=""/>
          <p:cNvSpPr txBox="1"/>
          <p:nvPr/>
        </p:nvSpPr>
        <p:spPr>
          <a:xfrm>
            <a:off x="186928" y="7091467"/>
            <a:ext cx="8924925" cy="1228978"/>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第四步，</a:t>
            </a:r>
            <a:r>
              <a:rPr lang="zh-CN" altLang="en-US" sz="2400" b="1" i="0">
                <a:solidFill>
                  <a:srgbClr val="FF0000">
                    <a:alpha val="100000"/>
                  </a:srgbClr>
                </a:solidFill>
                <a:latin typeface="微软雅黑" panose="020b0503020204020204" charset="-122"/>
                <a:ea typeface="微软雅黑" panose="020b0503020204020204" charset="-122"/>
              </a:rPr>
              <a:t>用术语，恰当精准确定答案</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 形容词+景物，名词+环境，然后用文中的事例进行说明。</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7"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300"/>
                                        <p:tgtEl>
                                          <p:spTgt spid="5"/>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457975" y="169640"/>
            <a:ext cx="65021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分析环境描写的手法与作用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2103" y="995734"/>
            <a:ext cx="11881885" cy="1445768"/>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1.《百合花》中</a:t>
            </a:r>
            <a:r>
              <a:rPr lang="zh-CN" altLang="en-US" sz="2400" b="1" i="0">
                <a:solidFill>
                  <a:srgbClr val="000000">
                    <a:alpha val="100000"/>
                  </a:srgbClr>
                </a:solidFill>
                <a:latin typeface="华文楷体" panose="02010600040101010101" charset="-122"/>
                <a:ea typeface="华文楷体" panose="02010600040101010101" charset="-122"/>
              </a:rPr>
              <a:t>“早上下过一阵小雨，现在虽放了晴，路上还是滑得很，两边地里的秋庄稼，却给雨水冲洗得青翠水绿，珠烁晶莹。空气里也带有一股清鲜湿润的香味。”</a:t>
            </a:r>
            <a:r>
              <a:rPr lang="zh-CN" altLang="en-US" sz="2400" b="1" i="0">
                <a:solidFill>
                  <a:srgbClr val="006EFF">
                    <a:alpha val="100000"/>
                  </a:srgbClr>
                </a:solidFill>
                <a:latin typeface="微软雅黑" panose="020b0503020204020204" charset="-122"/>
                <a:ea typeface="微软雅黑" panose="020b0503020204020204" charset="-122"/>
              </a:rPr>
              <a:t>这一段景物描写有何作用?请简要分析。</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59025" y="2441305"/>
            <a:ext cx="11024260" cy="2768105"/>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这一段景物描写起着</a:t>
            </a:r>
            <a:r>
              <a:rPr lang="zh-CN" altLang="en-US" sz="2400" b="1" i="0">
                <a:solidFill>
                  <a:srgbClr val="FF0000">
                    <a:alpha val="100000"/>
                  </a:srgbClr>
                </a:solidFill>
                <a:latin typeface="华文楷体" panose="02010600040101010101" charset="-122"/>
                <a:ea typeface="华文楷体" panose="02010600040101010101" charset="-122"/>
              </a:rPr>
              <a:t>突出主题</a:t>
            </a:r>
            <a:r>
              <a:rPr lang="zh-CN" altLang="en-US" sz="2400" b="1" i="0">
                <a:solidFill>
                  <a:srgbClr val="000000">
                    <a:alpha val="100000"/>
                  </a:srgbClr>
                </a:solidFill>
                <a:latin typeface="华文楷体" panose="02010600040101010101" charset="-122"/>
                <a:ea typeface="华文楷体" panose="02010600040101010101" charset="-122"/>
              </a:rPr>
              <a:t>的作用。“两边地里的秋庄稼，却给雨水冲洗得青翠水绿，珠烁晶莹。空气里也带有一股清鲜湿润的香味”，这一景物描写有色有味，为我们</a:t>
            </a:r>
            <a:r>
              <a:rPr lang="zh-CN" altLang="en-US" sz="2400" b="1" i="0">
                <a:solidFill>
                  <a:srgbClr val="FF0000">
                    <a:alpha val="100000"/>
                  </a:srgbClr>
                </a:solidFill>
                <a:latin typeface="华文楷体" panose="02010600040101010101" charset="-122"/>
                <a:ea typeface="华文楷体" panose="02010600040101010101" charset="-122"/>
              </a:rPr>
              <a:t>展现了</a:t>
            </a:r>
            <a:r>
              <a:rPr lang="zh-CN" altLang="en-US" sz="2400" b="1" i="0">
                <a:solidFill>
                  <a:srgbClr val="000000">
                    <a:alpha val="100000"/>
                  </a:srgbClr>
                </a:solidFill>
                <a:latin typeface="华文楷体" panose="02010600040101010101" charset="-122"/>
                <a:ea typeface="华文楷体" panose="02010600040101010101" charset="-122"/>
              </a:rPr>
              <a:t>一派生机勃勃的和平景象。在一次残酷的战斗之前，“我”所看到的却是这样的景象，这就巧妙地</a:t>
            </a:r>
            <a:r>
              <a:rPr lang="zh-CN" altLang="en-US" sz="2400" b="1" i="0">
                <a:solidFill>
                  <a:srgbClr val="FF0000">
                    <a:alpha val="100000"/>
                  </a:srgbClr>
                </a:solidFill>
                <a:latin typeface="华文楷体" panose="02010600040101010101" charset="-122"/>
                <a:ea typeface="华文楷体" panose="02010600040101010101" charset="-122"/>
              </a:rPr>
              <a:t>烘托了</a:t>
            </a:r>
            <a:r>
              <a:rPr lang="zh-CN" altLang="en-US" sz="2400" b="1" i="0">
                <a:solidFill>
                  <a:srgbClr val="000000">
                    <a:alpha val="100000"/>
                  </a:srgbClr>
                </a:solidFill>
                <a:latin typeface="华文楷体" panose="02010600040101010101" charset="-122"/>
                <a:ea typeface="华文楷体" panose="02010600040101010101" charset="-122"/>
              </a:rPr>
              <a:t>人物的心情：“我”这样一个革命战士，不仅临危不惧，而且洋溢着乐观主义精神。</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42027" y="5707266"/>
            <a:ext cx="11541309" cy="144576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2.《祝福》中</a:t>
            </a:r>
            <a:r>
              <a:rPr lang="zh-CN" altLang="en-US" sz="2400" b="1" i="0">
                <a:solidFill>
                  <a:srgbClr val="000000">
                    <a:alpha val="100000"/>
                  </a:srgbClr>
                </a:solidFill>
                <a:latin typeface="华文楷体" panose="02010600040101010101" charset="-122"/>
                <a:ea typeface="华文楷体" panose="02010600040101010101" charset="-122"/>
              </a:rPr>
              <a:t>“冬季日短,又是雪天，夜色早已笼罩了全市镇。人们都在灯下匆忙，但窗外很寂静。雪花落在积得厚厚的雪褥上面，听去似乎瑟瑟有声,使人更加感得沉寂。”</a:t>
            </a:r>
            <a:r>
              <a:rPr lang="zh-CN" altLang="en-US" sz="2400" b="1" i="0">
                <a:solidFill>
                  <a:srgbClr val="006EFF">
                    <a:alpha val="100000"/>
                  </a:srgbClr>
                </a:solidFill>
                <a:latin typeface="微软雅黑" panose="020b0503020204020204" charset="-122"/>
                <a:ea typeface="微软雅黑" panose="020b0503020204020204" charset="-122"/>
              </a:rPr>
              <a:t>这段文字是如何写景的?有何作用?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59063" y="7152999"/>
            <a:ext cx="11024260" cy="1221542"/>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以动衬静</a:t>
            </a:r>
            <a:r>
              <a:rPr lang="zh-CN" altLang="en-US" sz="2400" b="1" i="0">
                <a:solidFill>
                  <a:srgbClr val="000000">
                    <a:alpha val="100000"/>
                  </a:srgbClr>
                </a:solidFill>
                <a:latin typeface="华文楷体" panose="02010600040101010101" charset="-122"/>
                <a:ea typeface="华文楷体" panose="02010600040101010101" charset="-122"/>
              </a:rPr>
              <a:t>。突出了环境的沉寂，</a:t>
            </a:r>
            <a:r>
              <a:rPr lang="zh-CN" altLang="en-US" sz="2400" b="1" i="0">
                <a:solidFill>
                  <a:srgbClr val="FF0000">
                    <a:alpha val="100000"/>
                  </a:srgbClr>
                </a:solidFill>
                <a:latin typeface="华文楷体" panose="02010600040101010101" charset="-122"/>
                <a:ea typeface="华文楷体" panose="02010600040101010101" charset="-122"/>
              </a:rPr>
              <a:t>渲染出</a:t>
            </a:r>
            <a:r>
              <a:rPr lang="zh-CN" altLang="en-US" sz="2400" b="1" i="0">
                <a:solidFill>
                  <a:srgbClr val="000000">
                    <a:alpha val="100000"/>
                  </a:srgbClr>
                </a:solidFill>
                <a:latin typeface="华文楷体" panose="02010600040101010101" charset="-122"/>
                <a:ea typeface="华文楷体" panose="02010600040101010101" charset="-122"/>
              </a:rPr>
              <a:t>了一种压抑的氛围。</a:t>
            </a:r>
            <a:r>
              <a:rPr lang="zh-CN" altLang="en-US" sz="2400" b="1" i="0">
                <a:solidFill>
                  <a:srgbClr val="FF0000">
                    <a:alpha val="100000"/>
                  </a:srgbClr>
                </a:solidFill>
                <a:latin typeface="华文楷体" panose="02010600040101010101" charset="-122"/>
                <a:ea typeface="华文楷体" panose="02010600040101010101" charset="-122"/>
              </a:rPr>
              <a:t>烘托了</a:t>
            </a:r>
            <a:r>
              <a:rPr lang="zh-CN" altLang="en-US" sz="2400" b="1" i="0">
                <a:solidFill>
                  <a:srgbClr val="000000">
                    <a:alpha val="100000"/>
                  </a:srgbClr>
                </a:solidFill>
                <a:latin typeface="华文楷体" panose="02010600040101010101" charset="-122"/>
                <a:ea typeface="华文楷体" panose="02010600040101010101" charset="-122"/>
              </a:rPr>
              <a:t>“我”对祥林嫂命运的同情，也</a:t>
            </a:r>
            <a:r>
              <a:rPr lang="zh-CN" altLang="en-US" sz="2400" b="1" i="0">
                <a:solidFill>
                  <a:srgbClr val="FF0000">
                    <a:alpha val="100000"/>
                  </a:srgbClr>
                </a:solidFill>
                <a:latin typeface="华文楷体" panose="02010600040101010101" charset="-122"/>
                <a:ea typeface="华文楷体" panose="02010600040101010101" charset="-122"/>
              </a:rPr>
              <a:t>衬托</a:t>
            </a:r>
            <a:r>
              <a:rPr lang="zh-CN" altLang="en-US" sz="2400" b="1" i="0">
                <a:solidFill>
                  <a:srgbClr val="000000">
                    <a:alpha val="100000"/>
                  </a:srgbClr>
                </a:solidFill>
                <a:latin typeface="华文楷体" panose="02010600040101010101" charset="-122"/>
                <a:ea typeface="华文楷体" panose="02010600040101010101" charset="-122"/>
              </a:rPr>
              <a:t>当时“我”孤寂悲愤的心情。</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457975" y="169640"/>
            <a:ext cx="65021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分析环境描写的手法与作用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1732" y="995505"/>
            <a:ext cx="11881885" cy="99504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3.《祝福》中几次描写了鲁镇祝福的情景？请分别简述。作者将环境置于“祝福”的特定背景下，有什么作用?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59254" y="1990620"/>
            <a:ext cx="11024260" cy="2768105"/>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共有三次：</a:t>
            </a:r>
            <a:r>
              <a:rPr lang="zh-CN" altLang="en-US" sz="2400" b="1" i="0">
                <a:solidFill>
                  <a:srgbClr val="000000">
                    <a:alpha val="100000"/>
                  </a:srgbClr>
                </a:solidFill>
                <a:latin typeface="华文楷体" panose="02010600040101010101" charset="-122"/>
                <a:ea typeface="华文楷体" panose="02010600040101010101" charset="-122"/>
              </a:rPr>
              <a:t>①第一次是开头两段通过描写，渲染了鲁镇年终祝福的热闹气氛；②第二次是对鲁四老爷家祝福的描写；③第三次是结尾通过“我”的感受来描写祝福的景象。</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作用：</a:t>
            </a:r>
            <a:r>
              <a:rPr lang="zh-CN" altLang="en-US" sz="2400" b="1" i="0">
                <a:solidFill>
                  <a:srgbClr val="000000">
                    <a:alpha val="100000"/>
                  </a:srgbClr>
                </a:solidFill>
                <a:latin typeface="华文楷体" panose="02010600040101010101" charset="-122"/>
                <a:ea typeface="华文楷体" panose="02010600040101010101" charset="-122"/>
              </a:rPr>
              <a:t>①</a:t>
            </a:r>
            <a:r>
              <a:rPr lang="zh-CN" altLang="en-US" sz="2400" b="1" i="0">
                <a:solidFill>
                  <a:srgbClr val="FF0000">
                    <a:alpha val="100000"/>
                  </a:srgbClr>
                </a:solidFill>
                <a:latin typeface="华文楷体" panose="02010600040101010101" charset="-122"/>
                <a:ea typeface="华文楷体" panose="02010600040101010101" charset="-122"/>
              </a:rPr>
              <a:t>揭示</a:t>
            </a:r>
            <a:r>
              <a:rPr lang="zh-CN" altLang="en-US" sz="2400" b="1" i="0">
                <a:solidFill>
                  <a:srgbClr val="000000">
                    <a:alpha val="100000"/>
                  </a:srgbClr>
                </a:solidFill>
                <a:latin typeface="华文楷体" panose="02010600040101010101" charset="-122"/>
                <a:ea typeface="华文楷体" panose="02010600040101010101" charset="-122"/>
              </a:rPr>
              <a:t>祥林嫂悲剧的社会根源，</a:t>
            </a:r>
            <a:r>
              <a:rPr lang="zh-CN" altLang="en-US" sz="2400" b="1" i="0">
                <a:solidFill>
                  <a:srgbClr val="FF0000">
                    <a:alpha val="100000"/>
                  </a:srgbClr>
                </a:solidFill>
                <a:latin typeface="华文楷体" panose="02010600040101010101" charset="-122"/>
                <a:ea typeface="华文楷体" panose="02010600040101010101" charset="-122"/>
              </a:rPr>
              <a:t>预示</a:t>
            </a:r>
            <a:r>
              <a:rPr lang="zh-CN" altLang="en-US" sz="2400" b="1" i="0">
                <a:solidFill>
                  <a:srgbClr val="000000">
                    <a:alpha val="100000"/>
                  </a:srgbClr>
                </a:solidFill>
                <a:latin typeface="华文楷体" panose="02010600040101010101" charset="-122"/>
                <a:ea typeface="华文楷体" panose="02010600040101010101" charset="-122"/>
              </a:rPr>
              <a:t>祥林嫂悲剧的必然性；②</a:t>
            </a:r>
            <a:r>
              <a:rPr lang="zh-CN" altLang="en-US" sz="2400" b="1" i="0">
                <a:solidFill>
                  <a:srgbClr val="FF0000">
                    <a:alpha val="100000"/>
                  </a:srgbClr>
                </a:solidFill>
                <a:latin typeface="华文楷体" panose="02010600040101010101" charset="-122"/>
                <a:ea typeface="华文楷体" panose="02010600040101010101" charset="-122"/>
              </a:rPr>
              <a:t>推动</a:t>
            </a:r>
            <a:r>
              <a:rPr lang="zh-CN" altLang="en-US" sz="2400" b="1" i="0">
                <a:solidFill>
                  <a:srgbClr val="000000">
                    <a:alpha val="100000"/>
                  </a:srgbClr>
                </a:solidFill>
                <a:latin typeface="华文楷体" panose="02010600040101010101" charset="-122"/>
                <a:ea typeface="华文楷体" panose="02010600040101010101" charset="-122"/>
              </a:rPr>
              <a:t>故事情节的发展，</a:t>
            </a:r>
            <a:r>
              <a:rPr lang="zh-CN" altLang="en-US" sz="2400" b="1" i="0">
                <a:solidFill>
                  <a:srgbClr val="FF0000">
                    <a:alpha val="100000"/>
                  </a:srgbClr>
                </a:solidFill>
                <a:latin typeface="华文楷体" panose="02010600040101010101" charset="-122"/>
                <a:ea typeface="华文楷体" panose="02010600040101010101" charset="-122"/>
              </a:rPr>
              <a:t>增强</a:t>
            </a:r>
            <a:r>
              <a:rPr lang="zh-CN" altLang="en-US" sz="2400" b="1" i="0">
                <a:solidFill>
                  <a:srgbClr val="000000">
                    <a:alpha val="100000"/>
                  </a:srgbClr>
                </a:solidFill>
                <a:latin typeface="华文楷体" panose="02010600040101010101" charset="-122"/>
                <a:ea typeface="华文楷体" panose="02010600040101010101" charset="-122"/>
              </a:rPr>
              <a:t>人物形象的真实性和感染力；③首尾</a:t>
            </a:r>
            <a:r>
              <a:rPr lang="zh-CN" altLang="en-US" sz="2400" b="1" i="0">
                <a:solidFill>
                  <a:srgbClr val="FF0000">
                    <a:alpha val="100000"/>
                  </a:srgbClr>
                </a:solidFill>
                <a:latin typeface="华文楷体" panose="02010600040101010101" charset="-122"/>
                <a:ea typeface="华文楷体" panose="02010600040101010101" charset="-122"/>
              </a:rPr>
              <a:t>呼应</a:t>
            </a:r>
            <a:r>
              <a:rPr lang="zh-CN" altLang="en-US" sz="2400" b="1" i="0">
                <a:solidFill>
                  <a:srgbClr val="000000">
                    <a:alpha val="100000"/>
                  </a:srgbClr>
                </a:solidFill>
                <a:latin typeface="华文楷体" panose="02010600040101010101" charset="-122"/>
                <a:ea typeface="华文楷体" panose="02010600040101010101" charset="-122"/>
              </a:rPr>
              <a:t>，深化主题。</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42027" y="5281736"/>
            <a:ext cx="9198159"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4.《祝福》的开头，作者详尽地描写鲁四老爷的书房有什么用意?</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59444" y="5958284"/>
            <a:ext cx="11024260" cy="2252584"/>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对联“事理通达心气和平”与“大题其新党”自相矛盾，案头的几部旧书</a:t>
            </a:r>
            <a:r>
              <a:rPr lang="zh-CN" altLang="en-US" sz="2400" b="1" i="0">
                <a:solidFill>
                  <a:srgbClr val="FF0000">
                    <a:alpha val="100000"/>
                  </a:srgbClr>
                </a:solidFill>
                <a:latin typeface="华文楷体" panose="02010600040101010101" charset="-122"/>
                <a:ea typeface="华文楷体" panose="02010600040101010101" charset="-122"/>
              </a:rPr>
              <a:t>说明</a:t>
            </a:r>
            <a:r>
              <a:rPr lang="zh-CN" altLang="en-US" sz="2400" b="1" i="0">
                <a:solidFill>
                  <a:srgbClr val="000000">
                    <a:alpha val="100000"/>
                  </a:srgbClr>
                </a:solidFill>
                <a:latin typeface="华文楷体" panose="02010600040101010101" charset="-122"/>
                <a:ea typeface="华文楷体" panose="02010600040101010101" charset="-122"/>
              </a:rPr>
              <a:t>鲁四老爷思想的陈腐。书房的特点是沉闷压抑，符合鲁四老爷老监生的身份，暗示了封建风俗习惯和迷信思想在他身上是根深蒂固的，表现了鲁四老爷的保守、虚伪、反动。</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658316" y="169183"/>
            <a:ext cx="2876798"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教材再回归</a:t>
            </a:r>
            <a:endParaRPr lang="zh-CN" altLang="en-US" sz="4000" b="1" i="0">
              <a:solidFill>
                <a:srgbClr val="006EFF">
                  <a:alpha val="100000"/>
                </a:srgbClr>
              </a:solidFill>
              <a:latin typeface="华文行楷" panose="02010800040101010101" charset="-122"/>
              <a:ea typeface="华文行楷" panose="02010800040101010101" charset="-122"/>
            </a:endParaRPr>
          </a:p>
        </p:txBody>
      </p:sp>
      <p:graphicFrame>
        <p:nvGraphicFramePr>
          <p:cNvPr id="4" name="表格1" title=""/>
          <p:cNvGraphicFramePr>
            <a:graphicFrameLocks noGrp="1"/>
          </p:cNvGraphicFramePr>
          <p:nvPr/>
        </p:nvGraphicFramePr>
        <p:xfrm>
          <a:off x="154629" y="1111787"/>
          <a:ext cx="11915239" cy="7331437"/>
        </p:xfrm>
        <a:graphic>
          <a:graphicData uri="http://schemas.openxmlformats.org/drawingml/2006/table">
            <a:tbl>
              <a:tblPr firstRow="1" bandRow="1">
                <a:tableStyleId>{5C22544A-7EE6-4342-B048-85BDC9FD1C3A}</a:tableStyleId>
              </a:tblPr>
              <a:tblGrid>
                <a:gridCol w="482600"/>
                <a:gridCol w="1759032"/>
                <a:gridCol w="2075790"/>
                <a:gridCol w="7597816"/>
              </a:tblGrid>
              <a:tr h="563848">
                <a:tc gridSpan="2">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文体类型</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教材课文</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高考指向的素养要求</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r>
              <a:tr h="899096">
                <a:tc rowSpan="6">
                  <a:txBody>
                    <a:bodyPr vert="horz" wrap="square"/>
                    <a:lstStyle/>
                    <a:p>
                      <a:pPr marL="0" algn="l"/>
                      <a:r>
                        <a:rPr lang="zh-CN" altLang="en-US" sz="2000" b="1" i="0">
                          <a:solidFill>
                            <a:srgbClr val="006EFF">
                              <a:alpha val="100000"/>
                            </a:srgbClr>
                          </a:solidFill>
                          <a:latin typeface="微软雅黑" panose="020b0503020204020204" charset="-122"/>
                          <a:ea typeface="微软雅黑" panose="020b0503020204020204" charset="-122"/>
                        </a:rPr>
                        <a:t>外</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l"/>
                      <a:r>
                        <a:rPr lang="zh-CN" altLang="en-US" sz="2000" b="1" i="0">
                          <a:solidFill>
                            <a:srgbClr val="006EFF">
                              <a:alpha val="100000"/>
                            </a:srgbClr>
                          </a:solidFill>
                          <a:latin typeface="微软雅黑" panose="020b0503020204020204" charset="-122"/>
                          <a:ea typeface="微软雅黑" panose="020b0503020204020204" charset="-122"/>
                        </a:rPr>
                        <a:t>国</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l"/>
                      <a:r>
                        <a:rPr lang="zh-CN" altLang="en-US" sz="2000" b="1" i="0">
                          <a:solidFill>
                            <a:srgbClr val="006EFF">
                              <a:alpha val="100000"/>
                            </a:srgbClr>
                          </a:solidFill>
                          <a:latin typeface="微软雅黑" panose="020b0503020204020204" charset="-122"/>
                          <a:ea typeface="微软雅黑" panose="020b0503020204020204" charset="-122"/>
                        </a:rPr>
                        <a:t>小</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ctr"/>
                      <a:r>
                        <a:rPr lang="zh-CN" altLang="en-US" sz="2000" b="1" i="0">
                          <a:solidFill>
                            <a:srgbClr val="006EFF">
                              <a:alpha val="100000"/>
                            </a:srgbClr>
                          </a:solidFill>
                          <a:latin typeface="微软雅黑" panose="020b0503020204020204" charset="-122"/>
                          <a:ea typeface="微软雅黑" panose="020b0503020204020204" charset="-122"/>
                        </a:rPr>
                        <a:t>说</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批判现实主义小说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装在套子里的人</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典型人物典型</a:t>
                      </a:r>
                      <a:r>
                        <a:rPr lang="zh-CN" altLang="en-US" sz="2000" b="1" i="0">
                          <a:solidFill>
                            <a:srgbClr val="FF0000">
                              <a:alpha val="100000"/>
                            </a:srgbClr>
                          </a:solidFill>
                          <a:latin typeface="华文楷体" panose="02010600040101010101" charset="-122"/>
                          <a:ea typeface="华文楷体" panose="02010600040101010101" charset="-122"/>
                        </a:rPr>
                        <a:t>性格的成因及其批判意义</a:t>
                      </a:r>
                      <a:r>
                        <a:rPr lang="zh-CN" altLang="en-US" sz="2000" b="1" i="0">
                          <a:solidFill>
                            <a:srgbClr val="000000">
                              <a:alpha val="100000"/>
                            </a:srgbClr>
                          </a:solidFill>
                          <a:latin typeface="华文楷体" panose="02010600040101010101" charset="-122"/>
                          <a:ea typeface="华文楷体" panose="02010600040101010101" charset="-122"/>
                        </a:rPr>
                        <a:t>，</a:t>
                      </a:r>
                      <a:r>
                        <a:rPr lang="zh-CN" altLang="en-US" sz="2000" b="1" i="0">
                          <a:solidFill>
                            <a:srgbClr val="FF0000">
                              <a:alpha val="100000"/>
                            </a:srgbClr>
                          </a:solidFill>
                          <a:latin typeface="华文楷体" panose="02010600040101010101" charset="-122"/>
                          <a:ea typeface="华文楷体" panose="02010600040101010101" charset="-122"/>
                        </a:rPr>
                        <a:t>幽默讽刺</a:t>
                      </a:r>
                      <a:r>
                        <a:rPr lang="zh-CN" altLang="en-US" sz="2000" b="1" i="0">
                          <a:solidFill>
                            <a:srgbClr val="000000">
                              <a:alpha val="100000"/>
                            </a:srgbClr>
                          </a:solidFill>
                          <a:latin typeface="华文楷体" panose="02010600040101010101" charset="-122"/>
                          <a:ea typeface="华文楷体" panose="02010600040101010101" charset="-122"/>
                        </a:rPr>
                        <a:t>的风格</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8778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荒诞派小说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变形记</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FF0000">
                              <a:alpha val="100000"/>
                            </a:srgbClr>
                          </a:solidFill>
                          <a:latin typeface="华文楷体" panose="02010600040101010101" charset="-122"/>
                          <a:ea typeface="华文楷体" panose="02010600040101010101" charset="-122"/>
                        </a:rPr>
                        <a:t>荒诞事件的合理性</a:t>
                      </a:r>
                      <a:r>
                        <a:rPr lang="zh-CN" altLang="en-US" sz="2000" b="1" i="0">
                          <a:solidFill>
                            <a:srgbClr val="000000">
                              <a:alpha val="100000"/>
                            </a:srgbClr>
                          </a:solidFill>
                          <a:latin typeface="华文楷体" panose="02010600040101010101" charset="-122"/>
                          <a:ea typeface="华文楷体" panose="02010600040101010101" charset="-122"/>
                        </a:rPr>
                        <a:t>，语言/动作/心理描写作用，作品对社会现实的</a:t>
                      </a:r>
                      <a:r>
                        <a:rPr lang="zh-CN" altLang="en-US" sz="2000" b="1" i="0">
                          <a:solidFill>
                            <a:srgbClr val="FF0000">
                              <a:alpha val="100000"/>
                            </a:srgbClr>
                          </a:solidFill>
                          <a:latin typeface="华文楷体" panose="02010600040101010101" charset="-122"/>
                          <a:ea typeface="华文楷体" panose="02010600040101010101" charset="-122"/>
                        </a:rPr>
                        <a:t>深沉的批判性</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8778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批判现实主义小说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大卫-科波菲尔</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人物</a:t>
                      </a:r>
                      <a:r>
                        <a:rPr lang="zh-CN" altLang="en-US" sz="2000" b="1" i="0">
                          <a:solidFill>
                            <a:srgbClr val="FF0000">
                              <a:alpha val="100000"/>
                            </a:srgbClr>
                          </a:solidFill>
                          <a:latin typeface="华文楷体" panose="02010600040101010101" charset="-122"/>
                          <a:ea typeface="华文楷体" panose="02010600040101010101" charset="-122"/>
                        </a:rPr>
                        <a:t>“成长”的线索</a:t>
                      </a:r>
                      <a:r>
                        <a:rPr lang="zh-CN" altLang="en-US" sz="2000" b="1" i="0">
                          <a:solidFill>
                            <a:srgbClr val="000000">
                              <a:alpha val="100000"/>
                            </a:srgbClr>
                          </a:solidFill>
                          <a:latin typeface="华文楷体" panose="02010600040101010101" charset="-122"/>
                          <a:ea typeface="华文楷体" panose="02010600040101010101" charset="-122"/>
                        </a:rPr>
                        <a:t>，多种描写手法刻画人物形象，体会</a:t>
                      </a:r>
                      <a:r>
                        <a:rPr lang="zh-CN" altLang="en-US" sz="2000" b="1" i="0">
                          <a:solidFill>
                            <a:srgbClr val="FF0000">
                              <a:alpha val="100000"/>
                            </a:srgbClr>
                          </a:solidFill>
                          <a:latin typeface="华文楷体" panose="02010600040101010101" charset="-122"/>
                          <a:ea typeface="华文楷体" panose="02010600040101010101" charset="-122"/>
                        </a:rPr>
                        <a:t>叙事角度</a:t>
                      </a:r>
                      <a:r>
                        <a:rPr lang="zh-CN" altLang="en-US" sz="2000" b="1" i="0">
                          <a:solidFill>
                            <a:srgbClr val="000000">
                              <a:alpha val="100000"/>
                            </a:srgbClr>
                          </a:solidFill>
                          <a:latin typeface="华文楷体" panose="02010600040101010101" charset="-122"/>
                          <a:ea typeface="华文楷体" panose="02010600040101010101" charset="-122"/>
                        </a:rPr>
                        <a:t>带来的独特艺术效果</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8778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批判现实主义小说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复活</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透过场面/情节探究小说的思想主旨，分析语言/动作/心理等方面的</a:t>
                      </a:r>
                      <a:r>
                        <a:rPr lang="zh-CN" altLang="en-US" sz="2000" b="1" i="0">
                          <a:solidFill>
                            <a:srgbClr val="FF0000">
                              <a:alpha val="100000"/>
                            </a:srgbClr>
                          </a:solidFill>
                          <a:latin typeface="华文楷体" panose="02010600040101010101" charset="-122"/>
                          <a:ea typeface="华文楷体" panose="02010600040101010101" charset="-122"/>
                        </a:rPr>
                        <a:t>细节描写</a:t>
                      </a:r>
                      <a:r>
                        <a:rPr lang="zh-CN" altLang="en-US" sz="2000" b="1" i="0">
                          <a:solidFill>
                            <a:srgbClr val="000000">
                              <a:alpha val="100000"/>
                            </a:srgbClr>
                          </a:solidFill>
                          <a:latin typeface="华文楷体" panose="02010600040101010101" charset="-122"/>
                          <a:ea typeface="华文楷体" panose="02010600040101010101" charset="-122"/>
                        </a:rPr>
                        <a:t>，体会作者寄寓在人物身上的</a:t>
                      </a:r>
                      <a:r>
                        <a:rPr lang="zh-CN" altLang="en-US" sz="2000" b="1" i="0">
                          <a:solidFill>
                            <a:srgbClr val="FF0000">
                              <a:alpha val="100000"/>
                            </a:srgbClr>
                          </a:solidFill>
                          <a:latin typeface="华文楷体" panose="02010600040101010101" charset="-122"/>
                          <a:ea typeface="华文楷体" panose="02010600040101010101" charset="-122"/>
                        </a:rPr>
                        <a:t>人性思想</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517371">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现代派小说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老人与海</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凝练精当的语言特点，冷静紧密的</a:t>
                      </a:r>
                      <a:r>
                        <a:rPr lang="zh-CN" altLang="en-US" sz="2000" b="1" i="0">
                          <a:solidFill>
                            <a:srgbClr val="FF0000">
                              <a:alpha val="100000"/>
                            </a:srgbClr>
                          </a:solidFill>
                          <a:latin typeface="华文楷体" panose="02010600040101010101" charset="-122"/>
                          <a:ea typeface="华文楷体" panose="02010600040101010101" charset="-122"/>
                        </a:rPr>
                        <a:t>叙事风格</a:t>
                      </a:r>
                      <a:r>
                        <a:rPr lang="zh-CN" altLang="en-US" sz="2000" b="1" i="0">
                          <a:solidFill>
                            <a:srgbClr val="000000">
                              <a:alpha val="100000"/>
                            </a:srgbClr>
                          </a:solidFill>
                          <a:latin typeface="华文楷体" panose="02010600040101010101" charset="-122"/>
                          <a:ea typeface="华文楷体" panose="02010600040101010101" charset="-122"/>
                        </a:rPr>
                        <a:t>，</a:t>
                      </a:r>
                      <a:r>
                        <a:rPr lang="zh-CN" altLang="en-US" sz="2000" b="1" i="0">
                          <a:solidFill>
                            <a:srgbClr val="FF0000">
                              <a:alpha val="100000"/>
                            </a:srgbClr>
                          </a:solidFill>
                          <a:latin typeface="华文楷体" panose="02010600040101010101" charset="-122"/>
                          <a:ea typeface="华文楷体" panose="02010600040101010101" charset="-122"/>
                        </a:rPr>
                        <a:t>冰山理论，零度写作/电报体叙事</a:t>
                      </a:r>
                      <a:r>
                        <a:rPr lang="zh-CN" altLang="en-US" sz="2000" b="1" i="0">
                          <a:solidFill>
                            <a:srgbClr val="000000">
                              <a:alpha val="100000"/>
                            </a:srgbClr>
                          </a:solidFill>
                          <a:latin typeface="华文楷体" panose="02010600040101010101" charset="-122"/>
                          <a:ea typeface="华文楷体" panose="02010600040101010101" charset="-122"/>
                        </a:rPr>
                        <a:t>，人物</a:t>
                      </a:r>
                      <a:r>
                        <a:rPr lang="zh-CN" altLang="en-US" sz="2000" b="1" i="0">
                          <a:solidFill>
                            <a:srgbClr val="FF0000">
                              <a:alpha val="100000"/>
                            </a:srgbClr>
                          </a:solidFill>
                          <a:latin typeface="华文楷体" panose="02010600040101010101" charset="-122"/>
                          <a:ea typeface="华文楷体" panose="02010600040101010101" charset="-122"/>
                        </a:rPr>
                        <a:t>内心独白</a:t>
                      </a:r>
                      <a:r>
                        <a:rPr lang="zh-CN" altLang="en-US" sz="2000" b="1" i="0">
                          <a:solidFill>
                            <a:srgbClr val="000000">
                              <a:alpha val="100000"/>
                            </a:srgbClr>
                          </a:solidFill>
                          <a:latin typeface="华文楷体" panose="02010600040101010101" charset="-122"/>
                          <a:ea typeface="华文楷体" panose="02010600040101010101" charset="-122"/>
                        </a:rPr>
                        <a:t>对表现人物性格和揭示作品主题的作用</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8778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魔幻现实主义小说</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百年孤独</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FF0000">
                              <a:alpha val="100000"/>
                            </a:srgbClr>
                          </a:solidFill>
                          <a:latin typeface="华文楷体" panose="02010600040101010101" charset="-122"/>
                          <a:ea typeface="华文楷体" panose="02010600040101010101" charset="-122"/>
                        </a:rPr>
                        <a:t>“失忆”情节的象征意义</a:t>
                      </a:r>
                      <a:r>
                        <a:rPr lang="zh-CN" altLang="en-US" sz="2000" b="1" i="0">
                          <a:solidFill>
                            <a:srgbClr val="000000">
                              <a:alpha val="100000"/>
                            </a:srgbClr>
                          </a:solidFill>
                          <a:latin typeface="华文楷体" panose="02010600040101010101" charset="-122"/>
                          <a:ea typeface="华文楷体" panose="02010600040101010101" charset="-122"/>
                        </a:rPr>
                        <a:t>，通过日常生活的书写展现宏大历史的艺术特点，真实与幻想交织带来的特殊审美感受，</a:t>
                      </a:r>
                      <a:r>
                        <a:rPr lang="zh-CN" altLang="en-US" sz="2000" b="1" i="0">
                          <a:solidFill>
                            <a:srgbClr val="FF0000">
                              <a:alpha val="100000"/>
                            </a:srgbClr>
                          </a:solidFill>
                          <a:latin typeface="华文楷体" panose="02010600040101010101" charset="-122"/>
                          <a:ea typeface="华文楷体" panose="02010600040101010101" charset="-122"/>
                        </a:rPr>
                        <a:t>环境描写</a:t>
                      </a:r>
                      <a:r>
                        <a:rPr lang="zh-CN" altLang="en-US" sz="2000" b="1" i="0">
                          <a:solidFill>
                            <a:srgbClr val="000000">
                              <a:alpha val="100000"/>
                            </a:srgbClr>
                          </a:solidFill>
                          <a:latin typeface="华文楷体" panose="02010600040101010101" charset="-122"/>
                          <a:ea typeface="华文楷体" panose="02010600040101010101" charset="-122"/>
                        </a:rPr>
                        <a:t>作用</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457975" y="169640"/>
            <a:ext cx="65021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分析环境描写的手法与作用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1732" y="995505"/>
            <a:ext cx="8482774"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5.《大卫·科波菲尔》(节选）中对米考伯住宅的描写有何作用?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501129" y="1588008"/>
            <a:ext cx="11614814" cy="1737063"/>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环境方面，“破破烂烂”“全都空空”</a:t>
            </a:r>
            <a:r>
              <a:rPr lang="zh-CN" altLang="en-US" sz="2400" b="1" i="0">
                <a:solidFill>
                  <a:srgbClr val="FF0000">
                    <a:alpha val="100000"/>
                  </a:srgbClr>
                </a:solidFill>
                <a:latin typeface="华文楷体" panose="02010600040101010101" charset="-122"/>
                <a:ea typeface="华文楷体" panose="02010600040101010101" charset="-122"/>
              </a:rPr>
              <a:t>突出了</a:t>
            </a:r>
            <a:r>
              <a:rPr lang="zh-CN" altLang="en-US" sz="2400" b="1" i="0">
                <a:solidFill>
                  <a:srgbClr val="000000">
                    <a:alpha val="100000"/>
                  </a:srgbClr>
                </a:solidFill>
                <a:latin typeface="华文楷体" panose="02010600040101010101" charset="-122"/>
                <a:ea typeface="华文楷体" panose="02010600040101010101" charset="-122"/>
              </a:rPr>
              <a:t>米考伯一家经济拮据的困境。</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情节方面，</a:t>
            </a:r>
            <a:r>
              <a:rPr lang="zh-CN" altLang="en-US" sz="2400" b="1" i="0">
                <a:solidFill>
                  <a:srgbClr val="FF0000">
                    <a:alpha val="100000"/>
                  </a:srgbClr>
                </a:solidFill>
                <a:latin typeface="华文楷体" panose="02010600040101010101" charset="-122"/>
                <a:ea typeface="华文楷体" panose="02010600040101010101" charset="-122"/>
              </a:rPr>
              <a:t>推动了</a:t>
            </a:r>
            <a:r>
              <a:rPr lang="zh-CN" altLang="en-US" sz="2400" b="1" i="0">
                <a:solidFill>
                  <a:srgbClr val="000000">
                    <a:alpha val="100000"/>
                  </a:srgbClr>
                </a:solidFill>
                <a:latin typeface="华文楷体" panose="02010600040101010101" charset="-122"/>
                <a:ea typeface="华文楷体" panose="02010600040101010101" charset="-122"/>
              </a:rPr>
              <a:t>故事情节的发展，为下文米考伯先生被追债与入狱</a:t>
            </a:r>
            <a:r>
              <a:rPr lang="zh-CN" altLang="en-US" sz="2400" b="1" i="0">
                <a:solidFill>
                  <a:srgbClr val="FF0000">
                    <a:alpha val="100000"/>
                  </a:srgbClr>
                </a:solidFill>
                <a:latin typeface="华文楷体" panose="02010600040101010101" charset="-122"/>
                <a:ea typeface="华文楷体" panose="02010600040101010101" charset="-122"/>
              </a:rPr>
              <a:t>做铺垫</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人物方面，也从</a:t>
            </a:r>
            <a:r>
              <a:rPr lang="zh-CN" altLang="en-US" sz="2400" b="1" i="0">
                <a:solidFill>
                  <a:srgbClr val="FF0000">
                    <a:alpha val="100000"/>
                  </a:srgbClr>
                </a:solidFill>
                <a:latin typeface="华文楷体" panose="02010600040101010101" charset="-122"/>
                <a:ea typeface="华文楷体" panose="02010600040101010101" charset="-122"/>
              </a:rPr>
              <a:t>侧面突出了</a:t>
            </a:r>
            <a:r>
              <a:rPr lang="zh-CN" altLang="en-US" sz="2400" b="1" i="0">
                <a:solidFill>
                  <a:srgbClr val="000000">
                    <a:alpha val="100000"/>
                  </a:srgbClr>
                </a:solidFill>
                <a:latin typeface="华文楷体" panose="02010600040101010101" charset="-122"/>
                <a:ea typeface="华文楷体" panose="02010600040101010101" charset="-122"/>
              </a:rPr>
              <a:t>米考伯夫妇二人爱慕虚荣的人物形象。</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41951" y="3912127"/>
            <a:ext cx="11541309"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6.《林教头风雪山神庙》“风雪”是怎样推动小说情节一步步发展的？请简要分析。</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501091" y="4592764"/>
            <a:ext cx="11614814" cy="3799147"/>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林冲到草料场时风雪交加，想喝酒驱寒才会到市井沽酒，也因此经过山神庙。</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因为下雪，致使林冲住的草屋塌了，这使林冲想起离了这半里路上有个古庙，可以安身。</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正由于风大雪紧，为了挡风雪，林冲才用大石头靠住门，致使陆虞候三人没能直闯进山神庙来。</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④</a:t>
            </a:r>
            <a:r>
              <a:rPr lang="zh-CN" altLang="en-US" sz="2400" b="1" i="0">
                <a:solidFill>
                  <a:srgbClr val="000000">
                    <a:alpha val="100000"/>
                  </a:srgbClr>
                </a:solidFill>
                <a:latin typeface="华文楷体" panose="02010600040101010101" charset="-122"/>
                <a:ea typeface="华文楷体" panose="02010600040101010101" charset="-122"/>
              </a:rPr>
              <a:t>正因为风大雪紧，陆虞候一伙人放完火才直奔山神庙，紧贴庙门说出放火始末，使林冲知道了事情的真相。</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40803" y="169412"/>
            <a:ext cx="39113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环境描写的手法</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204111" y="1187529"/>
          <a:ext cx="11820525" cy="7208076"/>
        </p:xfrm>
        <a:graphic>
          <a:graphicData uri="http://schemas.openxmlformats.org/drawingml/2006/table">
            <a:tbl>
              <a:tblPr firstRow="1" bandRow="1">
                <a:tableStyleId>{5C22544A-7EE6-4342-B048-85BDC9FD1C3A}</a:tableStyleId>
              </a:tblPr>
              <a:tblGrid>
                <a:gridCol w="763526"/>
                <a:gridCol w="1377084"/>
                <a:gridCol w="9679915"/>
              </a:tblGrid>
              <a:tr h="563848">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类型</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角度</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解说</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563848">
                <a:tc rowSpan="6">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自然环境</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感官角度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视觉、听觉、味觉、嗅觉等(形、声、色角度)</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观察角度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定点观察、移步换景、俯视仰视等。</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写景角度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由远及近(或由近及远)、由高到低(或由低到高)等</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3">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描写手法</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绘形绘色，尽可能如实真切地再现描写对象的外在性状，如声音、颜色、形态等。</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景物描写常运用比喻、拟人、夸张等修辞手法，追求形象化。</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将静态描写与动态描写结合起来，所绘景物才会具体、生动，给读者留下深刻的印象</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99096">
                <a:tc rowSpan="4">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社会环境</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点面结合</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“面”指场景的整体，包括所有的人、事、物；“点”指场景的个别情景，一般是场景中作者描写最为突出的人或物。点面结合，要求既注意整体，又要突出重点。</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99096">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对比映衬</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通过场景内部的动、静，冷、热,，急、缓，人与人的不同特质，或者一个人前后不同的言行的比较，收到突出个性、彰显感情的效果。</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简笔勾勒</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白描手法，对人物活动的背景或者人物本身，不做精细描写，而是勾画出人物个性。</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99096">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精笔细描</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000" b="1" i="0">
                          <a:solidFill>
                            <a:srgbClr val="000000">
                              <a:alpha val="100000"/>
                            </a:srgbClr>
                          </a:solidFill>
                          <a:latin typeface="微软雅黑" panose="020b0503020204020204" charset="-122"/>
                          <a:ea typeface="微软雅黑" panose="020b0503020204020204" charset="-122"/>
                        </a:rPr>
                        <a:t>可以用精细的笔墨对环境进行描写，以烘托人物的精神气质，或是对人物作精雕细刻，以鲜明地展示其形象，使整个场景为之生辉。</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58663" y="169555"/>
            <a:ext cx="39113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环境描写的作用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204111" y="1187529"/>
          <a:ext cx="11820525" cy="6750838"/>
        </p:xfrm>
        <a:graphic>
          <a:graphicData uri="http://schemas.openxmlformats.org/drawingml/2006/table">
            <a:tbl>
              <a:tblPr firstRow="1" bandRow="1">
                <a:tableStyleId>{5C22544A-7EE6-4342-B048-85BDC9FD1C3A}</a:tableStyleId>
              </a:tblPr>
              <a:tblGrid>
                <a:gridCol w="773422"/>
                <a:gridCol w="1367188"/>
                <a:gridCol w="9679915"/>
              </a:tblGrid>
              <a:tr h="563848">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类型</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角度</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解说</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664419">
                <a:tc rowSpan="4">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自然环境</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环境角度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①交代故事发生的时间、地点。②暗示社会环境。③渲染气氛，奠定基调</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人物角度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①烘托人物心情。②表现人物身份、地位、性格等③暗示人物命运。</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536057">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情节角度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①暗示或推动情节的发展。②为后文做铺垫或制造悬念。③情节发展的线索。④与标题相呼应，诠释标题的内涵。⑤开头的环境描写，引出下文……的内容(为下文……做铺垫)，与结尾相呼应；结尾的环境描写，与上文……的内容相呼应，,结构完整。</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主题角度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①揭示主题。@深化主旨。</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rowSpan="4">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社会环境</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环境角度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①交代故事发生的时间、地点。②交代时代背景，揭示社会关系，渲染特定氛围。</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人物角度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①引导人物出场。②交代人物身份。③揭示人物心境。④表现人物性格。</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情节角度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推动故事情节的发展</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41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主题角度</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揭示社会本质特征，凸显主题</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graphicFrame>
        <p:nvGraphicFramePr>
          <p:cNvPr id="2" name="表格1" title=""/>
          <p:cNvGraphicFramePr>
            <a:graphicFrameLocks noGrp="1"/>
          </p:cNvGraphicFramePr>
          <p:nvPr/>
        </p:nvGraphicFramePr>
        <p:xfrm>
          <a:off x="243392" y="1247991"/>
          <a:ext cx="11706225" cy="6884670"/>
        </p:xfrm>
        <a:graphic>
          <a:graphicData uri="http://schemas.openxmlformats.org/drawingml/2006/table">
            <a:tbl>
              <a:tblPr firstRow="1" bandRow="1">
                <a:tableStyleId>{5C22544A-7EE6-4342-B048-85BDC9FD1C3A}</a:tableStyleId>
              </a:tblPr>
              <a:tblGrid>
                <a:gridCol w="3902075"/>
                <a:gridCol w="2120776"/>
                <a:gridCol w="5683374"/>
              </a:tblGrid>
              <a:tr h="630872">
                <a:tc gridSpan="3">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分析环境描写的手法四步走</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033145">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第一步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r>
                        <a:rPr lang="zh-CN" altLang="en-US" sz="2400" b="1" i="0">
                          <a:solidFill>
                            <a:srgbClr val="000000">
                              <a:alpha val="100000"/>
                            </a:srgbClr>
                          </a:solidFill>
                          <a:latin typeface="微软雅黑" panose="020b0503020204020204" charset="-122"/>
                          <a:ea typeface="微软雅黑" panose="020b0503020204020204" charset="-122"/>
                        </a:rPr>
                        <a:t>审读题干，明确考查方向</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gridSpan="2">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修辞手法？描写 手法？</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30872">
                <a:tc rowSpan="5">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第二步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r>
                        <a:rPr lang="zh-CN" altLang="en-US" sz="2400" b="1" i="0">
                          <a:solidFill>
                            <a:srgbClr val="000000">
                              <a:alpha val="100000"/>
                            </a:srgbClr>
                          </a:solidFill>
                          <a:latin typeface="微软雅黑" panose="020b0503020204020204" charset="-122"/>
                          <a:ea typeface="微软雅黑" panose="020b0503020204020204" charset="-122"/>
                        </a:rPr>
                        <a:t>根据考向，思考答题角度</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rowSpan="2">
                  <a:txBody>
                    <a:bodyPr vert="horz" wrap="square"/>
                    <a:lstStyle/>
                    <a:p>
                      <a:pPr marL="0" algn="l"/>
                      <a:r>
                        <a:rPr lang="zh-CN" altLang="en-US" sz="2400" b="1" i="0">
                          <a:solidFill>
                            <a:srgbClr val="006EFF">
                              <a:alpha val="100000"/>
                            </a:srgbClr>
                          </a:solidFill>
                          <a:latin typeface="微软雅黑" panose="020b0503020204020204" charset="-122"/>
                          <a:ea typeface="微软雅黑" panose="020b0503020204020204" charset="-122"/>
                        </a:rPr>
                        <a:t>描写技巧角度</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细节、场面、白描、细描</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动静、虚实、正侧、点面、渲染衬托</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3">
                  <a:txBody>
                    <a:bodyPr vert="horz" wrap="square"/>
                    <a:lstStyle/>
                    <a:p>
                      <a:pPr marL="0" algn="l"/>
                      <a:r>
                        <a:rPr lang="zh-CN" altLang="en-US" sz="2400" b="1" i="0">
                          <a:solidFill>
                            <a:srgbClr val="006EFF">
                              <a:alpha val="100000"/>
                            </a:srgbClr>
                          </a:solidFill>
                          <a:latin typeface="微软雅黑" panose="020b0503020204020204" charset="-122"/>
                          <a:ea typeface="微软雅黑" panose="020b0503020204020204" charset="-122"/>
                        </a:rPr>
                        <a:t>描写方式角度</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感觉：视、听、味、嗅</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视角：定点、移步</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顺序：远近、高低、内外</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033145">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第三步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r>
                        <a:rPr lang="zh-CN" altLang="en-US" sz="2400" b="1" i="0">
                          <a:solidFill>
                            <a:srgbClr val="000000">
                              <a:alpha val="100000"/>
                            </a:srgbClr>
                          </a:solidFill>
                          <a:latin typeface="微软雅黑" panose="020b0503020204020204" charset="-122"/>
                          <a:ea typeface="微软雅黑" panose="020b0503020204020204" charset="-122"/>
                        </a:rPr>
                        <a:t>根据要求，结合文体分析</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gridSpan="2">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手法名称+文本内容</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33145">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第四步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r>
                        <a:rPr lang="zh-CN" altLang="en-US" sz="2400" b="1" i="0">
                          <a:solidFill>
                            <a:srgbClr val="000000">
                              <a:alpha val="100000"/>
                            </a:srgbClr>
                          </a:solidFill>
                          <a:latin typeface="微软雅黑" panose="020b0503020204020204" charset="-122"/>
                          <a:ea typeface="微软雅黑" panose="020b0503020204020204" charset="-122"/>
                        </a:rPr>
                        <a:t>运用模板，分条规范作答</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gridSpan="2">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 环境描写方法+环境特点+表达效果</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3" name="文本1" title=""/>
          <p:cNvSpPr txBox="1"/>
          <p:nvPr/>
        </p:nvSpPr>
        <p:spPr>
          <a:xfrm>
            <a:off x="3487664" y="169640"/>
            <a:ext cx="65021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分析环境描写的手法和作用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graphicFrame>
        <p:nvGraphicFramePr>
          <p:cNvPr id="2" name="表格1" title=""/>
          <p:cNvGraphicFramePr>
            <a:graphicFrameLocks noGrp="1"/>
          </p:cNvGraphicFramePr>
          <p:nvPr/>
        </p:nvGraphicFramePr>
        <p:xfrm>
          <a:off x="243173" y="1111748"/>
          <a:ext cx="11706225" cy="5703391"/>
        </p:xfrm>
        <a:graphic>
          <a:graphicData uri="http://schemas.openxmlformats.org/drawingml/2006/table">
            <a:tbl>
              <a:tblPr firstRow="1" bandRow="1">
                <a:tableStyleId>{5C22544A-7EE6-4342-B048-85BDC9FD1C3A}</a:tableStyleId>
              </a:tblPr>
              <a:tblGrid>
                <a:gridCol w="3902075"/>
                <a:gridCol w="1556698"/>
                <a:gridCol w="6247452"/>
              </a:tblGrid>
              <a:tr h="630872">
                <a:tc gridSpan="3">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理解环境作用三步走</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274514">
                <a:tc>
                  <a:txBody>
                    <a:bodyPr vert="horz" wrap="square"/>
                    <a:lstStyle/>
                    <a:p>
                      <a:pPr marL="0" algn="ctr">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第一步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定区间，找出环境描写句段</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gridSpan="2">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依照题干指向，找到文本中对应区域</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30872">
                <a:tc rowSpan="4">
                  <a:txBody>
                    <a:bodyPr vert="horz" wrap="square"/>
                    <a:lstStyle/>
                    <a:p>
                      <a:pPr marL="0" algn="ctr">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第二步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分角度，多方细析环境作用</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环境角度</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时、地、背景、习俗、气氛</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人物角度</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心情、身份、地位、性格、命运</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情节角度</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暗示、推动、铺垫、呼应，过渡</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主题角度</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揭示、突出、深化</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274514">
                <a:tc>
                  <a:txBody>
                    <a:bodyPr vert="horz" wrap="square"/>
                    <a:lstStyle/>
                    <a:p>
                      <a:pPr marL="0" algn="ctr">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第三步</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用术语，恰当精准确定答案</a:t>
                      </a:r>
                      <a:endParaRPr lang="zh-CN" altLang="en-US" sz="24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gridSpan="2">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交代、突出、揭示、烘托、渲染……</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3" name="文本1" title=""/>
          <p:cNvSpPr txBox="1"/>
          <p:nvPr/>
        </p:nvSpPr>
        <p:spPr>
          <a:xfrm>
            <a:off x="3487664" y="169640"/>
            <a:ext cx="650214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分析环境描写的手法和作用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5" name="文本2" title=""/>
          <p:cNvSpPr txBox="1"/>
          <p:nvPr/>
        </p:nvSpPr>
        <p:spPr>
          <a:xfrm>
            <a:off x="404984" y="7013353"/>
            <a:ext cx="11382756" cy="1412970"/>
          </a:xfrm>
          <a:prstGeom prst="rect">
            <a:avLst/>
          </a:prstGeom>
          <a:noFill/>
        </p:spPr>
        <p:txBody>
          <a:bodyPr anchor="t"/>
          <a:lstStyle/>
          <a:p>
            <a:pPr marL="0" algn="l"/>
            <a:r>
              <a:rPr lang="zh-CN" altLang="en-US" sz="2400" b="1" i="0">
                <a:solidFill>
                  <a:srgbClr val="FF0000">
                    <a:alpha val="100000"/>
                  </a:srgbClr>
                </a:solidFill>
                <a:latin typeface="微软雅黑" panose="020b0503020204020204" charset="-122"/>
                <a:ea typeface="微软雅黑" panose="020b0503020204020204" charset="-122"/>
              </a:rPr>
              <a:t>【温馨提醒】</a:t>
            </a:r>
            <a:r>
              <a:rPr lang="zh-CN" altLang="en-US" sz="2400" b="1" i="0">
                <a:solidFill>
                  <a:srgbClr val="000000">
                    <a:alpha val="100000"/>
                  </a:srgbClr>
                </a:solidFill>
                <a:latin typeface="华文楷体" panose="02010600040101010101" charset="-122"/>
                <a:ea typeface="华文楷体" panose="02010600040101010101" charset="-122"/>
              </a:rPr>
              <a:t>分析环境描写手法和作用，要注意两点：</a:t>
            </a:r>
            <a:r>
              <a:rPr lang="zh-CN" altLang="en-US" sz="2400" b="1" i="0">
                <a:solidFill>
                  <a:srgbClr val="3B00FF">
                    <a:alpha val="100000"/>
                  </a:srgbClr>
                </a:solidFill>
                <a:latin typeface="华文楷体" panose="02010600040101010101" charset="-122"/>
                <a:ea typeface="华文楷体" panose="02010600040101010101" charset="-122"/>
              </a:rPr>
              <a:t>一是区分自然环境和社会环境</a:t>
            </a:r>
            <a:r>
              <a:rPr lang="zh-CN" altLang="en-US" sz="2400" b="1" i="0">
                <a:solidFill>
                  <a:srgbClr val="000000">
                    <a:alpha val="100000"/>
                  </a:srgbClr>
                </a:solidFill>
                <a:latin typeface="华文楷体" panose="02010600040101010101" charset="-122"/>
                <a:ea typeface="华文楷体" panose="02010600040101010101" charset="-122"/>
              </a:rPr>
              <a:t>，尤其注意自然环境具有交代时间地点、渲染气氛、烘托情感心理、暗示社会环境、推进情节发展等作用；</a:t>
            </a:r>
            <a:r>
              <a:rPr lang="zh-CN" altLang="en-US" sz="2400" b="1" i="0">
                <a:solidFill>
                  <a:srgbClr val="3B00FF">
                    <a:alpha val="100000"/>
                  </a:srgbClr>
                </a:solidFill>
                <a:latin typeface="华文楷体" panose="02010600040101010101" charset="-122"/>
                <a:ea typeface="华文楷体" panose="02010600040101010101" charset="-122"/>
              </a:rPr>
              <a:t>二是环境描写的基本作用</a:t>
            </a:r>
            <a:r>
              <a:rPr lang="zh-CN" altLang="en-US" sz="2400" b="1" i="0">
                <a:solidFill>
                  <a:srgbClr val="000000">
                    <a:alpha val="100000"/>
                  </a:srgbClr>
                </a:solidFill>
                <a:latin typeface="华文楷体" panose="02010600040101010101" charset="-122"/>
                <a:ea typeface="华文楷体" panose="02010600040101010101" charset="-122"/>
              </a:rPr>
              <a:t>，烘托、渲染、映衬等。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6"/>
          <a:stretch>
            <a:fillRect/>
          </a:stretch>
        </a:blipFill>
        <a:effectLst/>
      </p:bgPr>
    </p:bg>
    <p:spTree>
      <p:nvGrpSpPr>
        <p:cNvPr id="1" name=""/>
        <p:cNvGrpSpPr/>
        <p:nvPr/>
      </p:nvGrpSpPr>
      <p:grpSpPr>
        <a:xfrm>
          <a:off x="0" y="0"/>
          <a:ext cx="0" cy="0"/>
        </a:xfrm>
      </p:grpSpPr>
      <p:sp>
        <p:nvSpPr>
          <p:cNvPr id="2" name="文本1" title=""/>
          <p:cNvSpPr txBox="1"/>
          <p:nvPr/>
        </p:nvSpPr>
        <p:spPr>
          <a:xfrm>
            <a:off x="3228432" y="169431"/>
            <a:ext cx="6122670" cy="744728"/>
          </a:xfrm>
          <a:prstGeom prst="rect">
            <a:avLst/>
          </a:prstGeom>
          <a:noFill/>
        </p:spPr>
        <p:txBody>
          <a:bodyPr anchor="ctr"/>
          <a:lstStyle/>
          <a:p>
            <a:pPr marL="0" algn="ctr"/>
            <a:r>
              <a:rPr lang="zh-CN" altLang="en-US" sz="4000" b="1" i="0">
                <a:solidFill>
                  <a:srgbClr val="FF0000">
                    <a:alpha val="100000"/>
                  </a:srgbClr>
                </a:solidFill>
                <a:latin typeface="华文行楷" panose="02010800040101010101" charset="-122"/>
                <a:ea typeface="华文行楷" panose="02010800040101010101" charset="-122"/>
              </a:rPr>
              <a:t>任务四：</a:t>
            </a:r>
            <a:r>
              <a:rPr lang="zh-CN" altLang="en-US" sz="4000" b="1" i="0">
                <a:solidFill>
                  <a:srgbClr val="006EFF">
                    <a:alpha val="100000"/>
                  </a:srgbClr>
                </a:solidFill>
                <a:latin typeface="华文行楷" panose="02010800040101010101" charset="-122"/>
                <a:ea typeface="华文行楷" panose="02010800040101010101" charset="-122"/>
              </a:rPr>
              <a:t>赏析小说的形象</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pic>
        <p:nvPicPr>
          <p:cNvPr id="4" name="思维导图1" title=""/>
          <p:cNvPicPr>
            <a:picLocks noChangeAspect="1"/>
          </p:cNvPicPr>
          <p:nvPr/>
        </p:nvPicPr>
        <p:blipFill>
          <a:blip r:embed="rId2"/>
          <a:stretch>
            <a:fillRect/>
          </a:stretch>
        </p:blipFill>
        <p:spPr>
          <a:xfrm>
            <a:off x="69323" y="1436380"/>
            <a:ext cx="12087225" cy="6924675"/>
          </a:xfrm>
          <a:prstGeom prst="rect">
            <a:avLst/>
          </a:prstGeom>
        </p:spPr>
      </p:pic>
      <p:sp>
        <p:nvSpPr>
          <p:cNvPr id="6" name="矩形 5" title="">
            <a:hlinkClick r:id="rId3" action="ppaction://hlinksldjump"/>
          </p:cNvPr>
          <p:cNvSpPr/>
          <p:nvPr/>
        </p:nvSpPr>
        <p:spPr>
          <a:xfrm>
            <a:off x="1802765" y="1739265"/>
            <a:ext cx="475678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a:hlinkClick r:id="rId4" action="ppaction://hlinksldjump"/>
          </p:cNvPr>
          <p:cNvSpPr/>
          <p:nvPr/>
        </p:nvSpPr>
        <p:spPr>
          <a:xfrm>
            <a:off x="1802765" y="3402330"/>
            <a:ext cx="417830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a:hlinkClick r:id="rId5" action="ppaction://hlinksldjump"/>
          </p:cNvPr>
          <p:cNvSpPr/>
          <p:nvPr/>
        </p:nvSpPr>
        <p:spPr>
          <a:xfrm>
            <a:off x="1802765" y="6311900"/>
            <a:ext cx="356552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187828" y="169621"/>
            <a:ext cx="381762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赏析小说的形象</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71793" y="913247"/>
            <a:ext cx="11667506" cy="1261776"/>
          </a:xfrm>
          <a:prstGeom prst="rect">
            <a:avLst/>
          </a:prstGeom>
          <a:noFill/>
        </p:spPr>
        <p:txBody>
          <a:bodyPr anchor="t"/>
          <a:lstStyle/>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1.《变形记》通过心理描写成功地塑造了格里高尔这一形象，他在变形后都有哪些心理变化？</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17125" y="2038597"/>
            <a:ext cx="11325225" cy="2173288"/>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突然发现自己变成大甲壳虫，几乎没有表现出特别的惊异和惶恐。就像他只是患了头痛脑热一样。整个过程中，他只说了一句:“我发生什么事啦？”</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不能上班让他惊慌、忧郁，但他还想为还清父母的债务而苦干。父亲发现他变成大甲壳虫，毫不留情地逼他返回卧室。他谦恭地恳求，努力尽快回屋，免得父亲生气。他忍辱负重顺从父亲。</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1498" y="4068080"/>
            <a:ext cx="11666934" cy="1236414"/>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2.《林教头风雪山神庙》中林冲对被派去看守草料场是什么态度？到达草料场后的心理是怎样的?</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16963" y="5228415"/>
            <a:ext cx="11325225" cy="1776730"/>
          </a:xfrm>
          <a:prstGeom prst="rect">
            <a:avLst/>
          </a:prstGeom>
          <a:noFill/>
        </p:spPr>
        <p:txBody>
          <a:bodyPr anchor="t"/>
          <a:lstStyle/>
          <a:p>
            <a:pPr marL="0" algn="l"/>
            <a:r>
              <a:rPr lang="zh-CN" altLang="en-US" sz="22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林冲心有疑虑，“却不害我，倒与我好差使，正不知何意?……”但他还是听从了安排，心存侥幸。</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看到草屋四下里崩坏还想待雪晴了，唤个泥水匠来修理。买酒途经山神庙时，还祈求“神明底祐”。这充分表现了他随遇而安的思想性格。</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172021" y="6957484"/>
            <a:ext cx="9115425"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3.简要概括《大卫·科波菲尔》中大卫·科波菲尔的形象特点。</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617334" y="7470519"/>
            <a:ext cx="11221641" cy="98361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孤苦伶仃、痛苦寂寞、渴望温情；</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善良真诚、富有同情心，珍视友情；</a:t>
            </a:r>
            <a:r>
              <a:rPr lang="zh-CN" altLang="en-US" sz="22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积极进取，努力坚强。</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文本1" title=""/>
          <p:cNvSpPr txBox="1"/>
          <p:nvPr/>
        </p:nvSpPr>
        <p:spPr>
          <a:xfrm>
            <a:off x="323783" y="5905500"/>
            <a:ext cx="11534775" cy="256984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1.文学作品中人物的心理：</a:t>
            </a:r>
            <a:r>
              <a:rPr lang="zh-CN" altLang="en-US" sz="2400" b="1" i="0">
                <a:solidFill>
                  <a:srgbClr val="000000">
                    <a:alpha val="100000"/>
                  </a:srgbClr>
                </a:solidFill>
                <a:latin typeface="华文楷体" panose="02010600040101010101" charset="-122"/>
                <a:ea typeface="华文楷体" panose="02010600040101010101" charset="-122"/>
              </a:rPr>
              <a:t>①情绪和情感；②感情生活；③性格与气质。</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2.人物心理的表现：</a:t>
            </a:r>
            <a:r>
              <a:rPr lang="zh-CN" altLang="en-US" sz="2400" b="1" i="0">
                <a:solidFill>
                  <a:srgbClr val="000000">
                    <a:alpha val="100000"/>
                  </a:srgbClr>
                </a:solidFill>
                <a:latin typeface="华文楷体" panose="02010600040101010101" charset="-122"/>
                <a:ea typeface="华文楷体" panose="02010600040101010101" charset="-122"/>
              </a:rPr>
              <a:t>欢愉、焦虑、忧悒、悲伤、厌恶、羞涩、内、喜爱、惊奇、愤怒、嫉妒、恐惧、敌意、移情、活跃、沉静、莽、脆弱、犹豫、坚毅、顺从、内倾、外倾、自卑，等等。</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3.心理描写的形式：</a:t>
            </a:r>
            <a:r>
              <a:rPr lang="zh-CN" altLang="en-US" sz="2400" b="1" i="0">
                <a:solidFill>
                  <a:srgbClr val="000000">
                    <a:alpha val="100000"/>
                  </a:srgbClr>
                </a:solidFill>
                <a:latin typeface="华文楷体" panose="02010600040101010101" charset="-122"/>
                <a:ea typeface="华文楷体" panose="02010600040101010101" charset="-122"/>
              </a:rPr>
              <a:t>①直接描写式；②抒情独白式；③心理分析式；④神态显示式；⑤行动表现式；⑥环境衬托式；⑦环节展现式，等等。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4187828" y="169621"/>
            <a:ext cx="381762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赏析小说的形象</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5" name="文本3" title=""/>
          <p:cNvSpPr txBox="1"/>
          <p:nvPr/>
        </p:nvSpPr>
        <p:spPr>
          <a:xfrm>
            <a:off x="161896" y="1016822"/>
            <a:ext cx="2933700"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一、人物形象的构成</a:t>
            </a:r>
            <a:endParaRPr lang="zh-CN" altLang="en-US" sz="2400" b="1" i="0">
              <a:solidFill>
                <a:srgbClr val="006EFF">
                  <a:alpha val="100000"/>
                </a:srgbClr>
              </a:solidFill>
              <a:latin typeface="微软雅黑" panose="020b0503020204020204" charset="-122"/>
              <a:ea typeface="微软雅黑" panose="020b0503020204020204" charset="-122"/>
            </a:endParaRPr>
          </a:p>
        </p:txBody>
      </p:sp>
      <p:pic>
        <p:nvPicPr>
          <p:cNvPr id="6" name="思维导图1" title=""/>
          <p:cNvPicPr>
            <a:picLocks noChangeAspect="1"/>
          </p:cNvPicPr>
          <p:nvPr/>
        </p:nvPicPr>
        <p:blipFill>
          <a:blip r:embed="rId2"/>
          <a:stretch>
            <a:fillRect/>
          </a:stretch>
        </p:blipFill>
        <p:spPr>
          <a:xfrm>
            <a:off x="973769" y="1225506"/>
            <a:ext cx="10972800" cy="2457450"/>
          </a:xfrm>
          <a:prstGeom prst="rect">
            <a:avLst/>
          </a:prstGeom>
        </p:spPr>
      </p:pic>
      <p:sp>
        <p:nvSpPr>
          <p:cNvPr id="7" name="文本4" title=""/>
          <p:cNvSpPr txBox="1"/>
          <p:nvPr/>
        </p:nvSpPr>
        <p:spPr>
          <a:xfrm>
            <a:off x="161554" y="3623672"/>
            <a:ext cx="11858625" cy="2282329"/>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二、心理描写的特点</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心理描写是指在文章中，对人物在一定环境下的心理状态、精神面貌和内心活动进行的描写。描写人物的思想活动，能展示人物的内心世界，细腻、生动、真实地展示人物的心路历程，从而更好地揭示出人物的性格特点。</a:t>
            </a:r>
            <a:endParaRPr lang="zh-CN" altLang="en-US" sz="24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300"/>
                                        <p:tgtEl>
                                          <p:spTgt spid="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animBg="1"/>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162649" y="2328904"/>
            <a:ext cx="11820525" cy="2614073"/>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第二步：据题型，作分析</a:t>
            </a:r>
            <a:endParaRPr lang="zh-CN" altLang="en-US" sz="2400" b="1" i="0">
              <a:solidFill>
                <a:srgbClr val="006EFF">
                  <a:alpha val="100000"/>
                </a:srgbClr>
              </a:solidFill>
              <a:latin typeface="微软雅黑" panose="020b0503020204020204" charset="-122"/>
              <a:ea typeface="微软雅黑" panose="020b0503020204020204" charset="-122"/>
            </a:endParaRPr>
          </a:p>
          <a:p>
            <a:pPr marL="320040" algn="l"/>
            <a:r>
              <a:rPr lang="zh-CN" altLang="en-US" sz="2400" b="1" i="0">
                <a:solidFill>
                  <a:srgbClr val="000000">
                    <a:alpha val="100000"/>
                  </a:srgbClr>
                </a:solidFill>
                <a:latin typeface="微软雅黑" panose="020b0503020204020204" charset="-122"/>
                <a:ea typeface="微软雅黑" panose="020b0503020204020204" charset="-122"/>
              </a:rPr>
              <a:t>1.指定语段概括分析“两方法”</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r>
              <a:rPr lang="zh-CN" altLang="en-US" sz="2400" b="0"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华文楷体" panose="02010600040101010101" charset="-122"/>
                <a:ea typeface="华文楷体" panose="02010600040101010101" charset="-122"/>
              </a:rPr>
              <a:t>①瞻前顾后，结合上下文。</a:t>
            </a:r>
            <a:r>
              <a:rPr lang="zh-CN" altLang="en-US" sz="2400" b="1" i="0">
                <a:solidFill>
                  <a:srgbClr val="000000">
                    <a:alpha val="100000"/>
                  </a:srgbClr>
                </a:solidFill>
                <a:latin typeface="华文楷体" panose="02010600040101010101" charset="-122"/>
                <a:ea typeface="华文楷体" panose="02010600040101010101" charset="-122"/>
              </a:rPr>
              <a:t>看看在这一语段之前或之后发生了什么，哪些情节与这些描写有关系，从而揣测出人物的内心活动。</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②分清描写，抓关键词句。</a:t>
            </a:r>
            <a:r>
              <a:rPr lang="zh-CN" altLang="en-US" sz="2400" b="1" i="0">
                <a:solidFill>
                  <a:srgbClr val="000000">
                    <a:alpha val="100000"/>
                  </a:srgbClr>
                </a:solidFill>
                <a:latin typeface="华文楷体" panose="02010600040101010101" charset="-122"/>
                <a:ea typeface="华文楷体" panose="02010600040101010101" charset="-122"/>
              </a:rPr>
              <a:t>在整体把握情节的前提下细读所给文字，要分清是哪类(些)描写(语言/动作/肖像侧面描写)，理清其中的层次，抓住其中的关键词句。</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3" name="文本2" title=""/>
          <p:cNvSpPr txBox="1"/>
          <p:nvPr/>
        </p:nvSpPr>
        <p:spPr>
          <a:xfrm>
            <a:off x="3780720" y="161944"/>
            <a:ext cx="381762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人物形象的概括</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3" title=""/>
          <p:cNvSpPr txBox="1"/>
          <p:nvPr/>
        </p:nvSpPr>
        <p:spPr>
          <a:xfrm>
            <a:off x="162982" y="7055034"/>
            <a:ext cx="9048750" cy="1397349"/>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第三步：用模式，规范答</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3000" b="1" i="0">
                <a:solidFill>
                  <a:srgbClr val="FF0000">
                    <a:alpha val="100000"/>
                  </a:srgbClr>
                </a:solidFill>
                <a:latin typeface="华文新魏" panose="02010800040101010101" charset="-122"/>
                <a:ea typeface="华文新魏" panose="020108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XXX是一个…（思想性格）…的（身份） </a:t>
            </a:r>
            <a:endParaRPr lang="zh-CN" altLang="en-US" sz="2400" b="1" i="0">
              <a:solidFill>
                <a:srgbClr val="FF0000">
                  <a:alpha val="100000"/>
                </a:srgbClr>
              </a:solidFill>
              <a:latin typeface="华文楷体" panose="02010600040101010101" charset="-122"/>
              <a:ea typeface="华文楷体" panose="02010600040101010101" charset="-122"/>
            </a:endParaRPr>
          </a:p>
          <a:p>
            <a:pPr marL="0" algn="l"/>
            <a:r>
              <a:rPr lang="zh-CN" altLang="en-US" sz="2400" b="1" i="0">
                <a:solidFill>
                  <a:srgbClr val="FF0000">
                    <a:alpha val="100000"/>
                  </a:srgbClr>
                </a:solidFill>
                <a:latin typeface="华文楷体" panose="02010600040101010101" charset="-122"/>
                <a:ea typeface="华文楷体" panose="02010600040101010101" charset="-122"/>
              </a:rPr>
              <a:t>            XXX的性格特点有：（1）……（2）……（3）……</a:t>
            </a:r>
            <a:endParaRPr lang="zh-CN" altLang="en-US" sz="2400" b="1" i="0">
              <a:solidFill>
                <a:srgbClr val="FF0000">
                  <a:alpha val="100000"/>
                </a:srgbClr>
              </a:solidFill>
              <a:latin typeface="华文楷体" panose="02010600040101010101" charset="-122"/>
              <a:ea typeface="华文楷体" panose="02010600040101010101" charset="-122"/>
            </a:endParaRPr>
          </a:p>
        </p:txBody>
      </p:sp>
      <p:sp>
        <p:nvSpPr>
          <p:cNvPr id="5"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162582" y="958868"/>
            <a:ext cx="11820525" cy="141868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第一步：审题型，明角度</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华文楷体" panose="02010600040101010101" charset="-122"/>
                <a:ea typeface="华文楷体" panose="02010600040101010101" charset="-122"/>
              </a:rPr>
              <a:t>题干指定语段概括分析型还是整体概括分析型。一般指定语段概括分析题题干中都明确指出了</a:t>
            </a:r>
            <a:r>
              <a:rPr lang="zh-CN" altLang="en-US" sz="2400" b="1" i="0">
                <a:solidFill>
                  <a:srgbClr val="FF0000">
                    <a:alpha val="100000"/>
                  </a:srgbClr>
                </a:solidFill>
                <a:latin typeface="华文楷体" panose="02010600040101010101" charset="-122"/>
                <a:ea typeface="华文楷体" panose="02010600040101010101" charset="-122"/>
              </a:rPr>
              <a:t>“ㄨ段”“ㄨ句话”</a:t>
            </a:r>
            <a:r>
              <a:rPr lang="zh-CN" altLang="en-US" sz="2400" b="1" i="0">
                <a:solidFill>
                  <a:srgbClr val="000000">
                    <a:alpha val="100000"/>
                  </a:srgbClr>
                </a:solidFill>
                <a:latin typeface="华文楷体" panose="02010600040101010101" charset="-122"/>
                <a:ea typeface="华文楷体" panose="02010600040101010101" charset="-122"/>
              </a:rPr>
              <a:t>等，整体概括分析则直接要求分析</a:t>
            </a:r>
            <a:r>
              <a:rPr lang="zh-CN" altLang="en-US" sz="2400" b="1" i="0">
                <a:solidFill>
                  <a:srgbClr val="FF0000">
                    <a:alpha val="100000"/>
                  </a:srgbClr>
                </a:solidFill>
                <a:latin typeface="华文楷体" panose="02010600040101010101" charset="-122"/>
                <a:ea typeface="华文楷体" panose="02010600040101010101" charset="-122"/>
              </a:rPr>
              <a:t>“XX形象”</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7" name="文本5" title=""/>
          <p:cNvSpPr txBox="1"/>
          <p:nvPr/>
        </p:nvSpPr>
        <p:spPr>
          <a:xfrm>
            <a:off x="162716" y="4838126"/>
            <a:ext cx="11753850" cy="2211800"/>
          </a:xfrm>
          <a:prstGeom prst="rect">
            <a:avLst/>
          </a:prstGeom>
          <a:noFill/>
        </p:spPr>
        <p:txBody>
          <a:bodyPr anchor="t"/>
          <a:lstStyle/>
          <a:p>
            <a:pPr marL="0" algn="l"/>
            <a:r>
              <a:rPr lang="zh-CN" altLang="en-US" sz="2400" b="0" i="0">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2.整体概括分析“四角度”</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r>
              <a:rPr lang="zh-CN" altLang="en-US" sz="2400" b="0"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华文楷体" panose="02010600040101010101" charset="-122"/>
                <a:ea typeface="华文楷体" panose="02010600040101010101" charset="-122"/>
              </a:rPr>
              <a:t>①从情节角度概括。</a:t>
            </a:r>
            <a:r>
              <a:rPr lang="zh-CN" altLang="en-US" sz="2400" b="1" i="0">
                <a:solidFill>
                  <a:srgbClr val="000000">
                    <a:alpha val="100000"/>
                  </a:srgbClr>
                </a:solidFill>
                <a:latin typeface="华文楷体" panose="02010600040101010101" charset="-122"/>
                <a:ea typeface="华文楷体" panose="02010600040101010101" charset="-122"/>
              </a:rPr>
              <a:t>情节是小说故事推进的过程,也是人的性格的展现史。</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②从描写角度概括。</a:t>
            </a:r>
            <a:r>
              <a:rPr lang="zh-CN" altLang="en-US" sz="2400" b="1" i="0">
                <a:solidFill>
                  <a:srgbClr val="000000">
                    <a:alpha val="100000"/>
                  </a:srgbClr>
                </a:solidFill>
                <a:latin typeface="华文楷体" panose="02010600040101010101" charset="-122"/>
                <a:ea typeface="华文楷体" panose="02010600040101010101" charset="-122"/>
              </a:rPr>
              <a:t>人物形象的塑造离不开描写，尤其要对细节描写进行分析。</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③从他人评论角度概括。</a:t>
            </a:r>
            <a:r>
              <a:rPr lang="zh-CN" altLang="en-US" sz="2400" b="1" i="0">
                <a:solidFill>
                  <a:srgbClr val="000000">
                    <a:alpha val="100000"/>
                  </a:srgbClr>
                </a:solidFill>
                <a:latin typeface="华文楷体" panose="02010600040101010101" charset="-122"/>
                <a:ea typeface="华文楷体" panose="02010600040101010101" charset="-122"/>
              </a:rPr>
              <a:t>小说中人物的评价，作者也从不同的角度进行评判。</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④从作品背景角度概括。</a:t>
            </a:r>
            <a:r>
              <a:rPr lang="zh-CN" altLang="en-US" sz="2400" b="1" i="0">
                <a:solidFill>
                  <a:srgbClr val="000000">
                    <a:alpha val="100000"/>
                  </a:srgbClr>
                </a:solidFill>
                <a:latin typeface="华文楷体" panose="02010600040101010101" charset="-122"/>
                <a:ea typeface="华文楷体" panose="02010600040101010101" charset="-122"/>
              </a:rPr>
              <a:t>结合人物的身份、地位、经历、教养、气质等去分析。</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469176" y="169526"/>
            <a:ext cx="520827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赏析塑造形象的手法</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793" y="913247"/>
            <a:ext cx="11667506" cy="1022128"/>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1.《百合花》对通讯员衣服上破洞的描写，小说前后出现了四次，这种写法有何作用？请简要分析。</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17210" y="1810988"/>
            <a:ext cx="11325225" cy="256984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属于细节描写。</a:t>
            </a:r>
            <a:r>
              <a:rPr lang="zh-CN" altLang="en-US" sz="2400" b="1" i="0">
                <a:solidFill>
                  <a:srgbClr val="FF0000">
                    <a:alpha val="100000"/>
                  </a:srgbClr>
                </a:solidFill>
                <a:latin typeface="华文楷体" panose="02010600040101010101" charset="-122"/>
                <a:ea typeface="华文楷体" panose="02010600040101010101" charset="-122"/>
              </a:rPr>
              <a:t>①人物上</a:t>
            </a:r>
            <a:r>
              <a:rPr lang="zh-CN" altLang="en-US" sz="2400" b="1" i="0">
                <a:solidFill>
                  <a:srgbClr val="000000">
                    <a:alpha val="100000"/>
                  </a:srgbClr>
                </a:solidFill>
                <a:latin typeface="华文楷体" panose="02010600040101010101" charset="-122"/>
                <a:ea typeface="华文楷体" panose="02010600040101010101" charset="-122"/>
              </a:rPr>
              <a:t>，挂破衣服并高低不肯让新白媳妇补，有助于刻画通讯员的腼腆、憨厚和执拗的人物形象。</a:t>
            </a:r>
            <a:r>
              <a:rPr lang="zh-CN" altLang="en-US" sz="2400" b="1" i="0">
                <a:solidFill>
                  <a:srgbClr val="FF0000">
                    <a:alpha val="100000"/>
                  </a:srgbClr>
                </a:solidFill>
                <a:latin typeface="华文楷体" panose="02010600040101010101" charset="-122"/>
                <a:ea typeface="华文楷体" panose="02010600040101010101" charset="-122"/>
              </a:rPr>
              <a:t>②情节上</a:t>
            </a:r>
            <a:r>
              <a:rPr lang="zh-CN" altLang="en-US" sz="2400" b="1" i="0">
                <a:solidFill>
                  <a:srgbClr val="000000">
                    <a:alpha val="100000"/>
                  </a:srgbClr>
                </a:solidFill>
                <a:latin typeface="华文楷体" panose="02010600040101010101" charset="-122"/>
                <a:ea typeface="华文楷体" panose="02010600040101010101" charset="-122"/>
              </a:rPr>
              <a:t>，“我”能看到已经走远的通讯员衣服上的破洞，一方面呼应前文，说明这个破洞确实不小，另一方面连接了下文对“我”的“后悔”心情的描写，连接了故事情节。</a:t>
            </a:r>
            <a:r>
              <a:rPr lang="zh-CN" altLang="en-US" sz="2400" b="1" i="0">
                <a:solidFill>
                  <a:srgbClr val="FF0000">
                    <a:alpha val="100000"/>
                  </a:srgbClr>
                </a:solidFill>
                <a:latin typeface="华文楷体" panose="02010600040101010101" charset="-122"/>
                <a:ea typeface="华文楷体" panose="02010600040101010101" charset="-122"/>
              </a:rPr>
              <a:t>③主题上</a:t>
            </a:r>
            <a:r>
              <a:rPr lang="zh-CN" altLang="en-US" sz="2400" b="1" i="0">
                <a:solidFill>
                  <a:srgbClr val="000000">
                    <a:alpha val="100000"/>
                  </a:srgbClr>
                </a:solidFill>
                <a:latin typeface="华文楷体" panose="02010600040101010101" charset="-122"/>
                <a:ea typeface="华文楷体" panose="02010600040101010101" charset="-122"/>
              </a:rPr>
              <a:t>，进一步证实他就是通讯员，新媳妇“细细地、密密地缝着那个破洞”，表现新媳妇对烈士的痛悼和敬爱，丰富作品军爱民、民拥军的内涵，表现深刻的社会主题。</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1869" y="4402413"/>
            <a:ext cx="11770519" cy="99504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2.《装在套子里的人》自始至终都在用含蓄幽默的讽刺手法塑造别里科夫的形象，展示人物性格。作者对于讽刺手法的运用有四种情况，请结合文中事例加以说明。</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16744" y="5315446"/>
            <a:ext cx="11325225" cy="3362960"/>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①用夸张的手法、漫画式的笔调</a:t>
            </a:r>
            <a:r>
              <a:rPr lang="zh-CN" altLang="en-US" sz="2400" b="1" i="0">
                <a:solidFill>
                  <a:srgbClr val="000000">
                    <a:alpha val="100000"/>
                  </a:srgbClr>
                </a:solidFill>
                <a:latin typeface="华文楷体" panose="02010600040101010101" charset="-122"/>
                <a:ea typeface="华文楷体" panose="02010600040101010101" charset="-122"/>
              </a:rPr>
              <a:t>勾勒形象，造成强烈的讽刺效果。如别里科夫出场时，文章对其装束和生活习惯的描述，就使人感到他的滑稽可笑而又令人憎恶。</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把人物荒谬的思想通过他自己一本正经的</a:t>
            </a:r>
            <a:r>
              <a:rPr lang="zh-CN" altLang="en-US" sz="2400" b="1" i="0">
                <a:solidFill>
                  <a:srgbClr val="FF0000">
                    <a:alpha val="100000"/>
                  </a:srgbClr>
                </a:solidFill>
                <a:latin typeface="华文楷体" panose="02010600040101010101" charset="-122"/>
                <a:ea typeface="华文楷体" panose="02010600040101010101" charset="-122"/>
              </a:rPr>
              <a:t>语言、神态</a:t>
            </a:r>
            <a:r>
              <a:rPr lang="zh-CN" altLang="en-US" sz="2400" b="1" i="0">
                <a:solidFill>
                  <a:srgbClr val="000000">
                    <a:alpha val="100000"/>
                  </a:srgbClr>
                </a:solidFill>
                <a:latin typeface="华文楷体" panose="02010600040101010101" charset="-122"/>
                <a:ea typeface="华文楷体" panose="02010600040101010101" charset="-122"/>
              </a:rPr>
              <a:t>表现出来。如对别里科夫恋爱事件的整个过程的描写，充满了轻松的戏谑和幽默的讽刺。</a:t>
            </a:r>
            <a:r>
              <a:rPr lang="zh-CN" altLang="en-US" sz="2400" b="1" i="0">
                <a:solidFill>
                  <a:srgbClr val="FF0000">
                    <a:alpha val="100000"/>
                  </a:srgbClr>
                </a:solidFill>
                <a:latin typeface="华文楷体" panose="02010600040101010101" charset="-122"/>
                <a:ea typeface="华文楷体" panose="02010600040101010101" charset="-122"/>
              </a:rPr>
              <a:t>③用含蓄的对比描写</a:t>
            </a:r>
            <a:r>
              <a:rPr lang="zh-CN" altLang="en-US" sz="2400" b="1" i="0">
                <a:solidFill>
                  <a:srgbClr val="000000">
                    <a:alpha val="100000"/>
                  </a:srgbClr>
                </a:solidFill>
                <a:latin typeface="华文楷体" panose="02010600040101010101" charset="-122"/>
                <a:ea typeface="华文楷体" panose="02010600040101010101" charset="-122"/>
              </a:rPr>
              <a:t>来达到强烈的讽刺效果。如辖制全城的别里科夫，到晚上却“躺在被子底下，战战兢兢”，深刻地揭露了别里科夫貌似吓人实则虚弱的本质。</a:t>
            </a:r>
            <a:r>
              <a:rPr lang="zh-CN" altLang="en-US" sz="2400" b="1" i="0">
                <a:solidFill>
                  <a:srgbClr val="FF0000">
                    <a:alpha val="100000"/>
                  </a:srgbClr>
                </a:solidFill>
                <a:latin typeface="华文楷体" panose="02010600040101010101" charset="-122"/>
                <a:ea typeface="华文楷体" panose="02010600040101010101" charset="-122"/>
              </a:rPr>
              <a:t>④以戏剧化的情节</a:t>
            </a:r>
            <a:r>
              <a:rPr lang="zh-CN" altLang="en-US" sz="2400" b="1" i="0">
                <a:solidFill>
                  <a:srgbClr val="000000">
                    <a:alpha val="100000"/>
                  </a:srgbClr>
                </a:solidFill>
                <a:latin typeface="华文楷体" panose="02010600040101010101" charset="-122"/>
                <a:ea typeface="华文楷体" panose="02010600040101010101" charset="-122"/>
              </a:rPr>
              <a:t>，描写别里科夫可悲的下场。他平生最怕出乱子，结果乱子偏偏找上他，挺好的婚事让他自己无端搞出了“乱子”，是绝妙的讽刺。</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4015073" y="169116"/>
            <a:ext cx="4886573"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考情分析与命题特点</a:t>
            </a:r>
            <a:endParaRPr lang="zh-CN" altLang="en-US" sz="4000" b="1" i="0">
              <a:solidFill>
                <a:srgbClr val="006EFF">
                  <a:alpha val="100000"/>
                </a:srgbClr>
              </a:solidFill>
              <a:latin typeface="华文行楷" panose="02010800040101010101" charset="-122"/>
              <a:ea typeface="华文行楷" panose="02010800040101010101" charset="-122"/>
            </a:endParaRPr>
          </a:p>
        </p:txBody>
      </p:sp>
      <p:graphicFrame>
        <p:nvGraphicFramePr>
          <p:cNvPr id="4" name="表格1" title=""/>
          <p:cNvGraphicFramePr>
            <a:graphicFrameLocks noGrp="1"/>
          </p:cNvGraphicFramePr>
          <p:nvPr/>
        </p:nvGraphicFramePr>
        <p:xfrm>
          <a:off x="154629" y="1111787"/>
          <a:ext cx="11925321" cy="7276370"/>
        </p:xfrm>
        <a:graphic>
          <a:graphicData uri="http://schemas.openxmlformats.org/drawingml/2006/table">
            <a:tbl>
              <a:tblPr firstRow="1" bandRow="1">
                <a:tableStyleId>{5C22544A-7EE6-4342-B048-85BDC9FD1C3A}</a:tableStyleId>
              </a:tblPr>
              <a:tblGrid>
                <a:gridCol w="581561"/>
                <a:gridCol w="908703"/>
                <a:gridCol w="2454179"/>
                <a:gridCol w="1310057"/>
                <a:gridCol w="1529553"/>
                <a:gridCol w="1300161"/>
                <a:gridCol w="1270473"/>
                <a:gridCol w="1290265"/>
                <a:gridCol w="1280369"/>
              </a:tblGrid>
              <a:tr h="563848">
                <a:tc gridSpan="5">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文本类型</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gridSpan="4">
                  <a:txBody>
                    <a:bodyPr vert="horz" wrap="square"/>
                    <a:lstStyle/>
                    <a:p>
                      <a:pPr marL="0" algn="ctr"/>
                      <a:r>
                        <a:rPr lang="zh-CN" altLang="en-US" sz="2000" b="1" i="0">
                          <a:solidFill>
                            <a:srgbClr val="FFFFFF">
                              <a:alpha val="100000"/>
                            </a:srgbClr>
                          </a:solidFill>
                          <a:latin typeface="微软雅黑" panose="020b0503020204020204" charset="-122"/>
                          <a:ea typeface="微软雅黑" panose="020b0503020204020204" charset="-122"/>
                        </a:rPr>
                        <a:t>考查角度</a:t>
                      </a:r>
                      <a:endParaRPr lang="zh-CN" altLang="en-US" sz="20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r>
              <a:tr h="563848">
                <a:tc gridSpan="2">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卷别</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选文</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文本类型</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学科素养</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第1题</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第2题</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第3题</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c>
                  <a:txBody>
                    <a:bodyPr vert="horz" wrap="square"/>
                    <a:lstStyle/>
                    <a:p>
                      <a:pPr marL="0" algn="ctr"/>
                      <a:r>
                        <a:rPr lang="zh-CN" altLang="en-US" sz="2000" b="1" i="0">
                          <a:solidFill>
                            <a:srgbClr val="471ECC">
                              <a:alpha val="100000"/>
                            </a:srgbClr>
                          </a:solidFill>
                          <a:latin typeface="微软雅黑" panose="020b0503020204020204" charset="-122"/>
                          <a:ea typeface="微软雅黑" panose="020b0503020204020204" charset="-122"/>
                        </a:rPr>
                        <a:t>第4题</a:t>
                      </a:r>
                      <a:endParaRPr lang="zh-CN" altLang="en-US" sz="2000" b="1" i="0">
                        <a:solidFill>
                          <a:srgbClr val="471ECC">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4E4E6">
                        <a:alpha val="100000"/>
                      </a:srgbClr>
                    </a:solidFill>
                  </a:tcPr>
                </a:tc>
              </a:tr>
              <a:tr h="889508">
                <a:tc rowSpan="3">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23</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新1卷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给儿子</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书信小说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传承与理解</a:t>
                      </a:r>
                      <a:endParaRPr lang="zh-CN" altLang="en-US" sz="2000" b="1" i="0">
                        <a:solidFill>
                          <a:srgbClr val="FF0000">
                            <a:alpha val="100000"/>
                          </a:srgbClr>
                        </a:solidFill>
                        <a:latin typeface="华文楷体" panose="02010600040101010101" charset="-122"/>
                        <a:ea typeface="华文楷体" panose="02010600040101010101" charset="-122"/>
                      </a:endParaRPr>
                    </a:p>
                    <a:p>
                      <a:pPr marL="0" algn="ctr"/>
                      <a:r>
                        <a:rPr lang="zh-CN" altLang="en-US" sz="2000" b="1" i="0">
                          <a:solidFill>
                            <a:srgbClr val="FF0000">
                              <a:alpha val="100000"/>
                            </a:srgbClr>
                          </a:solidFill>
                          <a:latin typeface="华文楷体" panose="02010600040101010101" charset="-122"/>
                          <a:ea typeface="华文楷体" panose="02010600040101010101" charset="-122"/>
                        </a:rPr>
                        <a:t>实践与认知</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内容理解</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语句鉴赏</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身心感受</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短评思路</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895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新2卷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社戏</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乡土小说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文化思考</a:t>
                      </a:r>
                      <a:endParaRPr lang="zh-CN" altLang="en-US" sz="2000" b="1" i="0">
                        <a:solidFill>
                          <a:srgbClr val="FF0000">
                            <a:alpha val="100000"/>
                          </a:srgbClr>
                        </a:solidFill>
                        <a:latin typeface="华文楷体" panose="02010600040101010101" charset="-122"/>
                        <a:ea typeface="华文楷体" panose="02010600040101010101" charset="-122"/>
                      </a:endParaRPr>
                    </a:p>
                    <a:p>
                      <a:pPr marL="0" algn="ctr"/>
                      <a:r>
                        <a:rPr lang="zh-CN" altLang="en-US" sz="2000" b="1" i="0">
                          <a:solidFill>
                            <a:srgbClr val="FF0000">
                              <a:alpha val="100000"/>
                            </a:srgbClr>
                          </a:solidFill>
                          <a:latin typeface="华文楷体" panose="02010600040101010101" charset="-122"/>
                          <a:ea typeface="华文楷体" panose="02010600040101010101" charset="-122"/>
                        </a:rPr>
                        <a:t>乡土眷恋</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综合赏析</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描写手法</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意蕴探究</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895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乙卷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长出一地的好荞麦</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乡土小说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热恋土地</a:t>
                      </a:r>
                      <a:endParaRPr lang="zh-CN" altLang="en-US" sz="2000" b="1" i="0">
                        <a:solidFill>
                          <a:srgbClr val="FF0000">
                            <a:alpha val="100000"/>
                          </a:srgbClr>
                        </a:solidFill>
                        <a:latin typeface="华文楷体" panose="02010600040101010101" charset="-122"/>
                        <a:ea typeface="华文楷体" panose="02010600040101010101" charset="-122"/>
                      </a:endParaRPr>
                    </a:p>
                    <a:p>
                      <a:pPr marL="0" algn="ctr"/>
                      <a:r>
                        <a:rPr lang="zh-CN" altLang="en-US" sz="2000" b="1" i="0">
                          <a:solidFill>
                            <a:srgbClr val="FF0000">
                              <a:alpha val="100000"/>
                            </a:srgbClr>
                          </a:solidFill>
                          <a:latin typeface="华文楷体" panose="02010600040101010101" charset="-122"/>
                          <a:ea typeface="华文楷体" panose="02010600040101010101" charset="-122"/>
                        </a:rPr>
                        <a:t>执着顽强</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表达技巧</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人物心理</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rowSpan="2">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22</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新1卷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江上</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历史小说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使命担当</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局部分析</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情节结构</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主旨意蕴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895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甲卷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支队政委</a:t>
                      </a:r>
                      <a:endParaRPr lang="zh-CN" altLang="en-US" sz="2000" b="1" i="0">
                        <a:solidFill>
                          <a:srgbClr val="000000">
                            <a:alpha val="100000"/>
                          </a:srgbClr>
                        </a:solidFill>
                        <a:latin typeface="微软雅黑" panose="020b0503020204020204" charset="-122"/>
                        <a:ea typeface="微软雅黑" panose="020b0503020204020204" charset="-122"/>
                      </a:endParaRPr>
                    </a:p>
                    <a:p>
                      <a:pPr marL="0" algn="ctr"/>
                      <a:r>
                        <a:rPr lang="zh-CN" altLang="en-US" sz="1800" b="1" i="0">
                          <a:solidFill>
                            <a:srgbClr val="000000">
                              <a:alpha val="100000"/>
                            </a:srgbClr>
                          </a:solidFill>
                          <a:latin typeface="微软雅黑" panose="020b0503020204020204" charset="-122"/>
                          <a:ea typeface="微软雅黑" panose="020b0503020204020204" charset="-122"/>
                        </a:rPr>
                        <a:t>长征-前所未闻的故事</a:t>
                      </a:r>
                      <a:endParaRPr lang="zh-CN" altLang="en-US" sz="18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红色小说</a:t>
                      </a:r>
                      <a:endParaRPr lang="zh-CN" altLang="en-US" sz="2000" b="1" i="0">
                        <a:solidFill>
                          <a:srgbClr val="000000">
                            <a:alpha val="100000"/>
                          </a:srgbClr>
                        </a:solidFill>
                        <a:latin typeface="华文楷体" panose="02010600040101010101" charset="-122"/>
                        <a:ea typeface="华文楷体" panose="02010600040101010101" charset="-122"/>
                      </a:endParaRPr>
                    </a:p>
                    <a:p>
                      <a:pPr marL="0" algn="ctr"/>
                      <a:r>
                        <a:rPr lang="zh-CN" altLang="en-US" sz="2000" b="1" i="0">
                          <a:solidFill>
                            <a:srgbClr val="000000">
                              <a:alpha val="100000"/>
                            </a:srgbClr>
                          </a:solidFill>
                          <a:latin typeface="华文楷体" panose="02010600040101010101" charset="-122"/>
                          <a:ea typeface="华文楷体" panose="02010600040101010101" charset="-122"/>
                        </a:rPr>
                        <a:t>纪实作品</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坚毅品格</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人物形象</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文体特征</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rowSpan="2">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21</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新1卷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石门阵</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红色小说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抗战精神</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叙述手法</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标题意蕴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56384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乙卷</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微软雅黑" panose="020b0503020204020204" charset="-122"/>
                          <a:ea typeface="微软雅黑" panose="020b0503020204020204" charset="-122"/>
                        </a:rPr>
                        <a:t>秦琼卖马</a:t>
                      </a:r>
                      <a:endParaRPr lang="zh-CN" altLang="en-US" sz="2000" b="1" i="0">
                        <a:solidFill>
                          <a:srgbClr val="00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文化小说</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FF0000">
                              <a:alpha val="100000"/>
                            </a:srgbClr>
                          </a:solidFill>
                          <a:latin typeface="华文楷体" panose="02010600040101010101" charset="-122"/>
                          <a:ea typeface="华文楷体" panose="02010600040101010101" charset="-122"/>
                        </a:rPr>
                        <a:t>慷慨助人</a:t>
                      </a:r>
                      <a:endParaRPr lang="zh-CN" altLang="en-US" sz="20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综合选择</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心理变化</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899096">
                <a:tc>
                  <a:txBody>
                    <a:bodyPr vert="horz" wrap="square"/>
                    <a:lstStyle/>
                    <a:p>
                      <a:pPr marL="0" algn="ctr"/>
                      <a:r>
                        <a:rPr lang="zh-CN" altLang="en-US" sz="2000" b="1" i="0">
                          <a:solidFill>
                            <a:srgbClr val="006EFF">
                              <a:alpha val="100000"/>
                            </a:srgbClr>
                          </a:solidFill>
                          <a:latin typeface="微软雅黑" panose="020b0503020204020204" charset="-122"/>
                          <a:ea typeface="微软雅黑" panose="020b0503020204020204" charset="-122"/>
                        </a:rPr>
                        <a:t>规律</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8">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1.选材：</a:t>
                      </a:r>
                      <a:r>
                        <a:rPr lang="zh-CN" altLang="en-US" sz="2000" b="1" i="0">
                          <a:solidFill>
                            <a:srgbClr val="006EFF">
                              <a:alpha val="100000"/>
                            </a:srgbClr>
                          </a:solidFill>
                          <a:latin typeface="微软雅黑" panose="020b0503020204020204" charset="-122"/>
                          <a:ea typeface="微软雅黑" panose="020b0503020204020204" charset="-122"/>
                        </a:rPr>
                        <a:t>中国现当代作家作品中，立德树人为目标，优秀传统文化/革命文化/社会主义先进文化</a:t>
                      </a:r>
                      <a:endParaRPr lang="zh-CN" altLang="en-US" sz="2000" b="1" i="0">
                        <a:solidFill>
                          <a:srgbClr val="006EFF">
                            <a:alpha val="100000"/>
                          </a:srgbClr>
                        </a:solidFill>
                        <a:latin typeface="微软雅黑" panose="020b0503020204020204" charset="-122"/>
                        <a:ea typeface="微软雅黑" panose="020b0503020204020204" charset="-122"/>
                      </a:endParaRPr>
                    </a:p>
                    <a:p>
                      <a:pPr marL="0" algn="l"/>
                      <a:r>
                        <a:rPr lang="zh-CN" altLang="en-US" sz="2000" b="1" i="0">
                          <a:solidFill>
                            <a:srgbClr val="FF0000">
                              <a:alpha val="100000"/>
                            </a:srgbClr>
                          </a:solidFill>
                          <a:latin typeface="微软雅黑" panose="020b0503020204020204" charset="-122"/>
                          <a:ea typeface="微软雅黑" panose="020b0503020204020204" charset="-122"/>
                        </a:rPr>
                        <a:t>2.命题：</a:t>
                      </a:r>
                      <a:r>
                        <a:rPr lang="zh-CN" altLang="en-US" sz="2000" b="1" i="0">
                          <a:solidFill>
                            <a:srgbClr val="006EFF">
                              <a:alpha val="100000"/>
                            </a:srgbClr>
                          </a:solidFill>
                          <a:latin typeface="微软雅黑" panose="020b0503020204020204" charset="-122"/>
                          <a:ea typeface="微软雅黑" panose="020b0503020204020204" charset="-122"/>
                        </a:rPr>
                        <a:t>客观题和主观题相结合，角度多样，因文设题，小切口反套路，重理解感悟，鉴赏评价</a:t>
                      </a:r>
                      <a:endParaRPr lang="zh-CN" altLang="en-US" sz="20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人物描写的常用手法</a:t>
            </a:r>
            <a:endParaRPr lang="zh-CN" altLang="en-US" sz="4000" b="1" i="0">
              <a:solidFill>
                <a:srgbClr val="006EFF">
                  <a:alpha val="100000"/>
                </a:srgbClr>
              </a:solidFill>
              <a:latin typeface="华文行楷" panose="02010800040101010101" charset="-122"/>
              <a:ea typeface="华文行楷" panose="02010800040101010101" charset="-122"/>
            </a:endParaRPr>
          </a:p>
        </p:txBody>
      </p:sp>
      <p:graphicFrame>
        <p:nvGraphicFramePr>
          <p:cNvPr id="3" name="表格1" title=""/>
          <p:cNvGraphicFramePr>
            <a:graphicFrameLocks noGrp="1"/>
          </p:cNvGraphicFramePr>
          <p:nvPr/>
        </p:nvGraphicFramePr>
        <p:xfrm>
          <a:off x="274253" y="1111806"/>
          <a:ext cx="11646662" cy="7053973"/>
        </p:xfrm>
        <a:graphic>
          <a:graphicData uri="http://schemas.openxmlformats.org/drawingml/2006/table">
            <a:tbl>
              <a:tblPr firstRow="1" bandRow="1">
                <a:tableStyleId>{5C22544A-7EE6-4342-B048-85BDC9FD1C3A}</a:tableStyleId>
              </a:tblPr>
              <a:tblGrid>
                <a:gridCol w="1414145"/>
                <a:gridCol w="3266003"/>
                <a:gridCol w="4856167"/>
                <a:gridCol w="2110347"/>
              </a:tblGrid>
              <a:tr h="751557">
                <a:tc gridSpan="2">
                  <a:txBody>
                    <a:bodyPr vert="horz" wrap="square"/>
                    <a:lstStyle/>
                    <a:p>
                      <a:pPr marL="0" algn="ctr">
                        <a:lnSpc>
                          <a:spcPts val="4100"/>
                        </a:lnSpc>
                      </a:pPr>
                      <a:r>
                        <a:rPr lang="zh-CN" altLang="en-US" sz="2400" b="1" i="0">
                          <a:solidFill>
                            <a:srgbClr val="FFFFFF">
                              <a:alpha val="100000"/>
                            </a:srgbClr>
                          </a:solidFill>
                          <a:latin typeface="微软雅黑" panose="020b0503020204020204" charset="-122"/>
                          <a:ea typeface="微软雅黑" panose="020b0503020204020204" charset="-122"/>
                        </a:rPr>
                        <a:t>人物形象的塑造手法</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33333">
                        <a:alpha val="100000"/>
                      </a:srgbClr>
                    </a:solidFill>
                  </a:tcPr>
                </a:tc>
                <a:tc gridSpan="2">
                  <a:txBody>
                    <a:bodyPr vert="horz" wrap="square"/>
                    <a:lstStyle/>
                    <a:p>
                      <a:pPr marL="0" algn="ctr">
                        <a:lnSpc>
                          <a:spcPts val="4100"/>
                        </a:lnSpc>
                      </a:pPr>
                      <a:r>
                        <a:rPr lang="zh-CN" altLang="en-US" sz="2400" b="1" i="0">
                          <a:solidFill>
                            <a:srgbClr val="FFFFFF">
                              <a:alpha val="100000"/>
                            </a:srgbClr>
                          </a:solidFill>
                          <a:latin typeface="微软雅黑" panose="020b0503020204020204" charset="-122"/>
                          <a:ea typeface="微软雅黑" panose="020b0503020204020204" charset="-122"/>
                        </a:rPr>
                        <a:t>作用阐释</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33333">
                        <a:alpha val="100000"/>
                      </a:srgbClr>
                    </a:solidFill>
                  </a:tcPr>
                </a:tc>
              </a:tr>
              <a:tr h="630872">
                <a:tc rowSpan="4">
                  <a:txBody>
                    <a:bodyPr vert="horz" wrap="square"/>
                    <a:lstStyle/>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直</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接</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描</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写</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肖像、神态、动作描写</a:t>
                      </a:r>
                      <a:endParaRPr lang="zh-CN" altLang="en-US" sz="2400" b="1" i="0">
                        <a:solidFill>
                          <a:srgbClr val="3B00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展现人物内心世界和性格特点</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rowSpan="7">
                  <a:txBody>
                    <a:bodyPr vert="horz" wrap="square"/>
                    <a:lstStyle/>
                    <a:p>
                      <a:pPr marL="0" algn="l">
                        <a:lnSpc>
                          <a:spcPts val="4800"/>
                        </a:lnSpc>
                      </a:pPr>
                      <a:r>
                        <a:rPr lang="zh-CN" altLang="en-US" sz="3600" b="1" i="0">
                          <a:solidFill>
                            <a:srgbClr val="FF0000">
                              <a:alpha val="100000"/>
                            </a:srgbClr>
                          </a:solidFill>
                          <a:latin typeface="华文新魏" panose="02010800040101010101" charset="-122"/>
                          <a:ea typeface="华文新魏" panose="02010800040101010101" charset="-122"/>
                        </a:rPr>
                        <a:t>交代人物</a:t>
                      </a:r>
                      <a:endParaRPr lang="zh-CN" altLang="en-US" sz="3600" b="1" i="0">
                        <a:solidFill>
                          <a:srgbClr val="FF0000">
                            <a:alpha val="100000"/>
                          </a:srgbClr>
                        </a:solidFill>
                        <a:latin typeface="华文新魏" panose="02010800040101010101" charset="-122"/>
                        <a:ea typeface="华文新魏" panose="02010800040101010101" charset="-122"/>
                      </a:endParaRPr>
                    </a:p>
                    <a:p>
                      <a:pPr marL="0" algn="l">
                        <a:lnSpc>
                          <a:spcPts val="4800"/>
                        </a:lnSpc>
                      </a:pPr>
                      <a:r>
                        <a:rPr lang="zh-CN" altLang="en-US" sz="3600" b="1" i="0">
                          <a:solidFill>
                            <a:srgbClr val="FF0000">
                              <a:alpha val="100000"/>
                            </a:srgbClr>
                          </a:solidFill>
                          <a:latin typeface="华文新魏" panose="02010800040101010101" charset="-122"/>
                          <a:ea typeface="华文新魏" panose="02010800040101010101" charset="-122"/>
                        </a:rPr>
                        <a:t>突出特点</a:t>
                      </a:r>
                      <a:endParaRPr lang="zh-CN" altLang="en-US" sz="3600" b="1" i="0">
                        <a:solidFill>
                          <a:srgbClr val="FF0000">
                            <a:alpha val="100000"/>
                          </a:srgbClr>
                        </a:solidFill>
                        <a:latin typeface="华文新魏" panose="02010800040101010101" charset="-122"/>
                        <a:ea typeface="华文新魏" panose="02010800040101010101" charset="-122"/>
                      </a:endParaRPr>
                    </a:p>
                    <a:p>
                      <a:pPr marL="0" algn="l">
                        <a:lnSpc>
                          <a:spcPts val="4800"/>
                        </a:lnSpc>
                      </a:pPr>
                      <a:r>
                        <a:rPr lang="zh-CN" altLang="en-US" sz="3600" b="1" i="0">
                          <a:solidFill>
                            <a:srgbClr val="FF0000">
                              <a:alpha val="100000"/>
                            </a:srgbClr>
                          </a:solidFill>
                          <a:latin typeface="华文新魏" panose="02010800040101010101" charset="-122"/>
                          <a:ea typeface="华文新魏" panose="02010800040101010101" charset="-122"/>
                        </a:rPr>
                        <a:t>展现性格</a:t>
                      </a:r>
                      <a:endParaRPr lang="zh-CN" altLang="en-US" sz="3600" b="1" i="0">
                        <a:solidFill>
                          <a:srgbClr val="FF0000">
                            <a:alpha val="100000"/>
                          </a:srgbClr>
                        </a:solidFill>
                        <a:latin typeface="华文新魏" panose="02010800040101010101" charset="-122"/>
                        <a:ea typeface="华文新魏" panose="020108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25964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语言描写</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刻画性格，反映心理，推动情节;</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描摹语态，栩栩如生。</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r>
              <a:tr h="125964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心理描写</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表现人物内在的思想情感、品质;</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推动情节发展。</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r>
              <a:tr h="125964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细节描写</a:t>
                      </a:r>
                      <a:endParaRPr lang="zh-CN" altLang="en-US" sz="24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刻画性格；深化主题；推动情节；</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渲染气氛；烘托心理。</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r>
              <a:tr h="630872">
                <a:tc rowSpan="3">
                  <a:txBody>
                    <a:bodyPr vert="horz" wrap="square"/>
                    <a:lstStyle/>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间接描写</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次要人物衬托</a:t>
                      </a:r>
                      <a:endParaRPr lang="zh-CN" altLang="en-US" sz="2400" b="1" i="0">
                        <a:solidFill>
                          <a:srgbClr val="3B00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rowSpan="3">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引发读者的联想、想像，</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含蓄曲折地表现人物形象。</a:t>
                      </a:r>
                      <a:endParaRPr lang="zh-CN" altLang="en-US" sz="2400" b="1" i="0">
                        <a:solidFill>
                          <a:srgbClr val="00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借助物像衬托</a:t>
                      </a:r>
                      <a:endParaRPr lang="zh-CN" altLang="en-US" sz="2400" b="1" i="0">
                        <a:solidFill>
                          <a:srgbClr val="3B00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r>
              <a:tr h="630872">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a:txBody>
                    <a:bodyPr vert="horz" wrap="square"/>
                    <a:lstStyle/>
                    <a:p>
                      <a:pPr marL="0" algn="ctr"/>
                      <a:r>
                        <a:rPr lang="zh-CN" altLang="en-US" sz="2400" b="1" i="0">
                          <a:solidFill>
                            <a:srgbClr val="3B00FF">
                              <a:alpha val="100000"/>
                            </a:srgbClr>
                          </a:solidFill>
                          <a:latin typeface="微软雅黑" panose="020b0503020204020204" charset="-122"/>
                          <a:ea typeface="微软雅黑" panose="020b0503020204020204" charset="-122"/>
                        </a:rPr>
                        <a:t>借助环境烘托</a:t>
                      </a:r>
                      <a:endParaRPr lang="zh-CN" altLang="en-US" sz="2400" b="1" i="0">
                        <a:solidFill>
                          <a:srgbClr val="3B00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3E3E3">
                        <a:alpha val="100000"/>
                      </a:srgbClr>
                    </a:solidFill>
                  </a:tcPr>
                </a:tc>
              </a:tr>
            </a:tbl>
          </a:graphicData>
        </a:graphic>
      </p:graphicFrame>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pic>
        <p:nvPicPr>
          <p:cNvPr id="2" name="图片1" title=""/>
          <p:cNvPicPr>
            <a:picLocks noChangeAspect="1"/>
          </p:cNvPicPr>
          <p:nvPr/>
        </p:nvPicPr>
        <p:blipFill>
          <a:blip r:embed="rId2"/>
          <a:stretch>
            <a:fillRect/>
          </a:stretch>
        </p:blipFill>
        <p:spPr>
          <a:xfrm>
            <a:off x="2667448" y="1607953"/>
            <a:ext cx="6858000" cy="4543425"/>
          </a:xfrm>
          <a:prstGeom prst="rect">
            <a:avLst/>
          </a:prstGeom>
        </p:spPr>
      </p:pic>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新年祝福</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1" title=""/>
          <p:cNvSpPr txBox="1"/>
          <p:nvPr/>
        </p:nvSpPr>
        <p:spPr>
          <a:xfrm>
            <a:off x="1033729" y="6518748"/>
            <a:ext cx="10125075" cy="1487432"/>
          </a:xfrm>
          <a:prstGeom prst="rect">
            <a:avLst/>
          </a:prstGeom>
          <a:noFill/>
        </p:spPr>
        <p:txBody>
          <a:bodyPr anchor="t"/>
          <a:lstStyle/>
          <a:p>
            <a:pPr marL="0" algn="l">
              <a:lnSpc>
                <a:spcPts val="3400"/>
              </a:lnSpc>
            </a:pPr>
            <a:r>
              <a:rPr lang="zh-CN" altLang="en-US" sz="2400" b="0" i="0">
                <a:solidFill>
                  <a:srgbClr val="FFFFFF">
                    <a:alpha val="100000"/>
                  </a:srgbClr>
                </a:solidFill>
                <a:latin typeface="华文行楷" panose="02010800040101010101" charset="-122"/>
                <a:ea typeface="华文行楷" panose="02010800040101010101" charset="-122"/>
              </a:rPr>
              <a:t>        梦虽遥，追则能达；愿虽艰，持则可圆。 河山添锦绣，星光映万家。让我们满怀希望，迎接新的一年。祝祖国时和岁丰、繁荣昌盛！祝大家所愿皆所成，多喜乐、长安宁！                                              </a:t>
            </a:r>
            <a:r>
              <a:rPr lang="zh-CN" altLang="en-US" sz="2400" b="0" i="0">
                <a:solidFill>
                  <a:srgbClr val="00FF67">
                    <a:alpha val="100000"/>
                  </a:srgbClr>
                </a:solidFill>
                <a:latin typeface="华文行楷" panose="02010800040101010101" charset="-122"/>
                <a:ea typeface="华文行楷" panose="02010800040101010101" charset="-122"/>
              </a:rPr>
              <a:t> ——习近平</a:t>
            </a:r>
            <a:endParaRPr lang="zh-CN" altLang="en-US" sz="2400" b="0" i="0">
              <a:solidFill>
                <a:srgbClr val="00FF67">
                  <a:alpha val="100000"/>
                </a:srgbClr>
              </a:solidFill>
              <a:latin typeface="华文行楷" panose="02010800040101010101" charset="-122"/>
              <a:ea typeface="华文行楷" panose="02010800040101010101" charset="-122"/>
            </a:endParaRPr>
          </a:p>
        </p:txBody>
      </p:sp>
      <p:sp>
        <p:nvSpPr>
          <p:cNvPr id="5" name="文本2" title=""/>
          <p:cNvSpPr txBox="1"/>
          <p:nvPr/>
        </p:nvSpPr>
        <p:spPr>
          <a:xfrm>
            <a:off x="2982287" y="240392"/>
            <a:ext cx="7905750" cy="664146"/>
          </a:xfrm>
          <a:prstGeom prst="rect">
            <a:avLst/>
          </a:prstGeom>
          <a:noFill/>
        </p:spPr>
        <p:txBody>
          <a:bodyPr anchor="t"/>
          <a:lstStyle/>
          <a:p>
            <a:pPr marL="0" algn="l"/>
            <a:r>
              <a:rPr lang="zh-CN" altLang="en-US" sz="3600" b="1" i="0">
                <a:solidFill>
                  <a:srgbClr val="FFEE00">
                    <a:alpha val="100000"/>
                  </a:srgbClr>
                </a:solidFill>
                <a:latin typeface="华文新魏" panose="02010800040101010101" charset="-122"/>
                <a:ea typeface="华文新魏" panose="02010800040101010101" charset="-122"/>
              </a:rPr>
              <a:t>国家主席习近平发表2025年新年贺词</a:t>
            </a:r>
            <a:endParaRPr lang="zh-CN" altLang="en-US" sz="3600" b="1" i="0">
              <a:solidFill>
                <a:srgbClr val="FFEE00">
                  <a:alpha val="100000"/>
                </a:srgbClr>
              </a:solidFill>
              <a:latin typeface="华文新魏" panose="02010800040101010101" charset="-122"/>
              <a:ea typeface="华文新魏" panose="02010800040101010101"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分析形象作用与意蕴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793" y="950358"/>
            <a:ext cx="9963083" cy="619858"/>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1.请结合《祝福》的内容归纳祥林嫂的形象及其意义。</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567728" y="1614651"/>
            <a:ext cx="11325225" cy="3362960"/>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祥林嫂是</a:t>
            </a:r>
            <a:r>
              <a:rPr lang="zh-CN" altLang="en-US" sz="2400" b="1" i="0">
                <a:solidFill>
                  <a:srgbClr val="FF0000">
                    <a:alpha val="100000"/>
                  </a:srgbClr>
                </a:solidFill>
                <a:latin typeface="华文楷体" panose="02010600040101010101" charset="-122"/>
                <a:ea typeface="华文楷体" panose="02010600040101010101" charset="-122"/>
              </a:rPr>
              <a:t>旧中国劳动妇女的典型，她勤劳善良，朴实顽强</a:t>
            </a:r>
            <a:r>
              <a:rPr lang="zh-CN" altLang="en-US" sz="2400" b="1" i="0">
                <a:solidFill>
                  <a:srgbClr val="000000">
                    <a:alpha val="100000"/>
                  </a:srgbClr>
                </a:solidFill>
                <a:latin typeface="华文楷体" panose="02010600040101010101" charset="-122"/>
                <a:ea typeface="华文楷体" panose="02010600040101010101" charset="-122"/>
              </a:rPr>
              <a:t>，但在封建礼教和封建思想占统治地位的旧社会，她被践踏、被迫害、被摧残，以至为旧社会所吞噬。小说中，封建礼教(以鲁四老为代表)、家庭(婆婆/大伯)、社会(鲁镇的人们)，无不一步步把祥林嫂推向绝境。社会迫使她不能守节，又不能不守节，“要做奴隶而不得”，正是封建礼教和封建思想造成了祥林嫂的悲剧。面对封建礼教对她的种种迫害，她曾不断地挣扎与反抗，最后还是被社会压垮了。祥林嫂的悲剧深刻</a:t>
            </a:r>
            <a:r>
              <a:rPr lang="zh-CN" altLang="en-US" sz="2400" b="1" i="0">
                <a:solidFill>
                  <a:srgbClr val="FF0000">
                    <a:alpha val="100000"/>
                  </a:srgbClr>
                </a:solidFill>
                <a:latin typeface="华文楷体" panose="02010600040101010101" charset="-122"/>
                <a:ea typeface="华文楷体" panose="02010600040101010101" charset="-122"/>
              </a:rPr>
              <a:t>揭示了旧社会封建礼教对劳动妇女的摧残和迫害，控诉了封建礼教“吃人”的本质。</a:t>
            </a:r>
            <a:endParaRPr lang="zh-CN" altLang="en-US" sz="2400" b="1" i="0">
              <a:solidFill>
                <a:srgbClr val="FF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2031" y="5180182"/>
            <a:ext cx="11721103"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2.《祝福》中的“我”是故事的叙述者，请结合文本简要分析“我”在文中的作用。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567055" y="5772785"/>
            <a:ext cx="11325225" cy="256984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“我”是一个具有进步思想的小资产阶级的知识分子形象。祥林嫂一生的悲惨遭遇，正是通过“我”的所见所闻来展现的。</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“我”既充当小说中的线索，又是整个故事的见证者。作者通过“我”的所见所闻来结构文字，展开情节，增强故事的真实感。</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通过“我”的所感来抒发感情，发表议论，增强作品的感染力，深化中心思想。</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分析形象作用与意蕴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936" y="1049693"/>
            <a:ext cx="10601258"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3.《哦，香雪》中的“铅笔盒对人物形象的刻画有怎样的作用？请简要分析。</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503587" y="1641891"/>
            <a:ext cx="11325225" cy="1737063"/>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铅笔盒是文化和知识的象征，香雪对它的追求，表现出她对知识文化的渴求，对美好生活的憧憬。</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②</a:t>
            </a:r>
            <a:r>
              <a:rPr lang="zh-CN" altLang="en-US" sz="2400" b="1" i="0">
                <a:solidFill>
                  <a:srgbClr val="000000">
                    <a:alpha val="100000"/>
                  </a:srgbClr>
                </a:solidFill>
                <a:latin typeface="华文楷体" panose="02010600040101010101" charset="-122"/>
                <a:ea typeface="华文楷体" panose="02010600040101010101" charset="-122"/>
              </a:rPr>
              <a:t>香雪执意要得到铅笔盒，表现出她的倔强、自尊的个性特征。</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1812" y="3808571"/>
            <a:ext cx="11721103" cy="1236414"/>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4.《哦,香雪》中的“火车”在本篇小说的叙事中起什么作用？请筒要分析这一事物形象的作用。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36546" y="5069114"/>
            <a:ext cx="11058525" cy="2768105"/>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①线索作用。</a:t>
            </a:r>
            <a:r>
              <a:rPr lang="zh-CN" altLang="en-US" sz="2400" b="1" i="0">
                <a:solidFill>
                  <a:srgbClr val="000000">
                    <a:alpha val="100000"/>
                  </a:srgbClr>
                </a:solidFill>
                <a:latin typeface="华文楷体" panose="02010600040101010101" charset="-122"/>
                <a:ea typeface="华文楷体" panose="02010600040101010101" charset="-122"/>
              </a:rPr>
              <a:t>火车是本篇小说主要情节的发展线索，故事叙写了每天只停留一分钟的火车给向字静的山村生活带来的波澜，火车为主要情节的发年提供了场所，故事沿者这条线索进行。</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②象征作用。</a:t>
            </a:r>
            <a:r>
              <a:rPr lang="zh-CN" altLang="en-US" sz="2400" b="1" i="0">
                <a:solidFill>
                  <a:srgbClr val="000000">
                    <a:alpha val="100000"/>
                  </a:srgbClr>
                </a:solidFill>
                <a:latin typeface="华文楷体" panose="02010600040101010101" charset="-122"/>
                <a:ea typeface="华文楷体" panose="02010600040101010101" charset="-122"/>
              </a:rPr>
              <a:t>火车象征着外面的新世界，象征着现代的进步和文明。</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③火车为作品提供了</a:t>
            </a:r>
            <a:r>
              <a:rPr lang="zh-CN" altLang="en-US" sz="2400" b="1" i="0">
                <a:solidFill>
                  <a:srgbClr val="FF0000">
                    <a:alpha val="100000"/>
                  </a:srgbClr>
                </a:solidFill>
                <a:latin typeface="华文楷体" panose="02010600040101010101" charset="-122"/>
                <a:ea typeface="华文楷体" panose="02010600040101010101" charset="-122"/>
              </a:rPr>
              <a:t>独特的视角</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分析形象作用与意蕴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190109" y="1613767"/>
          <a:ext cx="11813474" cy="6755194"/>
        </p:xfrm>
        <a:graphic>
          <a:graphicData uri="http://schemas.openxmlformats.org/drawingml/2006/table">
            <a:tbl>
              <a:tblPr firstRow="1" bandRow="1">
                <a:tableStyleId>{5C22544A-7EE6-4342-B048-85BDC9FD1C3A}</a:tableStyleId>
              </a:tblPr>
              <a:tblGrid>
                <a:gridCol w="2189513"/>
                <a:gridCol w="4238006"/>
                <a:gridCol w="5385955"/>
              </a:tblGrid>
              <a:tr h="614108">
                <a:tc>
                  <a:txBody>
                    <a:bodyPr vert="horz" wrap="square"/>
                    <a:lstStyle/>
                    <a:p>
                      <a:pPr marL="0" algn="ctr"/>
                      <a:r>
                        <a:rPr lang="zh-CN" altLang="en-US" sz="2300" b="1" i="0">
                          <a:solidFill>
                            <a:srgbClr val="FFFFFF">
                              <a:alpha val="100000"/>
                            </a:srgbClr>
                          </a:solidFill>
                          <a:latin typeface="微软雅黑" panose="020b0503020204020204" charset="-122"/>
                          <a:ea typeface="微软雅黑" panose="020b0503020204020204" charset="-122"/>
                        </a:rPr>
                        <a:t>角度</a:t>
                      </a:r>
                      <a:endParaRPr lang="zh-CN" altLang="en-US" sz="23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300" b="1" i="0">
                          <a:solidFill>
                            <a:srgbClr val="FFFFFF">
                              <a:alpha val="100000"/>
                            </a:srgbClr>
                          </a:solidFill>
                          <a:latin typeface="微软雅黑" panose="020b0503020204020204" charset="-122"/>
                          <a:ea typeface="微软雅黑" panose="020b0503020204020204" charset="-122"/>
                        </a:rPr>
                        <a:t>小说人物角色</a:t>
                      </a:r>
                      <a:endParaRPr lang="zh-CN" altLang="en-US" sz="23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300" b="1" i="0">
                          <a:solidFill>
                            <a:srgbClr val="FFFFFF">
                              <a:alpha val="100000"/>
                            </a:srgbClr>
                          </a:solidFill>
                          <a:latin typeface="微软雅黑" panose="020b0503020204020204" charset="-122"/>
                          <a:ea typeface="微软雅黑" panose="020b0503020204020204" charset="-122"/>
                        </a:rPr>
                        <a:t>角色解读</a:t>
                      </a:r>
                      <a:endParaRPr lang="zh-CN" altLang="en-US" sz="23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614108">
                <a:tc rowSpan="2">
                  <a:txBody>
                    <a:bodyPr vert="horz" wrap="square"/>
                    <a:lstStyle/>
                    <a:p>
                      <a:pPr marL="0" algn="ctr"/>
                      <a:r>
                        <a:rPr lang="zh-CN" altLang="en-US" sz="2300" b="1" i="0">
                          <a:solidFill>
                            <a:srgbClr val="FF0000">
                              <a:alpha val="100000"/>
                            </a:srgbClr>
                          </a:solidFill>
                          <a:latin typeface="微软雅黑" panose="020b0503020204020204" charset="-122"/>
                          <a:ea typeface="微软雅黑" panose="020b0503020204020204" charset="-122"/>
                        </a:rPr>
                        <a:t>人物主次</a:t>
                      </a:r>
                      <a:endParaRPr lang="zh-CN" altLang="en-US" sz="23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主要人物</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故事情节的中心</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次要人物</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与主角发生同一或相对立的关联</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rowSpan="4">
                  <a:txBody>
                    <a:bodyPr vert="horz" wrap="square"/>
                    <a:lstStyle/>
                    <a:p>
                      <a:pPr marL="0" algn="ctr"/>
                      <a:r>
                        <a:rPr lang="zh-CN" altLang="en-US" sz="2300" b="1" i="0">
                          <a:solidFill>
                            <a:srgbClr val="FF0000">
                              <a:alpha val="100000"/>
                            </a:srgbClr>
                          </a:solidFill>
                          <a:latin typeface="微软雅黑" panose="020b0503020204020204" charset="-122"/>
                          <a:ea typeface="微软雅黑" panose="020b0503020204020204" charset="-122"/>
                        </a:rPr>
                        <a:t>情节事件</a:t>
                      </a:r>
                      <a:endParaRPr lang="zh-CN" altLang="en-US" sz="2300" b="1" i="0">
                        <a:solidFill>
                          <a:srgbClr val="FF0000">
                            <a:alpha val="100000"/>
                          </a:srgbClr>
                        </a:solidFill>
                        <a:latin typeface="微软雅黑" panose="020b0503020204020204" charset="-122"/>
                        <a:ea typeface="微软雅黑" panose="020b0503020204020204" charset="-122"/>
                      </a:endParaRPr>
                    </a:p>
                    <a:p>
                      <a:pPr marL="0" algn="ctr"/>
                      <a:r>
                        <a:rPr lang="zh-CN" altLang="en-US" sz="2300" b="1" i="0">
                          <a:solidFill>
                            <a:srgbClr val="3B00FF">
                              <a:alpha val="100000"/>
                            </a:srgbClr>
                          </a:solidFill>
                          <a:latin typeface="微软雅黑" panose="020b0503020204020204" charset="-122"/>
                          <a:ea typeface="微软雅黑" panose="020b0503020204020204" charset="-122"/>
                        </a:rPr>
                        <a:t>（矛盾冲突）</a:t>
                      </a:r>
                      <a:endParaRPr lang="zh-CN" altLang="en-US" sz="2300" b="1" i="0">
                        <a:solidFill>
                          <a:srgbClr val="3B00FF">
                            <a:alpha val="100000"/>
                          </a:srgbClr>
                        </a:solidFill>
                        <a:latin typeface="微软雅黑" panose="020b0503020204020204" charset="-122"/>
                        <a:ea typeface="微软雅黑" panose="020b0503020204020204" charset="-122"/>
                      </a:endParaRPr>
                    </a:p>
                    <a:p>
                      <a:pPr marL="0" algn="ctr"/>
                      <a:r>
                        <a:rPr lang="zh-CN" altLang="en-US" sz="2300" b="1" i="0">
                          <a:solidFill>
                            <a:srgbClr val="FF0000">
                              <a:alpha val="100000"/>
                            </a:srgbClr>
                          </a:solidFill>
                          <a:latin typeface="微软雅黑" panose="020b0503020204020204" charset="-122"/>
                          <a:ea typeface="微软雅黑" panose="020b0503020204020204" charset="-122"/>
                        </a:rPr>
                        <a:t>设置</a:t>
                      </a:r>
                      <a:endParaRPr lang="zh-CN" altLang="en-US" sz="23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故事讲述者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第一人称叙述者</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事件参与者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当时在场，不影响故事走向</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冲突参与者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冲突双方，有阶级冲突、性格冲突</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情节推动者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推动下文情节发展</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a:txBody>
                    <a:bodyPr vert="horz" wrap="square"/>
                    <a:lstStyle/>
                    <a:p>
                      <a:pPr marL="0" algn="ctr"/>
                      <a:r>
                        <a:rPr lang="zh-CN" altLang="en-US" sz="2300" b="1" i="0">
                          <a:solidFill>
                            <a:srgbClr val="FF0000">
                              <a:alpha val="100000"/>
                            </a:srgbClr>
                          </a:solidFill>
                          <a:latin typeface="微软雅黑" panose="020b0503020204020204" charset="-122"/>
                          <a:ea typeface="微软雅黑" panose="020b0503020204020204" charset="-122"/>
                        </a:rPr>
                        <a:t>结构</a:t>
                      </a:r>
                      <a:endParaRPr lang="zh-CN" altLang="en-US" sz="23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线索级人物</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贯串全篇，事件处处为他所知</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rowSpan="2">
                  <a:txBody>
                    <a:bodyPr vert="horz" wrap="square"/>
                    <a:lstStyle/>
                    <a:p>
                      <a:pPr marL="0" algn="ctr"/>
                      <a:r>
                        <a:rPr lang="zh-CN" altLang="en-US" sz="2300" b="1" i="0">
                          <a:solidFill>
                            <a:srgbClr val="FF0000">
                              <a:alpha val="100000"/>
                            </a:srgbClr>
                          </a:solidFill>
                          <a:latin typeface="微软雅黑" panose="020b0503020204020204" charset="-122"/>
                          <a:ea typeface="微软雅黑" panose="020b0503020204020204" charset="-122"/>
                        </a:rPr>
                        <a:t>人物关系</a:t>
                      </a:r>
                      <a:endParaRPr lang="zh-CN" altLang="en-US" sz="23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主要人物的陪衬者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与主人公相同或不同，可正衬/反衬</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对众多人物穿针引线的联系者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联系人物，使各方因他而”相遇“</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14108">
                <a:tc>
                  <a:txBody>
                    <a:bodyPr vert="horz" wrap="square"/>
                    <a:lstStyle/>
                    <a:p>
                      <a:pPr marL="0" algn="ctr"/>
                      <a:r>
                        <a:rPr lang="zh-CN" altLang="en-US" sz="2300" b="1" i="0">
                          <a:solidFill>
                            <a:srgbClr val="FF0000">
                              <a:alpha val="100000"/>
                            </a:srgbClr>
                          </a:solidFill>
                          <a:latin typeface="微软雅黑" panose="020b0503020204020204" charset="-122"/>
                          <a:ea typeface="微软雅黑" panose="020b0503020204020204" charset="-122"/>
                        </a:rPr>
                        <a:t>情感</a:t>
                      </a:r>
                      <a:r>
                        <a:rPr lang="zh-CN" altLang="en-US" sz="2300" b="1" i="0">
                          <a:solidFill>
                            <a:srgbClr val="3B00FF">
                              <a:alpha val="100000"/>
                            </a:srgbClr>
                          </a:solidFill>
                          <a:latin typeface="微软雅黑" panose="020b0503020204020204" charset="-122"/>
                          <a:ea typeface="微软雅黑" panose="020b0503020204020204" charset="-122"/>
                        </a:rPr>
                        <a:t>（主题）</a:t>
                      </a:r>
                      <a:endParaRPr lang="zh-CN" altLang="en-US" sz="23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微软雅黑" panose="020b0503020204020204" charset="-122"/>
                          <a:ea typeface="微软雅黑" panose="020b0503020204020204" charset="-122"/>
                        </a:rPr>
                        <a:t>情感抒发者、觉悟者</a:t>
                      </a:r>
                      <a:endParaRPr lang="zh-CN" altLang="en-US" sz="23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300" b="1" i="0">
                          <a:solidFill>
                            <a:srgbClr val="000000">
                              <a:alpha val="100000"/>
                            </a:srgbClr>
                          </a:solidFill>
                          <a:latin typeface="华文楷体" panose="02010600040101010101" charset="-122"/>
                          <a:ea typeface="华文楷体" panose="02010600040101010101" charset="-122"/>
                        </a:rPr>
                        <a:t>表现主旨</a:t>
                      </a:r>
                      <a:endParaRPr lang="zh-CN" altLang="en-US" sz="23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5" name="文本2" title=""/>
          <p:cNvSpPr txBox="1"/>
          <p:nvPr/>
        </p:nvSpPr>
        <p:spPr>
          <a:xfrm>
            <a:off x="190395" y="996953"/>
            <a:ext cx="3238500"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一、小说中的人物角色</a:t>
            </a:r>
            <a:endParaRPr lang="zh-CN" altLang="en-US" sz="2400" b="1" i="0">
              <a:solidFill>
                <a:srgbClr val="006EFF">
                  <a:alpha val="100000"/>
                </a:srgbClr>
              </a:solidFill>
              <a:latin typeface="微软雅黑" panose="020b0503020204020204" charset="-122"/>
              <a:ea typeface="微软雅黑" panose="020b0503020204020204"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190395" y="1136346"/>
            <a:ext cx="3981450"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二、小说中“物象”的意蕴</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3" name="文本2"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分析形象作用与意蕴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90039" y="1759072"/>
            <a:ext cx="11296650" cy="5943029"/>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小说中的物象种类很多，就其内容而言，有</a:t>
            </a:r>
            <a:r>
              <a:rPr lang="zh-CN" altLang="en-US" sz="2400" b="1" i="0">
                <a:solidFill>
                  <a:srgbClr val="006EFF">
                    <a:alpha val="100000"/>
                  </a:srgbClr>
                </a:solidFill>
                <a:latin typeface="微软雅黑" panose="020b0503020204020204" charset="-122"/>
                <a:ea typeface="微软雅黑" panose="020b0503020204020204" charset="-122"/>
              </a:rPr>
              <a:t>事物、景物、动物</a:t>
            </a:r>
            <a:r>
              <a:rPr lang="zh-CN" altLang="en-US" sz="2400" b="1" i="0">
                <a:solidFill>
                  <a:srgbClr val="000000">
                    <a:alpha val="100000"/>
                  </a:srgbClr>
                </a:solidFill>
                <a:latin typeface="微软雅黑" panose="020b0503020204020204" charset="-122"/>
                <a:ea typeface="微软雅黑" panose="020b0503020204020204" charset="-122"/>
              </a:rPr>
              <a:t>，个别的还有体现大环境的村镇等地域；就其地位而言，有主体物象(贯串全文的)和次要物象(只出现在文中某处的)。</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物象的含义很多，有</a:t>
            </a:r>
            <a:r>
              <a:rPr lang="zh-CN" altLang="en-US" sz="2400" b="1" i="0">
                <a:solidFill>
                  <a:srgbClr val="006EFF">
                    <a:alpha val="100000"/>
                  </a:srgbClr>
                </a:solidFill>
                <a:latin typeface="微软雅黑" panose="020b0503020204020204" charset="-122"/>
                <a:ea typeface="微软雅黑" panose="020b0503020204020204" charset="-122"/>
              </a:rPr>
              <a:t>实指义、指代义、双关义、象征义、主题义</a:t>
            </a:r>
            <a:r>
              <a:rPr lang="zh-CN" altLang="en-US" sz="2400" b="1" i="0">
                <a:solidFill>
                  <a:srgbClr val="000000">
                    <a:alpha val="100000"/>
                  </a:srgbClr>
                </a:solidFill>
                <a:latin typeface="微软雅黑" panose="020b0503020204020204" charset="-122"/>
                <a:ea typeface="微软雅黑" panose="020b0503020204020204" charset="-122"/>
              </a:rPr>
              <a:t>，一般要结合小说的情节、人物、环境和主题来思考。可以循着以下思路思考、概括:</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(1)由外到内。</a:t>
            </a:r>
            <a:r>
              <a:rPr lang="zh-CN" altLang="en-US" sz="2400" b="1" i="0">
                <a:solidFill>
                  <a:srgbClr val="000000">
                    <a:alpha val="100000"/>
                  </a:srgbClr>
                </a:solidFill>
                <a:latin typeface="微软雅黑" panose="020b0503020204020204" charset="-122"/>
                <a:ea typeface="微软雅黑" panose="020b0503020204020204" charset="-122"/>
              </a:rPr>
              <a:t>由物象的外在特征到其内在精神气质。</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 (2)由实及虚。</a:t>
            </a:r>
            <a:r>
              <a:rPr lang="zh-CN" altLang="en-US" sz="2400" b="1" i="0">
                <a:solidFill>
                  <a:srgbClr val="000000">
                    <a:alpha val="100000"/>
                  </a:srgbClr>
                </a:solidFill>
                <a:latin typeface="微软雅黑" panose="020b0503020204020204" charset="-122"/>
                <a:ea typeface="微软雅黑" panose="020b0503020204020204" charset="-122"/>
              </a:rPr>
              <a:t>由物象的自身意思到附着在其身上的虚指意思，如象征义、比喻义、情感义。</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(3)由表入里。</a:t>
            </a:r>
            <a:r>
              <a:rPr lang="zh-CN" altLang="en-US" sz="2400" b="1" i="0">
                <a:solidFill>
                  <a:srgbClr val="000000">
                    <a:alpha val="100000"/>
                  </a:srgbClr>
                </a:solidFill>
                <a:latin typeface="微软雅黑" panose="020b0503020204020204" charset="-122"/>
                <a:ea typeface="微软雅黑" panose="020b0503020204020204" charset="-122"/>
              </a:rPr>
              <a:t>先由物象最表层的意思入手，再到其语境义，尤其是深层含义。</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(4)多方挖掘。</a:t>
            </a:r>
            <a:r>
              <a:rPr lang="zh-CN" altLang="en-US" sz="2400" b="1" i="0">
                <a:solidFill>
                  <a:srgbClr val="000000">
                    <a:alpha val="100000"/>
                  </a:srgbClr>
                </a:solidFill>
                <a:latin typeface="微软雅黑" panose="020b0503020204020204" charset="-122"/>
                <a:ea typeface="微软雅黑" panose="020b0503020204020204" charset="-122"/>
              </a:rPr>
              <a:t>有时，小说中的物象对于小说中不同的人物有着不同的含义，应依据不同人物挖掘其丰富含义。</a:t>
            </a:r>
            <a:endParaRPr lang="zh-CN" altLang="en-US" sz="24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文本1" title=""/>
          <p:cNvSpPr txBox="1"/>
          <p:nvPr/>
        </p:nvSpPr>
        <p:spPr>
          <a:xfrm>
            <a:off x="410718" y="1506284"/>
            <a:ext cx="11687175" cy="3851201"/>
          </a:xfrm>
          <a:prstGeom prst="rect">
            <a:avLst/>
          </a:prstGeom>
          <a:noFill/>
        </p:spPr>
        <p:txBody>
          <a:bodyPr anchor="t"/>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(1)对人物的作用：</a:t>
            </a:r>
            <a:r>
              <a:rPr lang="zh-CN" altLang="en-US" sz="2400" b="1" i="0">
                <a:solidFill>
                  <a:srgbClr val="000000">
                    <a:alpha val="100000"/>
                  </a:srgbClr>
                </a:solidFill>
                <a:latin typeface="微软雅黑" panose="020b0503020204020204" charset="-122"/>
                <a:ea typeface="微软雅黑" panose="020b0503020204020204" charset="-122"/>
              </a:rPr>
              <a:t>交代人物背景，烘托人物情感衬托人物性格，暗示人物命运。</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(2)对情节的作用：</a:t>
            </a:r>
            <a:r>
              <a:rPr lang="zh-CN" altLang="en-US" sz="2400" b="1" i="0">
                <a:solidFill>
                  <a:srgbClr val="000000">
                    <a:alpha val="100000"/>
                  </a:srgbClr>
                </a:solidFill>
                <a:latin typeface="微软雅黑" panose="020b0503020204020204" charset="-122"/>
                <a:ea typeface="微软雅黑" panose="020b0503020204020204" charset="-122"/>
              </a:rPr>
              <a:t>预示情节走势，推动情节发展；显示线索，做铺垫，构成对比；(开头)引起下文，(结尾)总结上文，前后呼应。</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(3)对环境的作用：</a:t>
            </a:r>
            <a:r>
              <a:rPr lang="zh-CN" altLang="en-US" sz="2400" b="1" i="0">
                <a:solidFill>
                  <a:srgbClr val="000000">
                    <a:alpha val="100000"/>
                  </a:srgbClr>
                </a:solidFill>
                <a:latin typeface="微软雅黑" panose="020b0503020204020204" charset="-122"/>
                <a:ea typeface="微软雅黑" panose="020b0503020204020204" charset="-122"/>
              </a:rPr>
              <a:t>营造氛围，创造美感，创造意境，衬托环境，暗示社会环境。</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(4)对主题的作用：</a:t>
            </a:r>
            <a:r>
              <a:rPr lang="zh-CN" altLang="en-US" sz="2400" b="1" i="0">
                <a:solidFill>
                  <a:srgbClr val="000000">
                    <a:alpha val="100000"/>
                  </a:srgbClr>
                </a:solidFill>
                <a:latin typeface="微软雅黑" panose="020b0503020204020204" charset="-122"/>
                <a:ea typeface="微软雅黑" panose="020b0503020204020204" charset="-122"/>
              </a:rPr>
              <a:t>暗示主题，揭示主题，深化主题触发情思，寄托情感，象征意义。</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(5)自身的作用：</a:t>
            </a:r>
            <a:r>
              <a:rPr lang="zh-CN" altLang="en-US" sz="2400" b="1" i="0">
                <a:solidFill>
                  <a:srgbClr val="000000">
                    <a:alpha val="100000"/>
                  </a:srgbClr>
                </a:solidFill>
                <a:latin typeface="微软雅黑" panose="020b0503020204020204" charset="-122"/>
                <a:ea typeface="微软雅黑" panose="020b0503020204020204" charset="-122"/>
              </a:rPr>
              <a:t>指的是物象作为小说形象世界的一个组成部分，有它自身的独到的特点、作用和审美价值。</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3" name="文本2" title=""/>
          <p:cNvSpPr txBox="1"/>
          <p:nvPr/>
        </p:nvSpPr>
        <p:spPr>
          <a:xfrm>
            <a:off x="121120" y="1003040"/>
            <a:ext cx="5181600"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三、把握小说中“物象”的基本作用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4" name="文本3"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分析形象作用与意蕴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5"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121844" y="5624655"/>
            <a:ext cx="3548653"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四、小说中“我”的作用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pic>
        <p:nvPicPr>
          <p:cNvPr id="7" name="思维导图1" title=""/>
          <p:cNvPicPr>
            <a:picLocks noChangeAspect="1"/>
          </p:cNvPicPr>
          <p:nvPr/>
        </p:nvPicPr>
        <p:blipFill>
          <a:blip r:embed="rId2"/>
          <a:stretch>
            <a:fillRect/>
          </a:stretch>
        </p:blipFill>
        <p:spPr>
          <a:xfrm>
            <a:off x="1878292" y="5357746"/>
            <a:ext cx="8001000" cy="3076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202663" y="1037920"/>
            <a:ext cx="3938568"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五、小说中主要人物的作用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3" name="文本2" title=""/>
          <p:cNvSpPr txBox="1"/>
          <p:nvPr/>
        </p:nvSpPr>
        <p:spPr>
          <a:xfrm>
            <a:off x="792499" y="1630413"/>
            <a:ext cx="5553075" cy="2383775"/>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微软雅黑" panose="020b0503020204020204" charset="-122"/>
                <a:ea typeface="微软雅黑" panose="020b0503020204020204" charset="-122"/>
              </a:rPr>
              <a:t>人物对情节，</a:t>
            </a:r>
            <a:r>
              <a:rPr lang="zh-CN" altLang="en-US" sz="2400" b="1" i="0">
                <a:solidFill>
                  <a:srgbClr val="FF0000">
                    <a:alpha val="100000"/>
                  </a:srgbClr>
                </a:solidFill>
                <a:latin typeface="微软雅黑" panose="020b0503020204020204" charset="-122"/>
                <a:ea typeface="微软雅黑" panose="020b0503020204020204" charset="-122"/>
              </a:rPr>
              <a:t>推进情节、发展变化。</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微软雅黑" panose="020b0503020204020204" charset="-122"/>
                <a:ea typeface="微软雅黑" panose="020b0503020204020204" charset="-122"/>
              </a:rPr>
              <a:t>人物对主题，</a:t>
            </a:r>
            <a:r>
              <a:rPr lang="zh-CN" altLang="en-US" sz="2400" b="1" i="0">
                <a:solidFill>
                  <a:srgbClr val="FF0000">
                    <a:alpha val="100000"/>
                  </a:srgbClr>
                </a:solidFill>
                <a:latin typeface="微软雅黑" panose="020b0503020204020204" charset="-122"/>
                <a:ea typeface="微软雅黑" panose="020b0503020204020204" charset="-122"/>
              </a:rPr>
              <a:t>反映现实，寄托情感。</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微软雅黑" panose="020b0503020204020204" charset="-122"/>
                <a:ea typeface="微软雅黑" panose="020b0503020204020204" charset="-122"/>
              </a:rPr>
              <a:t>人物对社会，</a:t>
            </a:r>
            <a:r>
              <a:rPr lang="zh-CN" altLang="en-US" sz="2400" b="1" i="0">
                <a:solidFill>
                  <a:srgbClr val="FF0000">
                    <a:alpha val="100000"/>
                  </a:srgbClr>
                </a:solidFill>
                <a:latin typeface="微软雅黑" panose="020b0503020204020204" charset="-122"/>
                <a:ea typeface="微软雅黑" panose="020b0503020204020204" charset="-122"/>
              </a:rPr>
              <a:t>思想指导，艺术价值。</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④</a:t>
            </a:r>
            <a:r>
              <a:rPr lang="zh-CN" altLang="en-US" sz="2400" b="1" i="0">
                <a:solidFill>
                  <a:srgbClr val="000000">
                    <a:alpha val="100000"/>
                  </a:srgbClr>
                </a:solidFill>
                <a:latin typeface="微软雅黑" panose="020b0503020204020204" charset="-122"/>
                <a:ea typeface="微软雅黑" panose="020b0503020204020204" charset="-122"/>
              </a:rPr>
              <a:t>人物对读者，</a:t>
            </a:r>
            <a:r>
              <a:rPr lang="zh-CN" altLang="en-US" sz="2400" b="1" i="0">
                <a:solidFill>
                  <a:srgbClr val="FF0000">
                    <a:alpha val="100000"/>
                  </a:srgbClr>
                </a:solidFill>
                <a:latin typeface="微软雅黑" panose="020b0503020204020204" charset="-122"/>
                <a:ea typeface="微软雅黑" panose="020b0503020204020204" charset="-122"/>
              </a:rPr>
              <a:t>感染熏陶，沉浸其中。</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4" name="文本3" title=""/>
          <p:cNvSpPr txBox="1"/>
          <p:nvPr/>
        </p:nvSpPr>
        <p:spPr>
          <a:xfrm>
            <a:off x="2775823" y="4706979"/>
            <a:ext cx="3872484"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六、小说中次要人物的作用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4" title=""/>
          <p:cNvSpPr txBox="1"/>
          <p:nvPr/>
        </p:nvSpPr>
        <p:spPr>
          <a:xfrm>
            <a:off x="3445116" y="5299405"/>
            <a:ext cx="4778121" cy="2932093"/>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微软雅黑" panose="020b0503020204020204" charset="-122"/>
                <a:ea typeface="微软雅黑" panose="020b0503020204020204" charset="-122"/>
              </a:rPr>
              <a:t>对情节，</a:t>
            </a:r>
            <a:r>
              <a:rPr lang="zh-CN" altLang="en-US" sz="2400" b="1" i="0">
                <a:solidFill>
                  <a:srgbClr val="FF0000">
                    <a:alpha val="100000"/>
                  </a:srgbClr>
                </a:solidFill>
                <a:latin typeface="微软雅黑" panose="020b0503020204020204" charset="-122"/>
                <a:ea typeface="微软雅黑" panose="020b0503020204020204" charset="-122"/>
              </a:rPr>
              <a:t>牵结搭桥，推动情节。</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微软雅黑" panose="020b0503020204020204" charset="-122"/>
                <a:ea typeface="微软雅黑" panose="020b0503020204020204" charset="-122"/>
              </a:rPr>
              <a:t>对主题，</a:t>
            </a:r>
            <a:r>
              <a:rPr lang="zh-CN" altLang="en-US" sz="2400" b="1" i="0">
                <a:solidFill>
                  <a:srgbClr val="FF0000">
                    <a:alpha val="100000"/>
                  </a:srgbClr>
                </a:solidFill>
                <a:latin typeface="微软雅黑" panose="020b0503020204020204" charset="-122"/>
                <a:ea typeface="微软雅黑" panose="020b0503020204020204" charset="-122"/>
              </a:rPr>
              <a:t>揭示主题，增添魅力。</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微软雅黑" panose="020b0503020204020204" charset="-122"/>
                <a:ea typeface="微软雅黑" panose="020b0503020204020204" charset="-122"/>
              </a:rPr>
              <a:t>对人物，</a:t>
            </a:r>
            <a:r>
              <a:rPr lang="zh-CN" altLang="en-US" sz="2400" b="1" i="0">
                <a:solidFill>
                  <a:srgbClr val="FF0000">
                    <a:alpha val="100000"/>
                  </a:srgbClr>
                </a:solidFill>
                <a:latin typeface="微软雅黑" panose="020b0503020204020204" charset="-122"/>
                <a:ea typeface="微软雅黑" panose="020b0503020204020204" charset="-122"/>
              </a:rPr>
              <a:t>侧面衬托，个性鲜明。</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④</a:t>
            </a:r>
            <a:r>
              <a:rPr lang="zh-CN" altLang="en-US" sz="2400" b="1" i="0">
                <a:solidFill>
                  <a:srgbClr val="000000">
                    <a:alpha val="100000"/>
                  </a:srgbClr>
                </a:solidFill>
                <a:latin typeface="微软雅黑" panose="020b0503020204020204" charset="-122"/>
                <a:ea typeface="微软雅黑" panose="020b0503020204020204" charset="-122"/>
              </a:rPr>
              <a:t>对环境，</a:t>
            </a:r>
            <a:r>
              <a:rPr lang="zh-CN" altLang="en-US" sz="2400" b="1" i="0">
                <a:solidFill>
                  <a:srgbClr val="FF0000">
                    <a:alpha val="100000"/>
                  </a:srgbClr>
                </a:solidFill>
                <a:latin typeface="微软雅黑" panose="020b0503020204020204" charset="-122"/>
                <a:ea typeface="微软雅黑" panose="020b0503020204020204" charset="-122"/>
              </a:rPr>
              <a:t>渲染气氛，奠定基调。</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⑤</a:t>
            </a:r>
            <a:r>
              <a:rPr lang="zh-CN" altLang="en-US" sz="2400" b="1" i="0">
                <a:solidFill>
                  <a:srgbClr val="000000">
                    <a:alpha val="100000"/>
                  </a:srgbClr>
                </a:solidFill>
                <a:latin typeface="微软雅黑" panose="020b0503020204020204" charset="-122"/>
                <a:ea typeface="微软雅黑" panose="020b0503020204020204" charset="-122"/>
              </a:rPr>
              <a:t>对自身，</a:t>
            </a:r>
            <a:r>
              <a:rPr lang="zh-CN" altLang="en-US" sz="2400" b="1" i="0">
                <a:solidFill>
                  <a:srgbClr val="FF0000">
                    <a:alpha val="100000"/>
                  </a:srgbClr>
                </a:solidFill>
                <a:latin typeface="微软雅黑" panose="020b0503020204020204" charset="-122"/>
                <a:ea typeface="微软雅黑" panose="020b0503020204020204" charset="-122"/>
              </a:rPr>
              <a:t>性格鲜明，体现价值。</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6" name="文本5" title=""/>
          <p:cNvSpPr txBox="1"/>
          <p:nvPr/>
        </p:nvSpPr>
        <p:spPr>
          <a:xfrm>
            <a:off x="3669754" y="169364"/>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分析形象作用与意蕴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7"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5"/>
          <a:stretch>
            <a:fillRect/>
          </a:stretch>
        </a:blipFill>
        <a:effectLst/>
      </p:bgPr>
    </p:bg>
    <p:spTree>
      <p:nvGrpSpPr>
        <p:cNvPr id="1" name=""/>
        <p:cNvGrpSpPr/>
        <p:nvPr/>
      </p:nvGrpSpPr>
      <p:grpSpPr>
        <a:xfrm>
          <a:off x="0" y="0"/>
          <a:ext cx="0" cy="0"/>
        </a:xfrm>
      </p:grpSpPr>
      <p:sp>
        <p:nvSpPr>
          <p:cNvPr id="2" name="文本1" title=""/>
          <p:cNvSpPr txBox="1"/>
          <p:nvPr/>
        </p:nvSpPr>
        <p:spPr>
          <a:xfrm>
            <a:off x="3267627" y="169459"/>
            <a:ext cx="6084570" cy="744728"/>
          </a:xfrm>
          <a:prstGeom prst="rect">
            <a:avLst/>
          </a:prstGeom>
          <a:noFill/>
        </p:spPr>
        <p:txBody>
          <a:bodyPr anchor="ctr"/>
          <a:lstStyle/>
          <a:p>
            <a:pPr marL="0" algn="ctr"/>
            <a:r>
              <a:rPr lang="zh-CN" altLang="en-US" sz="4000" b="1" i="0">
                <a:solidFill>
                  <a:srgbClr val="FF0000">
                    <a:alpha val="100000"/>
                  </a:srgbClr>
                </a:solidFill>
                <a:latin typeface="华文行楷" panose="02010800040101010101" charset="-122"/>
                <a:ea typeface="华文行楷" panose="02010800040101010101" charset="-122"/>
              </a:rPr>
              <a:t>任务五；</a:t>
            </a:r>
            <a:r>
              <a:rPr lang="zh-CN" altLang="en-US" sz="4000" b="1" i="0">
                <a:solidFill>
                  <a:srgbClr val="006EFF">
                    <a:alpha val="100000"/>
                  </a:srgbClr>
                </a:solidFill>
                <a:latin typeface="华文行楷" panose="02010800040101010101" charset="-122"/>
                <a:ea typeface="华文行楷" panose="02010800040101010101" charset="-122"/>
              </a:rPr>
              <a:t>品味小说的语言</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pic>
        <p:nvPicPr>
          <p:cNvPr id="4" name="思维导图1" title=""/>
          <p:cNvPicPr>
            <a:picLocks noChangeAspect="1"/>
          </p:cNvPicPr>
          <p:nvPr/>
        </p:nvPicPr>
        <p:blipFill>
          <a:blip r:embed="rId2"/>
          <a:stretch>
            <a:fillRect/>
          </a:stretch>
        </p:blipFill>
        <p:spPr>
          <a:xfrm>
            <a:off x="462544" y="857707"/>
            <a:ext cx="11268075" cy="7429500"/>
          </a:xfrm>
          <a:prstGeom prst="rect">
            <a:avLst/>
          </a:prstGeom>
        </p:spPr>
      </p:pic>
      <p:sp>
        <p:nvSpPr>
          <p:cNvPr id="6" name="矩形 5" title="">
            <a:hlinkClick r:id="rId3" action="ppaction://hlinksldjump"/>
          </p:cNvPr>
          <p:cNvSpPr/>
          <p:nvPr/>
        </p:nvSpPr>
        <p:spPr>
          <a:xfrm>
            <a:off x="2195830" y="3008630"/>
            <a:ext cx="2033270" cy="114935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title="">
            <a:hlinkClick r:id="rId4" action="ppaction://hlinksldjump"/>
          </p:cNvPr>
          <p:cNvSpPr/>
          <p:nvPr/>
        </p:nvSpPr>
        <p:spPr>
          <a:xfrm>
            <a:off x="2195830" y="6836410"/>
            <a:ext cx="2032635" cy="114935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87962" y="169526"/>
            <a:ext cx="381762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品味小说的语言</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793" y="950357"/>
            <a:ext cx="11629958" cy="1287137"/>
          </a:xfrm>
          <a:prstGeom prst="rect">
            <a:avLst/>
          </a:prstGeom>
          <a:noFill/>
        </p:spPr>
        <p:txBody>
          <a:bodyPr anchor="t"/>
          <a:lstStyle/>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1.《祝福》中</a:t>
            </a:r>
            <a:r>
              <a:rPr lang="zh-CN" altLang="en-US" sz="2400" b="1" i="0">
                <a:solidFill>
                  <a:srgbClr val="000000">
                    <a:alpha val="100000"/>
                  </a:srgbClr>
                </a:solidFill>
                <a:latin typeface="华文楷体" panose="02010600040101010101" charset="-122"/>
                <a:ea typeface="华文楷体" panose="02010600040101010101" charset="-122"/>
              </a:rPr>
              <a:t>“年年如此，家家如此，——只要买得起福礼和爆竹之类的，——今年自然也如此”</a:t>
            </a:r>
            <a:r>
              <a:rPr lang="zh-CN" altLang="en-US" sz="2400" b="1" i="0">
                <a:solidFill>
                  <a:srgbClr val="006EFF">
                    <a:alpha val="100000"/>
                  </a:srgbClr>
                </a:solidFill>
                <a:latin typeface="微软雅黑" panose="020b0503020204020204" charset="-122"/>
                <a:ea typeface="微软雅黑" panose="020b0503020204020204" charset="-122"/>
              </a:rPr>
              <a:t>一句有怎样的含义？</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577853" y="2237508"/>
            <a:ext cx="11325225" cy="2252584"/>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这句话连用三个“如此”，使用了反复的修辞手法，说明了封建迷信思想统治时间之长，范围之广，而且已经根深蒂固。</a:t>
            </a:r>
            <a:r>
              <a:rPr lang="zh-CN" altLang="en-US" sz="22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辛亥革命后的农村，风俗习惯依旧，封建思想依旧。</a:t>
            </a:r>
            <a:r>
              <a:rPr lang="zh-CN" altLang="en-US" sz="22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破折号插入的部分表明，在这贫富悬殊的社会会里，穷人无福可祝，无福可言。</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68459" y="4689472"/>
            <a:ext cx="11637818" cy="1236414"/>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2.《装在套子里的人》结尾写到，别里科夫死了，“可是一个礼拜还没有过完，生活又恢复旧样子”，对此你如何理解？</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577586" y="5925522"/>
            <a:ext cx="11325482" cy="2252586"/>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然别里科夫死了，但是禁锢社会、束缚人们思想的“套子”仍然存在。</a:t>
            </a:r>
            <a:r>
              <a:rPr lang="zh-CN" altLang="en-US" sz="22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还有许多“套中人”活着，别里科夫现象不是个别现象，而是社会现实的普遍反映。</a:t>
            </a:r>
            <a:r>
              <a:rPr lang="zh-CN" altLang="en-US" sz="22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阻碍社会进步变革的，是专制政府和僵化陈腐的思想。要想让生活有新的气象，必须要试变革社会，革新思想。</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文本1" title=""/>
          <p:cNvSpPr txBox="1"/>
          <p:nvPr/>
        </p:nvSpPr>
        <p:spPr>
          <a:xfrm>
            <a:off x="4196991" y="169650"/>
            <a:ext cx="381762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把握小说的特点</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54638" y="969369"/>
            <a:ext cx="11210925" cy="1759372"/>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一、小说的内涵</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小说是以</a:t>
            </a:r>
            <a:r>
              <a:rPr lang="zh-CN" altLang="en-US" sz="2400" b="1" i="0">
                <a:solidFill>
                  <a:srgbClr val="FF0000">
                    <a:alpha val="100000"/>
                  </a:srgbClr>
                </a:solidFill>
                <a:latin typeface="微软雅黑" panose="020b0503020204020204" charset="-122"/>
                <a:ea typeface="微软雅黑" panose="020b0503020204020204" charset="-122"/>
              </a:rPr>
              <a:t>刻画人物</a:t>
            </a:r>
            <a:r>
              <a:rPr lang="zh-CN" altLang="en-US" sz="2400" b="1" i="0">
                <a:solidFill>
                  <a:srgbClr val="000000">
                    <a:alpha val="100000"/>
                  </a:srgbClr>
                </a:solidFill>
                <a:latin typeface="微软雅黑" panose="020b0503020204020204" charset="-122"/>
                <a:ea typeface="微软雅黑" panose="020b0503020204020204" charset="-122"/>
              </a:rPr>
              <a:t>为中心，通过完整的</a:t>
            </a:r>
            <a:r>
              <a:rPr lang="zh-CN" altLang="en-US" sz="2400" b="1" i="0">
                <a:solidFill>
                  <a:srgbClr val="FF0000">
                    <a:alpha val="100000"/>
                  </a:srgbClr>
                </a:solidFill>
                <a:latin typeface="微软雅黑" panose="020b0503020204020204" charset="-122"/>
                <a:ea typeface="微软雅黑" panose="020b0503020204020204" charset="-122"/>
              </a:rPr>
              <a:t>故事情节</a:t>
            </a:r>
            <a:r>
              <a:rPr lang="zh-CN" altLang="en-US" sz="2400" b="1" i="0">
                <a:solidFill>
                  <a:srgbClr val="000000">
                    <a:alpha val="100000"/>
                  </a:srgbClr>
                </a:solidFill>
                <a:latin typeface="微软雅黑" panose="020b0503020204020204" charset="-122"/>
                <a:ea typeface="微软雅黑" panose="020b0503020204020204" charset="-122"/>
              </a:rPr>
              <a:t>和具体的</a:t>
            </a:r>
            <a:r>
              <a:rPr lang="zh-CN" altLang="en-US" sz="2400" b="1" i="0">
                <a:solidFill>
                  <a:srgbClr val="FF0000">
                    <a:alpha val="100000"/>
                  </a:srgbClr>
                </a:solidFill>
                <a:latin typeface="微软雅黑" panose="020b0503020204020204" charset="-122"/>
                <a:ea typeface="微软雅黑" panose="020b0503020204020204" charset="-122"/>
              </a:rPr>
              <a:t>环境描写</a:t>
            </a:r>
            <a:r>
              <a:rPr lang="zh-CN" altLang="en-US" sz="2400" b="1" i="0">
                <a:solidFill>
                  <a:srgbClr val="000000">
                    <a:alpha val="100000"/>
                  </a:srgbClr>
                </a:solidFill>
                <a:latin typeface="微软雅黑" panose="020b0503020204020204" charset="-122"/>
                <a:ea typeface="微软雅黑" panose="020b0503020204020204" charset="-122"/>
              </a:rPr>
              <a:t>来反映社会生活的一种文学体裁。</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4" name="文本3" title=""/>
          <p:cNvSpPr txBox="1"/>
          <p:nvPr/>
        </p:nvSpPr>
        <p:spPr>
          <a:xfrm>
            <a:off x="154648" y="2728665"/>
            <a:ext cx="5109972" cy="1115730"/>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二、小说</a:t>
            </a:r>
            <a:r>
              <a:rPr lang="zh-CN" altLang="en-US" sz="2400" b="1" i="0">
                <a:solidFill>
                  <a:srgbClr val="FF0000">
                    <a:alpha val="100000"/>
                  </a:srgbClr>
                </a:solidFill>
                <a:latin typeface="微软雅黑" panose="020b0503020204020204" charset="-122"/>
                <a:ea typeface="微软雅黑" panose="020b0503020204020204" charset="-122"/>
              </a:rPr>
              <a:t>三</a:t>
            </a:r>
            <a:r>
              <a:rPr lang="zh-CN" altLang="en-US" sz="2400" b="1" i="0">
                <a:solidFill>
                  <a:srgbClr val="006EFF">
                    <a:alpha val="100000"/>
                  </a:srgbClr>
                </a:solidFill>
                <a:latin typeface="微软雅黑" panose="020b0503020204020204" charset="-122"/>
                <a:ea typeface="微软雅黑" panose="020b0503020204020204" charset="-122"/>
              </a:rPr>
              <a:t>【四】要素：</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u="sng">
                <a:solidFill>
                  <a:srgbClr val="FF0000">
                    <a:alpha val="100000"/>
                  </a:srgbClr>
                </a:solidFill>
                <a:latin typeface="微软雅黑" panose="020b0503020204020204" charset="-122"/>
                <a:ea typeface="微软雅黑" panose="020b0503020204020204" charset="-122"/>
              </a:rPr>
              <a:t>人物</a:t>
            </a:r>
            <a:r>
              <a:rPr lang="zh-CN" altLang="en-US" sz="2400" b="1" i="0">
                <a:solidFill>
                  <a:srgbClr val="FF0000">
                    <a:alpha val="100000"/>
                  </a:srgbClr>
                </a:solidFill>
                <a:latin typeface="微软雅黑" panose="020b0503020204020204" charset="-122"/>
                <a:ea typeface="微软雅黑" panose="020b0503020204020204" charset="-122"/>
              </a:rPr>
              <a:t>、</a:t>
            </a:r>
            <a:r>
              <a:rPr lang="zh-CN" altLang="en-US" sz="2400" b="1" i="0" u="sng">
                <a:solidFill>
                  <a:srgbClr val="FF0000">
                    <a:alpha val="100000"/>
                  </a:srgbClr>
                </a:solidFill>
                <a:latin typeface="微软雅黑" panose="020b0503020204020204" charset="-122"/>
                <a:ea typeface="微软雅黑" panose="020b0503020204020204" charset="-122"/>
              </a:rPr>
              <a:t>情节</a:t>
            </a:r>
            <a:r>
              <a:rPr lang="zh-CN" altLang="en-US" sz="2400" b="1" i="0">
                <a:solidFill>
                  <a:srgbClr val="FF0000">
                    <a:alpha val="100000"/>
                  </a:srgbClr>
                </a:solidFill>
                <a:latin typeface="微软雅黑" panose="020b0503020204020204" charset="-122"/>
                <a:ea typeface="微软雅黑" panose="020b0503020204020204" charset="-122"/>
              </a:rPr>
              <a:t>、</a:t>
            </a:r>
            <a:r>
              <a:rPr lang="zh-CN" altLang="en-US" sz="2400" b="1" i="0" u="sng">
                <a:solidFill>
                  <a:srgbClr val="FF0000">
                    <a:alpha val="100000"/>
                  </a:srgbClr>
                </a:solidFill>
                <a:latin typeface="微软雅黑" panose="020b0503020204020204" charset="-122"/>
                <a:ea typeface="微软雅黑" panose="020b0503020204020204" charset="-122"/>
              </a:rPr>
              <a:t>环境</a:t>
            </a: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6EFF">
                    <a:alpha val="100000"/>
                  </a:srgbClr>
                </a:solidFill>
                <a:latin typeface="微软雅黑" panose="020b0503020204020204" charset="-122"/>
                <a:ea typeface="微软雅黑" panose="020b0503020204020204" charset="-122"/>
              </a:rPr>
              <a:t>【主题】</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4" title=""/>
          <p:cNvSpPr txBox="1"/>
          <p:nvPr/>
        </p:nvSpPr>
        <p:spPr>
          <a:xfrm>
            <a:off x="154648" y="3738208"/>
            <a:ext cx="6747034" cy="2282329"/>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三、高考小说选文的特点：</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   1、材料</a:t>
            </a:r>
            <a:r>
              <a:rPr lang="zh-CN" altLang="en-US" sz="2400" b="1" i="0">
                <a:solidFill>
                  <a:srgbClr val="FF0000">
                    <a:alpha val="100000"/>
                  </a:srgbClr>
                </a:solidFill>
                <a:latin typeface="微软雅黑" panose="020b0503020204020204" charset="-122"/>
                <a:ea typeface="微软雅黑" panose="020b0503020204020204" charset="-122"/>
              </a:rPr>
              <a:t>以小见大</a:t>
            </a:r>
            <a:r>
              <a:rPr lang="zh-CN" altLang="en-US" sz="2400" b="1" i="0">
                <a:solidFill>
                  <a:srgbClr val="000000">
                    <a:alpha val="100000"/>
                  </a:srgbClr>
                </a:solidFill>
                <a:latin typeface="微软雅黑" panose="020b0503020204020204" charset="-122"/>
                <a:ea typeface="微软雅黑" panose="020b0503020204020204" charset="-122"/>
              </a:rPr>
              <a:t>；  2、人物形象</a:t>
            </a:r>
            <a:r>
              <a:rPr lang="zh-CN" altLang="en-US" sz="2400" b="1" i="0">
                <a:solidFill>
                  <a:srgbClr val="FF0000">
                    <a:alpha val="100000"/>
                  </a:srgbClr>
                </a:solidFill>
                <a:latin typeface="微软雅黑" panose="020b0503020204020204" charset="-122"/>
                <a:ea typeface="微软雅黑" panose="020b0503020204020204" charset="-122"/>
              </a:rPr>
              <a:t>典型</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3、情节有</a:t>
            </a:r>
            <a:r>
              <a:rPr lang="zh-CN" altLang="en-US" sz="2400" b="1" i="0">
                <a:solidFill>
                  <a:srgbClr val="FF0000">
                    <a:alpha val="100000"/>
                  </a:srgbClr>
                </a:solidFill>
                <a:latin typeface="微软雅黑" panose="020b0503020204020204" charset="-122"/>
                <a:ea typeface="微软雅黑" panose="020b0503020204020204" charset="-122"/>
              </a:rPr>
              <a:t>吸引力</a:t>
            </a:r>
            <a:r>
              <a:rPr lang="zh-CN" altLang="en-US" sz="2400" b="1" i="0">
                <a:solidFill>
                  <a:srgbClr val="000000">
                    <a:alpha val="100000"/>
                  </a:srgbClr>
                </a:solidFill>
                <a:latin typeface="微软雅黑" panose="020b0503020204020204" charset="-122"/>
                <a:ea typeface="微软雅黑" panose="020b0503020204020204" charset="-122"/>
              </a:rPr>
              <a:t>；   4、结尾</a:t>
            </a:r>
            <a:r>
              <a:rPr lang="zh-CN" altLang="en-US" sz="2400" b="1" i="0">
                <a:solidFill>
                  <a:srgbClr val="FF0000">
                    <a:alpha val="100000"/>
                  </a:srgbClr>
                </a:solidFill>
                <a:latin typeface="微软雅黑" panose="020b0503020204020204" charset="-122"/>
                <a:ea typeface="微软雅黑" panose="020b0503020204020204" charset="-122"/>
              </a:rPr>
              <a:t>含蓄隽永</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5、主题</a:t>
            </a:r>
            <a:r>
              <a:rPr lang="zh-CN" altLang="en-US" sz="2400" b="1" i="0">
                <a:solidFill>
                  <a:srgbClr val="FF0000">
                    <a:alpha val="100000"/>
                  </a:srgbClr>
                </a:solidFill>
                <a:latin typeface="微软雅黑" panose="020b0503020204020204" charset="-122"/>
                <a:ea typeface="微软雅黑" panose="020b0503020204020204" charset="-122"/>
              </a:rPr>
              <a:t>新鲜深刻</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6"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rot="1152000">
            <a:off x="9252547" y="2873121"/>
            <a:ext cx="749300"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表现</a:t>
            </a:r>
            <a:endParaRPr lang="zh-CN" altLang="en-US" sz="2200" b="1" i="0">
              <a:solidFill>
                <a:srgbClr val="FF0000">
                  <a:alpha val="100000"/>
                </a:srgbClr>
              </a:solidFill>
              <a:latin typeface="微软雅黑" panose="020b0503020204020204" charset="-122"/>
              <a:ea typeface="微软雅黑" panose="020b0503020204020204" charset="-122"/>
            </a:endParaRPr>
          </a:p>
        </p:txBody>
      </p:sp>
      <p:grpSp>
        <p:nvGrpSpPr>
          <p:cNvPr id="8" name="组合1" title=""/>
          <p:cNvGrpSpPr/>
          <p:nvPr/>
        </p:nvGrpSpPr>
        <p:grpSpPr>
          <a:xfrm>
            <a:off x="6468148" y="2412620"/>
            <a:ext cx="5457741" cy="3359729"/>
            <a:chExt cx="5457741" cy="3359729"/>
          </a:xfrm>
        </p:grpSpPr>
        <p:sp>
          <p:nvSpPr>
            <p:cNvPr id="9" name="形状2"/>
            <p:cNvSpPr txBox="1"/>
            <p:nvPr/>
          </p:nvSpPr>
          <p:spPr>
            <a:xfrm>
              <a:off x="2956406" y="1699201"/>
              <a:ext cx="1645277" cy="1191"/>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10" name="形状3"/>
            <p:cNvSpPr txBox="1"/>
            <p:nvPr/>
          </p:nvSpPr>
          <p:spPr>
            <a:xfrm>
              <a:off x="324137" y="0"/>
              <a:ext cx="811481" cy="811481"/>
            </a:xfrm>
            <a:custGeom>
              <a:gdLst>
                <a:gd name="connsiteX0" fmla="*/ 405740 w 811481"/>
                <a:gd name="connsiteY0" fmla="*/ 0 h 811481"/>
                <a:gd name="connsiteX1" fmla="*/ 629824 w 811481"/>
                <a:gd name="connsiteY1" fmla="*/ 0 h 811481"/>
                <a:gd name="connsiteX2" fmla="*/ 811481 w 811481"/>
                <a:gd name="connsiteY2" fmla="*/ 629824 h 811481"/>
                <a:gd name="connsiteX3" fmla="*/ 181656 w 811481"/>
                <a:gd name="connsiteY3" fmla="*/ 811481 h 811481"/>
                <a:gd name="connsiteX4" fmla="*/ 0 w 811481"/>
                <a:gd name="connsiteY4" fmla="*/ 181656 h 811481"/>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1481" h="811481">
                  <a:moveTo>
                    <a:pt x="405740" y="0"/>
                  </a:moveTo>
                  <a:cubicBezTo>
                    <a:pt x="629824" y="0"/>
                    <a:pt x="811481" y="181656"/>
                    <a:pt x="811481" y="405740"/>
                  </a:cubicBezTo>
                  <a:cubicBezTo>
                    <a:pt x="811481" y="629824"/>
                    <a:pt x="629824" y="811481"/>
                    <a:pt x="405740" y="811481"/>
                  </a:cubicBezTo>
                  <a:cubicBezTo>
                    <a:pt x="181656" y="811481"/>
                    <a:pt x="0" y="629824"/>
                    <a:pt x="0" y="405740"/>
                  </a:cubicBezTo>
                  <a:cubicBezTo>
                    <a:pt x="0" y="181656"/>
                    <a:pt x="181656" y="0"/>
                    <a:pt x="405740" y="0"/>
                  </a:cubicBezTo>
                  <a:close/>
                </a:path>
              </a:pathLst>
            </a:custGeom>
            <a:solidFill>
              <a:srgbClr val="FFFFFF">
                <a:alpha val="0"/>
              </a:srgbClr>
            </a:solidFill>
            <a:ln w="28575">
              <a:solidFill>
                <a:srgbClr val="000000">
                  <a:alpha val="100000"/>
                </a:srgbClr>
              </a:solidFill>
              <a:prstDash val="solid"/>
            </a:ln>
          </p:spPr>
          <p:txBody>
            <a:bodyPr anchor="ctr"/>
            <a:lstStyle/>
            <a:p>
              <a:pPr marL="0" algn="ctr"/>
              <a:r>
                <a:rPr lang="zh-CN" altLang="en-US" sz="2200" b="1" i="0">
                  <a:solidFill>
                    <a:srgbClr val="006EFF">
                      <a:alpha val="100000"/>
                    </a:srgbClr>
                  </a:solidFill>
                  <a:latin typeface="微软雅黑" panose="020b0503020204020204" charset="-122"/>
                  <a:ea typeface="微软雅黑" panose="020b0503020204020204" charset="-122"/>
                </a:rPr>
                <a:t>情节</a:t>
              </a:r>
              <a:endParaRPr lang="zh-CN" altLang="en-US" sz="2200" b="1" i="0">
                <a:solidFill>
                  <a:srgbClr val="006EFF">
                    <a:alpha val="100000"/>
                  </a:srgbClr>
                </a:solidFill>
                <a:latin typeface="微软雅黑" panose="020b0503020204020204" charset="-122"/>
                <a:ea typeface="微软雅黑" panose="020b0503020204020204" charset="-122"/>
              </a:endParaRPr>
            </a:p>
          </p:txBody>
        </p:sp>
        <p:sp>
          <p:nvSpPr>
            <p:cNvPr id="11" name="形状4"/>
            <p:cNvSpPr txBox="1"/>
            <p:nvPr/>
          </p:nvSpPr>
          <p:spPr>
            <a:xfrm>
              <a:off x="4646260" y="1273679"/>
              <a:ext cx="811481" cy="811481"/>
            </a:xfrm>
            <a:custGeom>
              <a:gdLst>
                <a:gd name="connsiteX0" fmla="*/ 405740 w 811481"/>
                <a:gd name="connsiteY0" fmla="*/ 0 h 811481"/>
                <a:gd name="connsiteX1" fmla="*/ 629824 w 811481"/>
                <a:gd name="connsiteY1" fmla="*/ 0 h 811481"/>
                <a:gd name="connsiteX2" fmla="*/ 811481 w 811481"/>
                <a:gd name="connsiteY2" fmla="*/ 629824 h 811481"/>
                <a:gd name="connsiteX3" fmla="*/ 181656 w 811481"/>
                <a:gd name="connsiteY3" fmla="*/ 811481 h 811481"/>
                <a:gd name="connsiteX4" fmla="*/ 0 w 811481"/>
                <a:gd name="connsiteY4" fmla="*/ 181656 h 811481"/>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1481" h="811481">
                  <a:moveTo>
                    <a:pt x="405740" y="0"/>
                  </a:moveTo>
                  <a:cubicBezTo>
                    <a:pt x="629824" y="0"/>
                    <a:pt x="811481" y="181656"/>
                    <a:pt x="811481" y="405740"/>
                  </a:cubicBezTo>
                  <a:cubicBezTo>
                    <a:pt x="811481" y="629824"/>
                    <a:pt x="629824" y="811481"/>
                    <a:pt x="405740" y="811481"/>
                  </a:cubicBezTo>
                  <a:cubicBezTo>
                    <a:pt x="181656" y="811481"/>
                    <a:pt x="0" y="629824"/>
                    <a:pt x="0" y="405740"/>
                  </a:cubicBezTo>
                  <a:cubicBezTo>
                    <a:pt x="0" y="181656"/>
                    <a:pt x="181656" y="0"/>
                    <a:pt x="405740" y="0"/>
                  </a:cubicBezTo>
                  <a:close/>
                </a:path>
              </a:pathLst>
            </a:custGeom>
            <a:solidFill>
              <a:srgbClr val="FFFFFF">
                <a:alpha val="0"/>
              </a:srgbClr>
            </a:solidFill>
            <a:ln w="28575">
              <a:solidFill>
                <a:srgbClr val="000000">
                  <a:alpha val="100000"/>
                </a:srgbClr>
              </a:solidFill>
              <a:prstDash val="solid"/>
            </a:ln>
          </p:spPr>
          <p:txBody>
            <a:bodyPr anchor="ctr"/>
            <a:lstStyle/>
            <a:p>
              <a:pPr marL="0" algn="ctr"/>
              <a:r>
                <a:rPr lang="zh-CN" altLang="en-US" sz="2200" b="1" i="0">
                  <a:solidFill>
                    <a:srgbClr val="006EFF">
                      <a:alpha val="100000"/>
                    </a:srgbClr>
                  </a:solidFill>
                  <a:latin typeface="微软雅黑" panose="020b0503020204020204" charset="-122"/>
                  <a:ea typeface="微软雅黑" panose="020b0503020204020204" charset="-122"/>
                </a:rPr>
                <a:t>主题</a:t>
              </a:r>
              <a:endParaRPr lang="zh-CN" altLang="en-US" sz="2200" b="1" i="0">
                <a:solidFill>
                  <a:srgbClr val="006EFF">
                    <a:alpha val="100000"/>
                  </a:srgbClr>
                </a:solidFill>
                <a:latin typeface="微软雅黑" panose="020b0503020204020204" charset="-122"/>
                <a:ea typeface="微软雅黑" panose="020b0503020204020204" charset="-122"/>
              </a:endParaRPr>
            </a:p>
          </p:txBody>
        </p:sp>
        <p:sp>
          <p:nvSpPr>
            <p:cNvPr id="12" name="形状5"/>
            <p:cNvSpPr txBox="1"/>
            <p:nvPr/>
          </p:nvSpPr>
          <p:spPr>
            <a:xfrm>
              <a:off x="324101" y="2548248"/>
              <a:ext cx="811481" cy="811481"/>
            </a:xfrm>
            <a:custGeom>
              <a:gdLst>
                <a:gd name="connsiteX0" fmla="*/ 405740 w 811481"/>
                <a:gd name="connsiteY0" fmla="*/ 0 h 811481"/>
                <a:gd name="connsiteX1" fmla="*/ 629824 w 811481"/>
                <a:gd name="connsiteY1" fmla="*/ 0 h 811481"/>
                <a:gd name="connsiteX2" fmla="*/ 811481 w 811481"/>
                <a:gd name="connsiteY2" fmla="*/ 629824 h 811481"/>
                <a:gd name="connsiteX3" fmla="*/ 181656 w 811481"/>
                <a:gd name="connsiteY3" fmla="*/ 811481 h 811481"/>
                <a:gd name="connsiteX4" fmla="*/ 0 w 811481"/>
                <a:gd name="connsiteY4" fmla="*/ 181656 h 811481"/>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1481" h="811481">
                  <a:moveTo>
                    <a:pt x="405740" y="0"/>
                  </a:moveTo>
                  <a:cubicBezTo>
                    <a:pt x="629824" y="0"/>
                    <a:pt x="811481" y="181656"/>
                    <a:pt x="811481" y="405740"/>
                  </a:cubicBezTo>
                  <a:cubicBezTo>
                    <a:pt x="811481" y="629824"/>
                    <a:pt x="629824" y="811481"/>
                    <a:pt x="405740" y="811481"/>
                  </a:cubicBezTo>
                  <a:cubicBezTo>
                    <a:pt x="181656" y="811481"/>
                    <a:pt x="0" y="629824"/>
                    <a:pt x="0" y="405740"/>
                  </a:cubicBezTo>
                  <a:cubicBezTo>
                    <a:pt x="0" y="181656"/>
                    <a:pt x="181656" y="0"/>
                    <a:pt x="405740" y="0"/>
                  </a:cubicBezTo>
                  <a:close/>
                </a:path>
              </a:pathLst>
            </a:custGeom>
            <a:solidFill>
              <a:srgbClr val="FFFFFF">
                <a:alpha val="0"/>
              </a:srgbClr>
            </a:solidFill>
            <a:ln w="28575">
              <a:solidFill>
                <a:srgbClr val="000000">
                  <a:alpha val="100000"/>
                </a:srgbClr>
              </a:solidFill>
              <a:prstDash val="solid"/>
            </a:ln>
          </p:spPr>
          <p:txBody>
            <a:bodyPr anchor="ctr"/>
            <a:lstStyle/>
            <a:p>
              <a:pPr marL="0" algn="ctr"/>
              <a:r>
                <a:rPr lang="zh-CN" altLang="en-US" sz="2200" b="1" i="0">
                  <a:solidFill>
                    <a:srgbClr val="006EFF">
                      <a:alpha val="100000"/>
                    </a:srgbClr>
                  </a:solidFill>
                  <a:latin typeface="微软雅黑" panose="020b0503020204020204" charset="-122"/>
                  <a:ea typeface="微软雅黑" panose="020b0503020204020204" charset="-122"/>
                </a:rPr>
                <a:t>人物</a:t>
              </a:r>
              <a:endParaRPr lang="zh-CN" altLang="en-US" sz="2200" b="1" i="0">
                <a:solidFill>
                  <a:srgbClr val="006EFF">
                    <a:alpha val="100000"/>
                  </a:srgbClr>
                </a:solidFill>
                <a:latin typeface="微软雅黑" panose="020b0503020204020204" charset="-122"/>
                <a:ea typeface="微软雅黑" panose="020b0503020204020204" charset="-122"/>
              </a:endParaRPr>
            </a:p>
          </p:txBody>
        </p:sp>
        <p:sp>
          <p:nvSpPr>
            <p:cNvPr id="13" name="形状6"/>
            <p:cNvSpPr txBox="1"/>
            <p:nvPr/>
          </p:nvSpPr>
          <p:spPr>
            <a:xfrm>
              <a:off x="2120278" y="1274107"/>
              <a:ext cx="811481" cy="811481"/>
            </a:xfrm>
            <a:custGeom>
              <a:gdLst>
                <a:gd name="connsiteX0" fmla="*/ 405740 w 811481"/>
                <a:gd name="connsiteY0" fmla="*/ 0 h 811481"/>
                <a:gd name="connsiteX1" fmla="*/ 629824 w 811481"/>
                <a:gd name="connsiteY1" fmla="*/ 0 h 811481"/>
                <a:gd name="connsiteX2" fmla="*/ 811481 w 811481"/>
                <a:gd name="connsiteY2" fmla="*/ 629824 h 811481"/>
                <a:gd name="connsiteX3" fmla="*/ 181656 w 811481"/>
                <a:gd name="connsiteY3" fmla="*/ 811481 h 811481"/>
                <a:gd name="connsiteX4" fmla="*/ 0 w 811481"/>
                <a:gd name="connsiteY4" fmla="*/ 181656 h 811481"/>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1481" h="811481">
                  <a:moveTo>
                    <a:pt x="405740" y="0"/>
                  </a:moveTo>
                  <a:cubicBezTo>
                    <a:pt x="629824" y="0"/>
                    <a:pt x="811481" y="181656"/>
                    <a:pt x="811481" y="405740"/>
                  </a:cubicBezTo>
                  <a:cubicBezTo>
                    <a:pt x="811481" y="629824"/>
                    <a:pt x="629824" y="811481"/>
                    <a:pt x="405740" y="811481"/>
                  </a:cubicBezTo>
                  <a:cubicBezTo>
                    <a:pt x="181656" y="811481"/>
                    <a:pt x="0" y="629824"/>
                    <a:pt x="0" y="405740"/>
                  </a:cubicBezTo>
                  <a:cubicBezTo>
                    <a:pt x="0" y="181656"/>
                    <a:pt x="181656" y="0"/>
                    <a:pt x="405740" y="0"/>
                  </a:cubicBezTo>
                  <a:close/>
                </a:path>
              </a:pathLst>
            </a:custGeom>
            <a:solidFill>
              <a:srgbClr val="FFFFFF">
                <a:alpha val="0"/>
              </a:srgbClr>
            </a:solidFill>
            <a:ln w="28575">
              <a:solidFill>
                <a:srgbClr val="000000">
                  <a:alpha val="100000"/>
                </a:srgbClr>
              </a:solidFill>
              <a:prstDash val="solid"/>
            </a:ln>
          </p:spPr>
          <p:txBody>
            <a:bodyPr anchor="ctr"/>
            <a:lstStyle/>
            <a:p>
              <a:pPr marL="0" algn="ctr"/>
              <a:r>
                <a:rPr lang="zh-CN" altLang="en-US" sz="2200" b="1" i="0">
                  <a:solidFill>
                    <a:srgbClr val="006EFF">
                      <a:alpha val="100000"/>
                    </a:srgbClr>
                  </a:solidFill>
                  <a:latin typeface="微软雅黑" panose="020b0503020204020204" charset="-122"/>
                  <a:ea typeface="微软雅黑" panose="020b0503020204020204" charset="-122"/>
                </a:rPr>
                <a:t>环境</a:t>
              </a:r>
              <a:endParaRPr lang="zh-CN" altLang="en-US" sz="2200" b="1" i="0">
                <a:solidFill>
                  <a:srgbClr val="006EFF">
                    <a:alpha val="100000"/>
                  </a:srgbClr>
                </a:solidFill>
                <a:latin typeface="微软雅黑" panose="020b0503020204020204" charset="-122"/>
                <a:ea typeface="微软雅黑" panose="020b0503020204020204" charset="-122"/>
              </a:endParaRPr>
            </a:p>
          </p:txBody>
        </p:sp>
        <p:sp>
          <p:nvSpPr>
            <p:cNvPr id="14" name="形状7"/>
            <p:cNvSpPr txBox="1"/>
            <p:nvPr/>
          </p:nvSpPr>
          <p:spPr>
            <a:xfrm>
              <a:off x="1145510" y="286540"/>
              <a:ext cx="3542805" cy="1138052"/>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15" name="形状8"/>
            <p:cNvSpPr txBox="1"/>
            <p:nvPr/>
          </p:nvSpPr>
          <p:spPr>
            <a:xfrm flipV="1">
              <a:off x="1145510" y="1958982"/>
              <a:ext cx="3602182" cy="1138052"/>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16" name="形状9"/>
            <p:cNvSpPr txBox="1"/>
            <p:nvPr/>
          </p:nvSpPr>
          <p:spPr>
            <a:xfrm>
              <a:off x="1096029" y="632904"/>
              <a:ext cx="1058883" cy="870857"/>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17" name="形状10"/>
            <p:cNvSpPr txBox="1"/>
            <p:nvPr/>
          </p:nvSpPr>
          <p:spPr>
            <a:xfrm flipH="1" flipV="1">
              <a:off x="1155406" y="573527"/>
              <a:ext cx="1048987" cy="870857"/>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18" name="形状11"/>
            <p:cNvSpPr txBox="1"/>
            <p:nvPr/>
          </p:nvSpPr>
          <p:spPr>
            <a:xfrm flipV="1">
              <a:off x="1095933" y="1939189"/>
              <a:ext cx="1148044" cy="838694"/>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19" name="形状12"/>
            <p:cNvSpPr txBox="1"/>
            <p:nvPr/>
          </p:nvSpPr>
          <p:spPr>
            <a:xfrm flipH="1">
              <a:off x="1056445" y="1869917"/>
              <a:ext cx="1128156" cy="831273"/>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20" name="形状13"/>
            <p:cNvSpPr txBox="1"/>
            <p:nvPr/>
          </p:nvSpPr>
          <p:spPr>
            <a:xfrm rot="3156000">
              <a:off x="0" y="1128948"/>
              <a:ext cx="1407424" cy="1076057"/>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sp>
          <p:nvSpPr>
            <p:cNvPr id="21" name="形状14"/>
            <p:cNvSpPr txBox="1"/>
            <p:nvPr/>
          </p:nvSpPr>
          <p:spPr>
            <a:xfrm rot="3156000" flipH="1" flipV="1">
              <a:off x="89177" y="1140864"/>
              <a:ext cx="1386112" cy="1059762"/>
            </a:xfrm>
            <a:prstGeom prst="line">
              <a:avLst/>
            </a:prstGeom>
            <a:solidFill>
              <a:srgbClr val="FFFFFF">
                <a:alpha val="0"/>
              </a:srgbClr>
            </a:solidFill>
            <a:ln w="28575">
              <a:solidFill>
                <a:srgbClr val="000000">
                  <a:alpha val="100000"/>
                </a:srgbClr>
              </a:solidFill>
              <a:prstDash val="solid"/>
              <a:tailEnd type="arrow" w="sm" len="sm"/>
            </a:ln>
          </p:spPr>
          <p:txBody>
            <a:bodyPr anchor="ctr"/>
            <a:lstStyle/>
            <a:p>
              <a:pPr marL="0" algn="ctr"/>
            </a:p>
          </p:txBody>
        </p:sp>
      </p:grpSp>
      <p:sp>
        <p:nvSpPr>
          <p:cNvPr id="22" name="文本6" title=""/>
          <p:cNvSpPr txBox="1"/>
          <p:nvPr/>
        </p:nvSpPr>
        <p:spPr>
          <a:xfrm>
            <a:off x="9461321" y="3647290"/>
            <a:ext cx="1480709"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烘托/强化</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3" name="文本7" title=""/>
          <p:cNvSpPr txBox="1"/>
          <p:nvPr/>
        </p:nvSpPr>
        <p:spPr>
          <a:xfrm rot="20616000">
            <a:off x="9157526" y="4798548"/>
            <a:ext cx="749300"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揭示</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4" name="文本8" title=""/>
          <p:cNvSpPr txBox="1"/>
          <p:nvPr/>
        </p:nvSpPr>
        <p:spPr>
          <a:xfrm rot="2280000">
            <a:off x="7523668" y="3274369"/>
            <a:ext cx="764724" cy="588578"/>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依附</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5" name="文本9" title=""/>
          <p:cNvSpPr txBox="1"/>
          <p:nvPr/>
        </p:nvSpPr>
        <p:spPr>
          <a:xfrm rot="2436000">
            <a:off x="7870417" y="2972082"/>
            <a:ext cx="749300"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服务</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6" name="文本10" title=""/>
          <p:cNvSpPr txBox="1"/>
          <p:nvPr/>
        </p:nvSpPr>
        <p:spPr>
          <a:xfrm rot="19404000">
            <a:off x="7870736" y="4611652"/>
            <a:ext cx="749300"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影响</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7" name="文本11" title=""/>
          <p:cNvSpPr txBox="1"/>
          <p:nvPr/>
        </p:nvSpPr>
        <p:spPr>
          <a:xfrm rot="19278000">
            <a:off x="7584139" y="4271305"/>
            <a:ext cx="749300"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烘托</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8" name="文本12" title=""/>
          <p:cNvSpPr txBox="1"/>
          <p:nvPr/>
        </p:nvSpPr>
        <p:spPr>
          <a:xfrm>
            <a:off x="5672538" y="3812886"/>
            <a:ext cx="1442523"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突出/塑造</a:t>
            </a:r>
            <a:endParaRPr lang="zh-CN" altLang="en-US" sz="2200" b="1" i="0">
              <a:solidFill>
                <a:srgbClr val="FF0000">
                  <a:alpha val="100000"/>
                </a:srgbClr>
              </a:solidFill>
              <a:latin typeface="微软雅黑" panose="020b0503020204020204" charset="-122"/>
              <a:ea typeface="微软雅黑" panose="020b0503020204020204" charset="-122"/>
            </a:endParaRPr>
          </a:p>
        </p:txBody>
      </p:sp>
      <p:sp>
        <p:nvSpPr>
          <p:cNvPr id="29" name="文本13" title=""/>
          <p:cNvSpPr txBox="1"/>
          <p:nvPr/>
        </p:nvSpPr>
        <p:spPr>
          <a:xfrm>
            <a:off x="7184536" y="3812943"/>
            <a:ext cx="1442523" cy="559245"/>
          </a:xfrm>
          <a:prstGeom prst="rect">
            <a:avLst/>
          </a:prstGeom>
          <a:noFill/>
        </p:spPr>
        <p:txBody>
          <a:bodyPr anchor="t"/>
          <a:lstStyle/>
          <a:p>
            <a:pPr marL="0" algn="l"/>
            <a:r>
              <a:rPr lang="zh-CN" altLang="en-US" sz="2200" b="1" i="0">
                <a:solidFill>
                  <a:srgbClr val="FF0000">
                    <a:alpha val="100000"/>
                  </a:srgbClr>
                </a:solidFill>
                <a:latin typeface="微软雅黑" panose="020b0503020204020204" charset="-122"/>
                <a:ea typeface="微软雅黑" panose="020b0503020204020204" charset="-122"/>
              </a:rPr>
              <a:t>决定/丰富</a:t>
            </a:r>
            <a:endParaRPr lang="zh-CN" altLang="en-US" sz="2200" b="1" i="0">
              <a:solidFill>
                <a:srgbClr val="FF0000">
                  <a:alpha val="100000"/>
                </a:srgbClr>
              </a:solidFill>
              <a:latin typeface="微软雅黑" panose="020b0503020204020204" charset="-122"/>
              <a:ea typeface="微软雅黑" panose="020b0503020204020204" charset="-122"/>
            </a:endParaRPr>
          </a:p>
        </p:txBody>
      </p:sp>
      <p:pic>
        <p:nvPicPr>
          <p:cNvPr id="30" name="思维导图1" title=""/>
          <p:cNvPicPr>
            <a:picLocks noChangeAspect="1"/>
          </p:cNvPicPr>
          <p:nvPr/>
        </p:nvPicPr>
        <p:blipFill>
          <a:blip r:embed="rId2"/>
          <a:stretch>
            <a:fillRect/>
          </a:stretch>
        </p:blipFill>
        <p:spPr>
          <a:xfrm>
            <a:off x="328632" y="6020219"/>
            <a:ext cx="11553825" cy="2438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
                                        <p:tgtEl>
                                          <p:spTgt spid="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300"/>
                                        <p:tgtEl>
                                          <p:spTgt spid="8"/>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300"/>
                                        <p:tgtEl>
                                          <p:spTgt spid="2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300"/>
                                        <p:tgtEl>
                                          <p:spTgt spid="29"/>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300"/>
                                        <p:tgtEl>
                                          <p:spTgt spid="24"/>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300"/>
                                        <p:tgtEl>
                                          <p:spTgt spid="25"/>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300"/>
                                        <p:tgtEl>
                                          <p:spTgt spid="26"/>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300"/>
                                        <p:tgtEl>
                                          <p:spTgt spid="27"/>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300"/>
                                        <p:tgtEl>
                                          <p:spTgt spid="7"/>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300"/>
                                        <p:tgtEl>
                                          <p:spTgt spid="22"/>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300"/>
                                        <p:tgtEl>
                                          <p:spTgt spid="23"/>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300"/>
                                        <p:tgtEl>
                                          <p:spTgt spid="5"/>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8" grpId="0" animBg="1"/>
      <p:bldP spid="29" grpId="0" animBg="1"/>
      <p:bldP spid="24" grpId="0" animBg="1"/>
      <p:bldP spid="25" grpId="0" animBg="1"/>
      <p:bldP spid="26" grpId="0" animBg="1"/>
      <p:bldP spid="27" grpId="0" animBg="1"/>
      <p:bldP spid="7" grpId="0" animBg="1"/>
      <p:bldP spid="22" grpId="0" animBg="1"/>
      <p:bldP spid="23" grpId="0" animBg="1"/>
      <p:bldP spid="5" grpId="0" animBg="1"/>
      <p:bldP spid="30" grpId="0" animBg="1"/>
      <p:bldP spid="8" grpId="0" animBg="1"/>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873589" y="169459"/>
            <a:ext cx="444627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理解鉴赏文中语句</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208045" y="988333"/>
            <a:ext cx="26289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一、小说语言类型</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413156" y="1580617"/>
          <a:ext cx="11572875" cy="4181199"/>
        </p:xfrm>
        <a:graphic>
          <a:graphicData uri="http://schemas.openxmlformats.org/drawingml/2006/table">
            <a:tbl>
              <a:tblPr firstRow="1" bandRow="1">
                <a:tableStyleId>{5C22544A-7EE6-4342-B048-85BDC9FD1C3A}</a:tableStyleId>
              </a:tblPr>
              <a:tblGrid>
                <a:gridCol w="3441061"/>
                <a:gridCol w="8131814"/>
              </a:tblGrid>
              <a:tr h="630872">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类型</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特点</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775163">
                <a:tc>
                  <a:txBody>
                    <a:bodyPr vert="horz" wrap="square"/>
                    <a:lstStyle/>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叙述 人（作者）的语言</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语言题考查重点</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作者独有的言语方式和腔调，具体为语言风格、修辞、遣词造句的习惯，也包括作者语言的地域色彩和语体色彩。表现在人物描述、故事叙述、环境描写的各个元素之中。</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775163">
                <a:tc>
                  <a:txBody>
                    <a:bodyPr vert="horz" wrap="square"/>
                    <a:lstStyle/>
                    <a:p>
                      <a:pPr marL="0" algn="ctr">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作品中人物的语言</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多在分析人物中考查</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主要表现为人物的对话或独白。强调人物语言的个性化，符合人物身份、地位、文化背景、性格特点的形象设定；推动情节的发展；有时也点明或深化小说的主题。</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6" name="文本3" title=""/>
          <p:cNvSpPr txBox="1"/>
          <p:nvPr/>
        </p:nvSpPr>
        <p:spPr>
          <a:xfrm>
            <a:off x="208016" y="6035488"/>
            <a:ext cx="43815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二、理解语句含意的三个层面</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4" title=""/>
          <p:cNvSpPr txBox="1"/>
          <p:nvPr/>
        </p:nvSpPr>
        <p:spPr>
          <a:xfrm>
            <a:off x="552240" y="6579041"/>
            <a:ext cx="11088710" cy="1737063"/>
          </a:xfrm>
          <a:prstGeom prst="rect">
            <a:avLst/>
          </a:prstGeom>
          <a:noFill/>
        </p:spPr>
        <p:txBody>
          <a:bodyPr anchor="t"/>
          <a:lstStyle/>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1.表层意义：</a:t>
            </a:r>
            <a:r>
              <a:rPr lang="zh-CN" altLang="en-US" sz="2400" b="1" i="0">
                <a:solidFill>
                  <a:srgbClr val="000000">
                    <a:alpha val="100000"/>
                  </a:srgbClr>
                </a:solidFill>
                <a:latin typeface="华文楷体" panose="02010600040101010101" charset="-122"/>
                <a:ea typeface="华文楷体" panose="02010600040101010101" charset="-122"/>
              </a:rPr>
              <a:t>即字面上的含义；</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2.语境含义：</a:t>
            </a:r>
            <a:r>
              <a:rPr lang="zh-CN" altLang="en-US" sz="2400" b="1" i="0">
                <a:solidFill>
                  <a:srgbClr val="000000">
                    <a:alpha val="100000"/>
                  </a:srgbClr>
                </a:solidFill>
                <a:latin typeface="华文楷体" panose="02010600040101010101" charset="-122"/>
                <a:ea typeface="华文楷体" panose="02010600040101010101" charset="-122"/>
              </a:rPr>
              <a:t>即在一定的语境中语句所具有的临时含义；</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3.言外之意：</a:t>
            </a:r>
            <a:r>
              <a:rPr lang="zh-CN" altLang="en-US" sz="2400" b="1" i="0">
                <a:solidFill>
                  <a:srgbClr val="000000">
                    <a:alpha val="100000"/>
                  </a:srgbClr>
                </a:solidFill>
                <a:latin typeface="华文楷体" panose="02010600040101010101" charset="-122"/>
                <a:ea typeface="华文楷体" panose="02010600040101010101" charset="-122"/>
              </a:rPr>
              <a:t>反语、双关、婉曲等，注意与小说的主题、作者的理性思考关联。</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171802" y="996810"/>
            <a:ext cx="11849100" cy="7511901"/>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三、分析语句含意要关注语句的类型</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1.情感复杂、矛盾、变化的句子</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应多揣摩人物的情感，注意小说中的情感往往通过动作、神态、语言、心理、环境等体现出来，多与主旨相联系。</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2.含意蕴藉、意味深长的修辞句、象征句</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既要联系表层意思(字面意思)，又要联系深层含意语境临时义)，这些句子不仅有比喻义、象征义，还有抽象层面的含义，如精神层面、文化层面，应尽可能地深入下去。</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3.位置特殊的结构句</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这类题所选句子多是能体现行文脉络的总起句、过渡句、总结句，且多选在文章尾部。需要梳理行文脉络，依据句子所在位置加以回答。</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4.含蓄、隽永的写景句、评论句</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写景句多由景入情，个别景物或有线索作用，或有象征作用；评论句常常点明主旨，亮明观点，对此也应关注 到 。</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3B00FF">
                    <a:alpha val="100000"/>
                  </a:srgbClr>
                </a:solidFill>
                <a:latin typeface="微软雅黑" panose="020b0503020204020204" charset="-122"/>
                <a:ea typeface="微软雅黑" panose="020b0503020204020204" charset="-122"/>
              </a:rPr>
              <a:t>当然，上述四类句子在具体题目中有时分得不是如此清晰，应灵活归类。</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3" name="文本2" title=""/>
          <p:cNvSpPr txBox="1"/>
          <p:nvPr/>
        </p:nvSpPr>
        <p:spPr>
          <a:xfrm>
            <a:off x="3873589" y="169459"/>
            <a:ext cx="444627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理解鉴赏文中语句</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873589" y="169459"/>
            <a:ext cx="444627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理解鉴赏文中语句</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71898" y="1005402"/>
            <a:ext cx="11849110" cy="2267456"/>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四、理解分析语句含意三步走</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6EFF">
                    <a:alpha val="100000"/>
                  </a:srgbClr>
                </a:solidFill>
                <a:latin typeface="微软雅黑" panose="020b0503020204020204" charset="-122"/>
                <a:ea typeface="微软雅黑" panose="020b0503020204020204" charset="-122"/>
              </a:rPr>
              <a:t>第一步，审清题干，分辨小说语言类别：</a:t>
            </a:r>
            <a:r>
              <a:rPr lang="zh-CN" altLang="en-US" sz="2400" b="1" i="0">
                <a:solidFill>
                  <a:srgbClr val="FF0000">
                    <a:alpha val="100000"/>
                  </a:srgbClr>
                </a:solidFill>
                <a:latin typeface="微软雅黑" panose="020b0503020204020204" charset="-122"/>
                <a:ea typeface="微软雅黑" panose="020b0503020204020204" charset="-122"/>
              </a:rPr>
              <a:t>作者的叙述语言？作品中人物语言？</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对叙述语言，重在揣摩作者表达的意图；</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对人物语言，一要品味语言本身的特点，二要体会语言揭示的人物性格特点。</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4" name="文本3" title=""/>
          <p:cNvSpPr txBox="1"/>
          <p:nvPr/>
        </p:nvSpPr>
        <p:spPr>
          <a:xfrm>
            <a:off x="171831" y="3347146"/>
            <a:ext cx="11553825" cy="2849727"/>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第二步，结合主题，分析语句重要内涵：</a:t>
            </a:r>
            <a:r>
              <a:rPr lang="zh-CN" altLang="en-US" sz="2400" b="1" i="0">
                <a:solidFill>
                  <a:srgbClr val="FF0000">
                    <a:alpha val="100000"/>
                  </a:srgbClr>
                </a:solidFill>
                <a:latin typeface="微软雅黑" panose="020b0503020204020204" charset="-122"/>
                <a:ea typeface="微软雅黑" panose="020b0503020204020204" charset="-122"/>
              </a:rPr>
              <a:t>表层含义是什么？深层含义是什么？</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华文楷体" panose="02010600040101010101" charset="-122"/>
                <a:ea typeface="华文楷体" panose="02010600040101010101" charset="-122"/>
              </a:rPr>
              <a:t>理解语句含意,除阐明语句表层含意外，应着重挖掘其深层含意。</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①从抓手法</a:t>
            </a:r>
            <a:r>
              <a:rPr lang="zh-CN" altLang="en-US" sz="2400" b="1" i="0">
                <a:solidFill>
                  <a:srgbClr val="000000">
                    <a:alpha val="100000"/>
                  </a:srgbClr>
                </a:solidFill>
                <a:latin typeface="华文楷体" panose="02010600040101010101" charset="-122"/>
                <a:ea typeface="华文楷体" panose="02010600040101010101" charset="-122"/>
              </a:rPr>
              <a:t>(表达方法、描写手法、修辞手法等)特点、作用、角度等方面透视深层意义。</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②从抓关键词</a:t>
            </a:r>
            <a:r>
              <a:rPr lang="zh-CN" altLang="en-US" sz="2400" b="1" i="0">
                <a:solidFill>
                  <a:srgbClr val="000000">
                    <a:alpha val="100000"/>
                  </a:srgbClr>
                </a:solidFill>
                <a:latin typeface="华文楷体" panose="02010600040101010101" charset="-122"/>
                <a:ea typeface="华文楷体" panose="02010600040101010101" charset="-122"/>
              </a:rPr>
              <a:t>(尤其是表修饰、限制的词)意义角度分析内涵。</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③从抓语句位置和关联的内容</a:t>
            </a:r>
            <a:r>
              <a:rPr lang="zh-CN" altLang="en-US" sz="2400" b="1" i="0">
                <a:solidFill>
                  <a:srgbClr val="000000">
                    <a:alpha val="100000"/>
                  </a:srgbClr>
                </a:solidFill>
                <a:latin typeface="华文楷体" panose="02010600040101010101" charset="-122"/>
                <a:ea typeface="华文楷体" panose="02010600040101010101" charset="-122"/>
              </a:rPr>
              <a:t>角度搜寻相关信息。</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4" title=""/>
          <p:cNvSpPr txBox="1"/>
          <p:nvPr/>
        </p:nvSpPr>
        <p:spPr>
          <a:xfrm>
            <a:off x="171517" y="6222342"/>
            <a:ext cx="11725599" cy="2260020"/>
          </a:xfrm>
          <a:prstGeom prst="rect">
            <a:avLst/>
          </a:prstGeom>
          <a:noFill/>
        </p:spPr>
        <p:txBody>
          <a:bodyPr anchor="t"/>
          <a:lstStyle/>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6EFF">
                    <a:alpha val="100000"/>
                  </a:srgbClr>
                </a:solidFill>
                <a:latin typeface="微软雅黑" panose="020b0503020204020204" charset="-122"/>
                <a:ea typeface="微软雅黑" panose="020b0503020204020204" charset="-122"/>
              </a:rPr>
              <a:t>第三步，规范答题，遵循一般解读规律：</a:t>
            </a:r>
            <a:r>
              <a:rPr lang="zh-CN" altLang="en-US" sz="2400" b="1" i="0">
                <a:solidFill>
                  <a:srgbClr val="FF0000">
                    <a:alpha val="100000"/>
                  </a:srgbClr>
                </a:solidFill>
                <a:latin typeface="微软雅黑" panose="020b0503020204020204" charset="-122"/>
                <a:ea typeface="微软雅黑" panose="020b0503020204020204" charset="-122"/>
              </a:rPr>
              <a:t>手法+内容+效果</a:t>
            </a:r>
            <a:r>
              <a:rPr lang="zh-CN" altLang="en-US" sz="2400" b="1" i="0">
                <a:solidFill>
                  <a:srgbClr val="3B00FF">
                    <a:alpha val="100000"/>
                  </a:srgbClr>
                </a:solidFill>
                <a:latin typeface="微软雅黑" panose="020b0503020204020204" charset="-122"/>
                <a:ea typeface="微软雅黑" panose="020b0503020204020204" charset="-122"/>
              </a:rPr>
              <a:t>（人物，情节，主题）</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3B00FF">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确定好答题内容和角度后，要遵循一定的模式组织答案。要知道为何要考生鉴赏这句话而不是别的某句，往往是这句话使用了手法，更便于表现主题。所以要紧扣所用手法，分析具体含意（表层/深层），然后指出对三要素尤其是对主题的作用。</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331684" y="169507"/>
            <a:ext cx="329946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品味语言特色</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793" y="962727"/>
            <a:ext cx="11629958" cy="619855"/>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1.《装在套子里的人》中下列句子运用的修辞手法及其表达效果。</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171536" y="1472043"/>
            <a:ext cx="11746935" cy="983615"/>
          </a:xfrm>
          <a:prstGeom prst="rect">
            <a:avLst/>
          </a:prstGeom>
          <a:noFill/>
        </p:spPr>
        <p:txBody>
          <a:bodyPr anchor="t"/>
          <a:lstStyle/>
          <a:p>
            <a:pPr marL="0" algn="l"/>
            <a:r>
              <a:rPr lang="zh-CN" altLang="en-US" sz="2400" b="0" i="0">
                <a:solidFill>
                  <a:srgbClr val="006EFF">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教士们当着他的面</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吃荤，也</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打牌，……他们</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大声说话，</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写信，</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交朋友，</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看书，</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周济穷人，</a:t>
            </a:r>
            <a:r>
              <a:rPr lang="zh-CN" altLang="en-US" sz="2400" b="1" i="0" u="sng">
                <a:solidFill>
                  <a:srgbClr val="000000">
                    <a:alpha val="100000"/>
                  </a:srgbClr>
                </a:solidFill>
                <a:latin typeface="华文楷体" panose="02010600040101010101" charset="-122"/>
                <a:ea typeface="华文楷体" panose="02010600040101010101" charset="-122"/>
              </a:rPr>
              <a:t>不敢</a:t>
            </a:r>
            <a:r>
              <a:rPr lang="zh-CN" altLang="en-US" sz="2400" b="1" i="0">
                <a:solidFill>
                  <a:srgbClr val="000000">
                    <a:alpha val="100000"/>
                  </a:srgbClr>
                </a:solidFill>
                <a:latin typeface="华文楷体" panose="02010600040101010101" charset="-122"/>
                <a:ea typeface="华文楷体" panose="02010600040101010101" charset="-122"/>
              </a:rPr>
              <a:t>教人念书写字……</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657444" y="2375945"/>
            <a:ext cx="11261522" cy="995045"/>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      连用八个“不敢”，用</a:t>
            </a:r>
            <a:r>
              <a:rPr lang="zh-CN" altLang="en-US" sz="2400" b="1" i="0">
                <a:solidFill>
                  <a:srgbClr val="FF0000">
                    <a:alpha val="100000"/>
                  </a:srgbClr>
                </a:solidFill>
                <a:latin typeface="微软雅黑" panose="020b0503020204020204" charset="-122"/>
                <a:ea typeface="微软雅黑" panose="020b0503020204020204" charset="-122"/>
              </a:rPr>
              <a:t>排比和夸张</a:t>
            </a:r>
            <a:r>
              <a:rPr lang="zh-CN" altLang="en-US" sz="2400" b="1" i="0">
                <a:solidFill>
                  <a:srgbClr val="000000">
                    <a:alpha val="100000"/>
                  </a:srgbClr>
                </a:solidFill>
                <a:latin typeface="微软雅黑" panose="020b0503020204020204" charset="-122"/>
                <a:ea typeface="微软雅黑" panose="020b0503020204020204" charset="-122"/>
              </a:rPr>
              <a:t>的修辞手法，</a:t>
            </a:r>
            <a:r>
              <a:rPr lang="zh-CN" altLang="en-US" sz="2400" b="1" i="0">
                <a:solidFill>
                  <a:srgbClr val="FF0000">
                    <a:alpha val="100000"/>
                  </a:srgbClr>
                </a:solidFill>
                <a:latin typeface="微软雅黑" panose="020b0503020204020204" charset="-122"/>
                <a:ea typeface="微软雅黑" panose="020b0503020204020204" charset="-122"/>
              </a:rPr>
              <a:t>表现了</a:t>
            </a:r>
            <a:r>
              <a:rPr lang="zh-CN" altLang="en-US" sz="2400" b="1" i="0">
                <a:solidFill>
                  <a:srgbClr val="000000">
                    <a:alpha val="100000"/>
                  </a:srgbClr>
                </a:solidFill>
                <a:latin typeface="微软雅黑" panose="020b0503020204020204" charset="-122"/>
                <a:ea typeface="微软雅黑" panose="020b0503020204020204" charset="-122"/>
              </a:rPr>
              <a:t>别里科夫对人们辖制的无所不及、无事不及，思想的影响和威力之大；</a:t>
            </a:r>
            <a:r>
              <a:rPr lang="zh-CN" altLang="en-US" sz="2400" b="1" i="0">
                <a:solidFill>
                  <a:srgbClr val="FF0000">
                    <a:alpha val="100000"/>
                  </a:srgbClr>
                </a:solidFill>
                <a:latin typeface="微软雅黑" panose="020b0503020204020204" charset="-122"/>
                <a:ea typeface="微软雅黑" panose="020b0503020204020204" charset="-122"/>
              </a:rPr>
              <a:t>突出了</a:t>
            </a:r>
            <a:r>
              <a:rPr lang="zh-CN" altLang="en-US" sz="2400" b="1" i="0">
                <a:solidFill>
                  <a:srgbClr val="000000">
                    <a:alpha val="100000"/>
                  </a:srgbClr>
                </a:solidFill>
                <a:latin typeface="微软雅黑" panose="020b0503020204020204" charset="-122"/>
                <a:ea typeface="微软雅黑" panose="020b0503020204020204" charset="-122"/>
              </a:rPr>
              <a:t>全城人对别里科夫的恐惧。</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171498" y="3312138"/>
            <a:ext cx="11746706" cy="260835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2.赏析《哦，香雪》下列句子的语言特色。</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华文楷体" panose="02010600040101010101" charset="-122"/>
                <a:ea typeface="华文楷体" panose="02010600040101010101" charset="-122"/>
              </a:rPr>
              <a:t>她站了起来，忽然感到心里很满意，风也柔和了许多。她发现月亮是这样明净。群山被月光笼罩着，像母亲庄严、神圣的胸脯；那秋风吹干的一树树核桃叶，卷起来像一树树金铃铛……她不再害怕了，在枕木上跨着大步，一直朝前走去。大山原来是这样的！月亮原来是这样的！核桃树原来是这样的！香雪走着，好像第一次认出养育她成人的山谷。</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657673" y="5722020"/>
            <a:ext cx="11143659" cy="1013238"/>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2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微软雅黑" panose="020b0503020204020204" charset="-122"/>
                <a:ea typeface="微软雅黑" panose="020b0503020204020204" charset="-122"/>
              </a:rPr>
              <a:t>多用</a:t>
            </a:r>
            <a:r>
              <a:rPr lang="zh-CN" altLang="en-US" sz="2400" b="1" i="0">
                <a:solidFill>
                  <a:srgbClr val="FF0000">
                    <a:alpha val="100000"/>
                  </a:srgbClr>
                </a:solidFill>
                <a:latin typeface="微软雅黑" panose="020b0503020204020204" charset="-122"/>
                <a:ea typeface="微软雅黑" panose="020b0503020204020204" charset="-122"/>
              </a:rPr>
              <a:t>短句</a:t>
            </a:r>
            <a:r>
              <a:rPr lang="zh-CN" altLang="en-US" sz="2400" b="1" i="0">
                <a:solidFill>
                  <a:srgbClr val="000000">
                    <a:alpha val="100000"/>
                  </a:srgbClr>
                </a:solidFill>
                <a:latin typeface="微软雅黑" panose="020b0503020204020204" charset="-122"/>
                <a:ea typeface="微软雅黑" panose="020b0503020204020204" charset="-122"/>
              </a:rPr>
              <a:t>，语言轻松明快。</a:t>
            </a:r>
            <a:r>
              <a:rPr lang="zh-CN" altLang="en-US" sz="2400" b="1" i="0">
                <a:solidFill>
                  <a:srgbClr val="FF0000">
                    <a:alpha val="100000"/>
                  </a:srgbClr>
                </a:solidFill>
                <a:latin typeface="微软雅黑" panose="020b0503020204020204" charset="-122"/>
                <a:ea typeface="微软雅黑" panose="020b0503020204020204" charset="-122"/>
              </a:rPr>
              <a:t>②</a:t>
            </a:r>
            <a:r>
              <a:rPr lang="zh-CN" altLang="en-US" sz="2400" b="1" i="0">
                <a:solidFill>
                  <a:srgbClr val="000000">
                    <a:alpha val="100000"/>
                  </a:srgbClr>
                </a:solidFill>
                <a:latin typeface="微软雅黑" panose="020b0503020204020204" charset="-122"/>
                <a:ea typeface="微软雅黑" panose="020b0503020204020204" charset="-122"/>
              </a:rPr>
              <a:t>运用</a:t>
            </a:r>
            <a:r>
              <a:rPr lang="zh-CN" altLang="en-US" sz="2400" b="1" i="0">
                <a:solidFill>
                  <a:srgbClr val="FF0000">
                    <a:alpha val="100000"/>
                  </a:srgbClr>
                </a:solidFill>
                <a:latin typeface="微软雅黑" panose="020b0503020204020204" charset="-122"/>
                <a:ea typeface="微软雅黑" panose="020b0503020204020204" charset="-122"/>
              </a:rPr>
              <a:t>比喻</a:t>
            </a:r>
            <a:r>
              <a:rPr lang="zh-CN" altLang="en-US" sz="2400" b="1" i="0">
                <a:solidFill>
                  <a:srgbClr val="000000">
                    <a:alpha val="100000"/>
                  </a:srgbClr>
                </a:solidFill>
                <a:latin typeface="微软雅黑" panose="020b0503020204020204" charset="-122"/>
                <a:ea typeface="微软雅黑" panose="020b0503020204020204" charset="-122"/>
              </a:rPr>
              <a:t>，语言生动形象，如把群山比作母亲的胸脯，把核桃叶比作金铃铛。</a:t>
            </a:r>
            <a:r>
              <a:rPr lang="zh-CN" altLang="en-US" sz="2400" b="1" i="0">
                <a:solidFill>
                  <a:srgbClr val="FF0000">
                    <a:alpha val="100000"/>
                  </a:srgbClr>
                </a:solidFill>
                <a:latin typeface="微软雅黑" panose="020b0503020204020204" charset="-122"/>
                <a:ea typeface="微软雅黑" panose="020b0503020204020204" charset="-122"/>
              </a:rPr>
              <a:t>③</a:t>
            </a:r>
            <a:r>
              <a:rPr lang="zh-CN" altLang="en-US" sz="2400" b="1" i="0">
                <a:solidFill>
                  <a:srgbClr val="000000">
                    <a:alpha val="100000"/>
                  </a:srgbClr>
                </a:solidFill>
                <a:latin typeface="微软雅黑" panose="020b0503020204020204" charset="-122"/>
                <a:ea typeface="微软雅黑" panose="020b0503020204020204" charset="-122"/>
              </a:rPr>
              <a:t>运用</a:t>
            </a:r>
            <a:r>
              <a:rPr lang="zh-CN" altLang="en-US" sz="2400" b="1" i="0">
                <a:solidFill>
                  <a:srgbClr val="FF0000">
                    <a:alpha val="100000"/>
                  </a:srgbClr>
                </a:solidFill>
                <a:latin typeface="微软雅黑" panose="020b0503020204020204" charset="-122"/>
                <a:ea typeface="微软雅黑" panose="020b0503020204020204" charset="-122"/>
              </a:rPr>
              <a:t>排比句、感叹句</a:t>
            </a:r>
            <a:r>
              <a:rPr lang="zh-CN" altLang="en-US" sz="2400" b="1" i="0">
                <a:solidFill>
                  <a:srgbClr val="000000">
                    <a:alpha val="100000"/>
                  </a:srgbClr>
                </a:solidFill>
                <a:latin typeface="微软雅黑" panose="020b0503020204020204" charset="-122"/>
                <a:ea typeface="微软雅黑" panose="020b0503020204020204" charset="-122"/>
              </a:rPr>
              <a:t>，增强语势，富有力量。</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171783" y="6621666"/>
            <a:ext cx="7915723"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3.《百合花》的叙述与描写，表现出了怎样的语言风格?</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10" name="文本8" title=""/>
          <p:cNvSpPr txBox="1"/>
          <p:nvPr/>
        </p:nvSpPr>
        <p:spPr>
          <a:xfrm>
            <a:off x="657377" y="7105240"/>
            <a:ext cx="11260931" cy="1397317"/>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      表现出了</a:t>
            </a:r>
            <a:r>
              <a:rPr lang="zh-CN" altLang="en-US" sz="2400" b="1" i="0">
                <a:solidFill>
                  <a:srgbClr val="FF0000">
                    <a:alpha val="100000"/>
                  </a:srgbClr>
                </a:solidFill>
                <a:latin typeface="微软雅黑" panose="020b0503020204020204" charset="-122"/>
                <a:ea typeface="微软雅黑" panose="020b0503020204020204" charset="-122"/>
              </a:rPr>
              <a:t>自然、清新、柔和、优美</a:t>
            </a:r>
            <a:r>
              <a:rPr lang="zh-CN" altLang="en-US" sz="2400" b="1" i="0">
                <a:solidFill>
                  <a:srgbClr val="000000">
                    <a:alpha val="100000"/>
                  </a:srgbClr>
                </a:solidFill>
                <a:latin typeface="微软雅黑" panose="020b0503020204020204" charset="-122"/>
                <a:ea typeface="微软雅黑" panose="020b0503020204020204" charset="-122"/>
              </a:rPr>
              <a:t>的语言风格。把一个流血牺牲的战斗故事，写得充满诗意。特别是人物的语言个性鲜明、生动传神。小说细节描写是靠着准确的语言表达出来的，安排得自然。</a:t>
            </a:r>
            <a:endParaRPr lang="zh-CN" altLang="en-US" sz="24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300"/>
                                        <p:tgtEl>
                                          <p:spTgt spid="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300"/>
                                        <p:tgtEl>
                                          <p:spTgt spid="8"/>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300"/>
                                        <p:tgtEl>
                                          <p:spTgt spid="9"/>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331684" y="169507"/>
            <a:ext cx="329946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品味语言特色</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793" y="962727"/>
            <a:ext cx="11629958" cy="2775541"/>
          </a:xfrm>
          <a:prstGeom prst="rect">
            <a:avLst/>
          </a:prstGeom>
          <a:noFill/>
        </p:spPr>
        <p:txBody>
          <a:bodyPr anchor="t"/>
          <a:lstStyle/>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品味语言特色，包括两个方面：</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      一是赏析语言技巧。</a:t>
            </a:r>
            <a:r>
              <a:rPr lang="zh-CN" altLang="en-US" sz="2400" b="1" i="0">
                <a:solidFill>
                  <a:srgbClr val="000000">
                    <a:alpha val="100000"/>
                  </a:srgbClr>
                </a:solidFill>
                <a:latin typeface="华文楷体" panose="02010600040101010101" charset="-122"/>
                <a:ea typeface="华文楷体" panose="02010600040101010101" charset="-122"/>
              </a:rPr>
              <a:t>如简洁传神/细腻逼真/生动形象地描摹人物动作、神态与内心世界等描写技巧；遣词造句技巧；修辞方面的技巧。</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二是指赏析作者的语言风格。</a:t>
            </a:r>
            <a:r>
              <a:rPr lang="zh-CN" altLang="en-US" sz="2400" b="1" i="0">
                <a:solidFill>
                  <a:srgbClr val="000000">
                    <a:alpha val="100000"/>
                  </a:srgbClr>
                </a:solidFill>
                <a:latin typeface="华文楷体" panose="02010600040101010101" charset="-122"/>
                <a:ea typeface="华文楷体" panose="02010600040101010101" charset="-122"/>
              </a:rPr>
              <a:t>如平实/朴素/华丽/冷峻/简洁/明快/晓畅/典雅/清丽/幽默/辛辣/含蓄等。</a:t>
            </a:r>
            <a:endParaRPr lang="zh-CN" altLang="en-US" sz="2400" b="1" i="0">
              <a:solidFill>
                <a:srgbClr val="000000">
                  <a:alpha val="100000"/>
                </a:srgbClr>
              </a:solidFill>
              <a:latin typeface="华文楷体" panose="02010600040101010101" charset="-122"/>
              <a:ea typeface="华文楷体" panose="02010600040101010101" charset="-122"/>
            </a:endParaRPr>
          </a:p>
        </p:txBody>
      </p:sp>
      <p:graphicFrame>
        <p:nvGraphicFramePr>
          <p:cNvPr id="5" name="表格1" title=""/>
          <p:cNvGraphicFramePr>
            <a:graphicFrameLocks noGrp="1"/>
          </p:cNvGraphicFramePr>
          <p:nvPr/>
        </p:nvGraphicFramePr>
        <p:xfrm>
          <a:off x="200330" y="3824507"/>
          <a:ext cx="11791950" cy="4650933"/>
        </p:xfrm>
        <a:graphic>
          <a:graphicData uri="http://schemas.openxmlformats.org/drawingml/2006/table">
            <a:tbl>
              <a:tblPr firstRow="1" bandRow="1">
                <a:tableStyleId>{5C22544A-7EE6-4342-B048-85BDC9FD1C3A}</a:tableStyleId>
              </a:tblPr>
              <a:tblGrid>
                <a:gridCol w="850013"/>
                <a:gridCol w="4541260"/>
                <a:gridCol w="6400676"/>
              </a:tblGrid>
              <a:tr h="664419">
                <a:tc gridSpan="3">
                  <a:txBody>
                    <a:bodyPr vert="horz" wrap="square"/>
                    <a:lstStyle/>
                    <a:p>
                      <a:pPr marL="0" algn="ctr">
                        <a:lnSpc>
                          <a:spcPts val="3400"/>
                        </a:lnSpc>
                      </a:pPr>
                      <a:r>
                        <a:rPr lang="zh-CN" altLang="en-US" sz="2000" b="1" i="0">
                          <a:solidFill>
                            <a:srgbClr val="FFFFFF">
                              <a:alpha val="100000"/>
                            </a:srgbClr>
                          </a:solidFill>
                          <a:latin typeface="微软雅黑" panose="020b0503020204020204" charset="-122"/>
                          <a:ea typeface="微软雅黑" panose="020b0503020204020204" charset="-122"/>
                        </a:rPr>
                        <a:t>一、语言特点</a:t>
                      </a:r>
                      <a:endParaRPr lang="zh-CN" altLang="en-US" sz="20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r>
              <a:tr h="664419">
                <a:tc rowSpan="2">
                  <a:txBody>
                    <a:bodyPr vert="horz" wrap="square"/>
                    <a:lstStyle/>
                    <a:p>
                      <a:pPr marL="0" algn="ctr">
                        <a:lnSpc>
                          <a:spcPts val="3400"/>
                        </a:lnSpc>
                      </a:pPr>
                      <a:r>
                        <a:rPr lang="zh-CN" altLang="en-US" sz="2000" b="1" i="0">
                          <a:solidFill>
                            <a:srgbClr val="FF0000">
                              <a:alpha val="100000"/>
                            </a:srgbClr>
                          </a:solidFill>
                          <a:latin typeface="微软雅黑" panose="020b0503020204020204" charset="-122"/>
                          <a:ea typeface="微软雅黑" panose="020b0503020204020204" charset="-122"/>
                        </a:rPr>
                        <a:t>用词</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感情/语体色彩的搭配</a:t>
                      </a:r>
                      <a:endParaRPr lang="zh-CN" altLang="en-US" sz="2000" b="1" i="0">
                        <a:solidFill>
                          <a:srgbClr val="006E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是褒是贬/是否鲜明，文言词/口头语/书面语/方言</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6441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叠词/关联词/动词/形容词/副词的使用</a:t>
                      </a:r>
                      <a:endParaRPr lang="zh-CN" altLang="en-US" sz="2000" b="1" i="0">
                        <a:solidFill>
                          <a:srgbClr val="006E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使用叠词/精练的动、形容词/准确的副、关联词</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64419">
                <a:tc>
                  <a:txBody>
                    <a:bodyPr vert="horz" wrap="square"/>
                    <a:lstStyle/>
                    <a:p>
                      <a:pPr marL="0" algn="ctr">
                        <a:lnSpc>
                          <a:spcPts val="3400"/>
                        </a:lnSpc>
                      </a:pPr>
                      <a:r>
                        <a:rPr lang="zh-CN" altLang="en-US" sz="2000" b="1" i="0">
                          <a:solidFill>
                            <a:srgbClr val="FF0000">
                              <a:alpha val="100000"/>
                            </a:srgbClr>
                          </a:solidFill>
                          <a:latin typeface="微软雅黑" panose="020b0503020204020204" charset="-122"/>
                          <a:ea typeface="微软雅黑" panose="020b0503020204020204" charset="-122"/>
                        </a:rPr>
                        <a:t>造句</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400"/>
                        </a:lnSpc>
                      </a:pPr>
                      <a:r>
                        <a:rPr lang="zh-CN" altLang="en-US" sz="2000" b="1" i="0">
                          <a:solidFill>
                            <a:srgbClr val="006EFF">
                              <a:alpha val="100000"/>
                            </a:srgbClr>
                          </a:solidFill>
                          <a:latin typeface="微软雅黑" panose="020b0503020204020204" charset="-122"/>
                          <a:ea typeface="微软雅黑" panose="020b0503020204020204" charset="-122"/>
                        </a:rPr>
                        <a:t>句式变化</a:t>
                      </a:r>
                      <a:endParaRPr lang="zh-CN" altLang="en-US" sz="2000" b="1" i="0">
                        <a:solidFill>
                          <a:srgbClr val="006E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排比/对偶/反复句，整散句搭配，长短句交错</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64419">
                <a:tc>
                  <a:txBody>
                    <a:bodyPr vert="horz" wrap="square"/>
                    <a:lstStyle/>
                    <a:p>
                      <a:pPr marL="0" algn="ctr">
                        <a:lnSpc>
                          <a:spcPts val="3400"/>
                        </a:lnSpc>
                      </a:pPr>
                      <a:r>
                        <a:rPr lang="zh-CN" altLang="en-US" sz="2000" b="1" i="0">
                          <a:solidFill>
                            <a:srgbClr val="FF0000">
                              <a:alpha val="100000"/>
                            </a:srgbClr>
                          </a:solidFill>
                          <a:latin typeface="微软雅黑" panose="020b0503020204020204" charset="-122"/>
                          <a:ea typeface="微软雅黑" panose="020b0503020204020204" charset="-122"/>
                        </a:rPr>
                        <a:t>修辞</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比喻/拟人/排比/夸张等的运用，使语言更加形象、生动、准确</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64419">
                <a:tc>
                  <a:txBody>
                    <a:bodyPr vert="horz" wrap="square"/>
                    <a:lstStyle/>
                    <a:p>
                      <a:pPr marL="0" algn="ctr">
                        <a:lnSpc>
                          <a:spcPts val="3400"/>
                        </a:lnSpc>
                      </a:pPr>
                      <a:r>
                        <a:rPr lang="zh-CN" altLang="en-US" sz="2000" b="1" i="0">
                          <a:solidFill>
                            <a:srgbClr val="FF0000">
                              <a:alpha val="100000"/>
                            </a:srgbClr>
                          </a:solidFill>
                          <a:latin typeface="微软雅黑" panose="020b0503020204020204" charset="-122"/>
                          <a:ea typeface="微软雅黑" panose="020b0503020204020204" charset="-122"/>
                        </a:rPr>
                        <a:t>描写</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白描/动静/视听/铺陈/渲染等的运用，起渲染氛围/烘托或衬托人物形象心情等作用</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64419">
                <a:tc>
                  <a:txBody>
                    <a:bodyPr vert="horz" wrap="square"/>
                    <a:lstStyle/>
                    <a:p>
                      <a:pPr marL="0" algn="ctr">
                        <a:lnSpc>
                          <a:spcPts val="3400"/>
                        </a:lnSpc>
                      </a:pPr>
                      <a:r>
                        <a:rPr lang="zh-CN" altLang="en-US" sz="2000" b="1" i="0">
                          <a:solidFill>
                            <a:srgbClr val="FF0000">
                              <a:alpha val="100000"/>
                            </a:srgbClr>
                          </a:solidFill>
                          <a:latin typeface="微软雅黑" panose="020b0503020204020204" charset="-122"/>
                          <a:ea typeface="微软雅黑" panose="020b0503020204020204" charset="-122"/>
                        </a:rPr>
                        <a:t>风格</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gridSpan="2">
                  <a:txBody>
                    <a:bodyPr vert="horz" wrap="square"/>
                    <a:lstStyle/>
                    <a:p>
                      <a:pPr marL="0" algn="l">
                        <a:lnSpc>
                          <a:spcPts val="3400"/>
                        </a:lnSpc>
                      </a:pPr>
                      <a:r>
                        <a:rPr lang="zh-CN" altLang="en-US" sz="2000" b="1" i="0">
                          <a:solidFill>
                            <a:srgbClr val="000000">
                              <a:alpha val="100000"/>
                            </a:srgbClr>
                          </a:solidFill>
                          <a:latin typeface="微软雅黑" panose="020b0503020204020204" charset="-122"/>
                          <a:ea typeface="微软雅黑" panose="020b0503020204020204" charset="-122"/>
                        </a:rPr>
                        <a:t>平实/自然/冷峻/热烈/幽默辛辣/含蓄深沉/婉约柔美/地方色彩/口语化/时代烙印</a:t>
                      </a:r>
                      <a:endParaRPr lang="zh-CN" altLang="en-US" sz="20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331684" y="169507"/>
            <a:ext cx="329946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品味语言特色</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200177" y="1173332"/>
          <a:ext cx="11799313" cy="6156323"/>
        </p:xfrm>
        <a:graphic>
          <a:graphicData uri="http://schemas.openxmlformats.org/drawingml/2006/table">
            <a:tbl>
              <a:tblPr firstRow="1" bandRow="1">
                <a:tableStyleId>{5C22544A-7EE6-4342-B048-85BDC9FD1C3A}</a:tableStyleId>
              </a:tblPr>
              <a:tblGrid>
                <a:gridCol w="1885951"/>
                <a:gridCol w="1581151"/>
                <a:gridCol w="8332211"/>
              </a:tblGrid>
              <a:tr h="664739">
                <a:tc gridSpan="3">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二、语言风格及其成因或手法</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r>
              <a:tr h="664739">
                <a:tc rowSpan="4">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豪放与婉约</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2">
                  <a:txBody>
                    <a:bodyPr vert="horz" wrap="square"/>
                    <a:lstStyle/>
                    <a:p>
                      <a:pPr marL="0" algn="ctr"/>
                      <a:r>
                        <a:rPr lang="zh-CN" altLang="en-US" sz="2400" b="1" i="0">
                          <a:solidFill>
                            <a:srgbClr val="006EFF">
                              <a:alpha val="100000"/>
                            </a:srgbClr>
                          </a:solidFill>
                          <a:latin typeface="微软雅黑" panose="020b0503020204020204" charset="-122"/>
                          <a:ea typeface="微软雅黑" panose="020b0503020204020204" charset="-122"/>
                        </a:rPr>
                        <a:t>豪放</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000000">
                              <a:alpha val="100000"/>
                            </a:srgbClr>
                          </a:solidFill>
                          <a:latin typeface="微软雅黑" panose="020b0503020204020204" charset="-122"/>
                          <a:ea typeface="微软雅黑" panose="020b0503020204020204" charset="-122"/>
                        </a:rPr>
                        <a:t>景象：</a:t>
                      </a:r>
                      <a:r>
                        <a:rPr lang="zh-CN" altLang="en-US" sz="2400" b="1" i="0">
                          <a:solidFill>
                            <a:srgbClr val="FF0000">
                              <a:alpha val="100000"/>
                            </a:srgbClr>
                          </a:solidFill>
                          <a:latin typeface="微软雅黑" panose="020b0503020204020204" charset="-122"/>
                          <a:ea typeface="微软雅黑" panose="020b0503020204020204" charset="-122"/>
                        </a:rPr>
                        <a:t>境界开阔</a:t>
                      </a:r>
                      <a:r>
                        <a:rPr lang="zh-CN" altLang="en-US" sz="2400" b="1" i="0">
                          <a:solidFill>
                            <a:srgbClr val="000000">
                              <a:alpha val="100000"/>
                            </a:srgbClr>
                          </a:solidFill>
                          <a:latin typeface="微软雅黑" panose="020b0503020204020204" charset="-122"/>
                          <a:ea typeface="微软雅黑" panose="020b0503020204020204" charset="-122"/>
                        </a:rPr>
                        <a:t>；动词：</a:t>
                      </a:r>
                      <a:r>
                        <a:rPr lang="zh-CN" altLang="en-US" sz="2400" b="1" i="0">
                          <a:solidFill>
                            <a:srgbClr val="FF0000">
                              <a:alpha val="100000"/>
                            </a:srgbClr>
                          </a:solidFill>
                          <a:latin typeface="微软雅黑" panose="020b0503020204020204" charset="-122"/>
                          <a:ea typeface="微软雅黑" panose="020b0503020204020204" charset="-122"/>
                        </a:rPr>
                        <a:t>富有力度</a:t>
                      </a:r>
                      <a:r>
                        <a:rPr lang="zh-CN" altLang="en-US" sz="2400" b="1" i="0">
                          <a:solidFill>
                            <a:srgbClr val="000000">
                              <a:alpha val="100000"/>
                            </a:srgbClr>
                          </a:solidFill>
                          <a:latin typeface="微软雅黑" panose="020b0503020204020204" charset="-122"/>
                          <a:ea typeface="微软雅黑" panose="020b0503020204020204" charset="-122"/>
                        </a:rPr>
                        <a:t>；形/副：</a:t>
                      </a:r>
                      <a:r>
                        <a:rPr lang="zh-CN" altLang="en-US" sz="2400" b="1" i="0">
                          <a:solidFill>
                            <a:srgbClr val="FF0000">
                              <a:alpha val="100000"/>
                            </a:srgbClr>
                          </a:solidFill>
                          <a:latin typeface="微软雅黑" panose="020b0503020204020204" charset="-122"/>
                          <a:ea typeface="微软雅黑" panose="020b0503020204020204" charset="-122"/>
                        </a:rPr>
                        <a:t>色彩鲜明</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73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微软雅黑" panose="020b0503020204020204" charset="-122"/>
                          <a:ea typeface="微软雅黑" panose="020b0503020204020204" charset="-122"/>
                        </a:rPr>
                        <a:t>抒情：</a:t>
                      </a:r>
                      <a:r>
                        <a:rPr lang="zh-CN" altLang="en-US" sz="2400" b="1" i="0">
                          <a:solidFill>
                            <a:srgbClr val="FF0000">
                              <a:alpha val="100000"/>
                            </a:srgbClr>
                          </a:solidFill>
                          <a:latin typeface="微软雅黑" panose="020b0503020204020204" charset="-122"/>
                          <a:ea typeface="微软雅黑" panose="020b0503020204020204" charset="-122"/>
                        </a:rPr>
                        <a:t>大多激越昂扬</a:t>
                      </a:r>
                      <a:r>
                        <a:rPr lang="zh-CN" altLang="en-US" sz="2400" b="1" i="0">
                          <a:solidFill>
                            <a:srgbClr val="000000">
                              <a:alpha val="100000"/>
                            </a:srgbClr>
                          </a:solidFill>
                          <a:latin typeface="微软雅黑" panose="020b0503020204020204" charset="-122"/>
                          <a:ea typeface="微软雅黑" panose="020b0503020204020204" charset="-122"/>
                        </a:rPr>
                        <a:t>；修辞手法：</a:t>
                      </a:r>
                      <a:r>
                        <a:rPr lang="zh-CN" altLang="en-US" sz="2400" b="1" i="0">
                          <a:solidFill>
                            <a:srgbClr val="FF0000">
                              <a:alpha val="100000"/>
                            </a:srgbClr>
                          </a:solidFill>
                          <a:latin typeface="微软雅黑" panose="020b0503020204020204" charset="-122"/>
                          <a:ea typeface="微软雅黑" panose="020b0503020204020204" charset="-122"/>
                        </a:rPr>
                        <a:t>多用排比/夸张/反复/反问</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739">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rowSpan="2">
                  <a:txBody>
                    <a:bodyPr vert="horz" wrap="square"/>
                    <a:lstStyle/>
                    <a:p>
                      <a:pPr marL="0" algn="ctr"/>
                      <a:r>
                        <a:rPr lang="zh-CN" altLang="en-US" sz="2400" b="1" i="0">
                          <a:solidFill>
                            <a:srgbClr val="006EFF">
                              <a:alpha val="100000"/>
                            </a:srgbClr>
                          </a:solidFill>
                          <a:latin typeface="微软雅黑" panose="020b0503020204020204" charset="-122"/>
                          <a:ea typeface="微软雅黑" panose="020b0503020204020204" charset="-122"/>
                        </a:rPr>
                        <a:t>婉约</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000000">
                              <a:alpha val="100000"/>
                            </a:srgbClr>
                          </a:solidFill>
                          <a:latin typeface="微软雅黑" panose="020b0503020204020204" charset="-122"/>
                          <a:ea typeface="微软雅黑" panose="020b0503020204020204" charset="-122"/>
                        </a:rPr>
                        <a:t>对象：</a:t>
                      </a:r>
                      <a:r>
                        <a:rPr lang="zh-CN" altLang="en-US" sz="2400" b="1" i="0">
                          <a:solidFill>
                            <a:srgbClr val="FF0000">
                              <a:alpha val="100000"/>
                            </a:srgbClr>
                          </a:solidFill>
                          <a:latin typeface="微软雅黑" panose="020b0503020204020204" charset="-122"/>
                          <a:ea typeface="微软雅黑" panose="020b0503020204020204" charset="-122"/>
                        </a:rPr>
                        <a:t>纤巧细致</a:t>
                      </a:r>
                      <a:r>
                        <a:rPr lang="zh-CN" altLang="en-US" sz="2400" b="1" i="0">
                          <a:solidFill>
                            <a:srgbClr val="000000">
                              <a:alpha val="100000"/>
                            </a:srgbClr>
                          </a:solidFill>
                          <a:latin typeface="微软雅黑" panose="020b0503020204020204" charset="-122"/>
                          <a:ea typeface="微软雅黑" panose="020b0503020204020204" charset="-122"/>
                        </a:rPr>
                        <a:t>；情感：</a:t>
                      </a:r>
                      <a:r>
                        <a:rPr lang="zh-CN" altLang="en-US" sz="2400" b="1" i="0">
                          <a:solidFill>
                            <a:srgbClr val="FF0000">
                              <a:alpha val="100000"/>
                            </a:srgbClr>
                          </a:solidFill>
                          <a:latin typeface="微软雅黑" panose="020b0503020204020204" charset="-122"/>
                          <a:ea typeface="微软雅黑" panose="020b0503020204020204" charset="-122"/>
                        </a:rPr>
                        <a:t>细腻缠绵</a:t>
                      </a:r>
                      <a:r>
                        <a:rPr lang="zh-CN" altLang="en-US" sz="2400" b="1" i="0">
                          <a:solidFill>
                            <a:srgbClr val="000000">
                              <a:alpha val="100000"/>
                            </a:srgbClr>
                          </a:solidFill>
                          <a:latin typeface="微软雅黑" panose="020b0503020204020204" charset="-122"/>
                          <a:ea typeface="微软雅黑" panose="020b0503020204020204" charset="-122"/>
                        </a:rPr>
                        <a:t>；画面：</a:t>
                      </a:r>
                      <a:r>
                        <a:rPr lang="zh-CN" altLang="en-US" sz="2400" b="1" i="0">
                          <a:solidFill>
                            <a:srgbClr val="FF0000">
                              <a:alpha val="100000"/>
                            </a:srgbClr>
                          </a:solidFill>
                          <a:latin typeface="微软雅黑" panose="020b0503020204020204" charset="-122"/>
                          <a:ea typeface="微软雅黑" panose="020b0503020204020204" charset="-122"/>
                        </a:rPr>
                        <a:t>色调柔和</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73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微软雅黑" panose="020b0503020204020204" charset="-122"/>
                          <a:ea typeface="微软雅黑" panose="020b0503020204020204" charset="-122"/>
                        </a:rPr>
                        <a:t>修辞手法：</a:t>
                      </a:r>
                      <a:r>
                        <a:rPr lang="zh-CN" altLang="en-US" sz="2400" b="1" i="0">
                          <a:solidFill>
                            <a:srgbClr val="FF0000">
                              <a:alpha val="100000"/>
                            </a:srgbClr>
                          </a:solidFill>
                          <a:latin typeface="微软雅黑" panose="020b0503020204020204" charset="-122"/>
                          <a:ea typeface="微软雅黑" panose="020b0503020204020204" charset="-122"/>
                        </a:rPr>
                        <a:t>少用排比/夸张/反问</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739">
                <a:tc rowSpan="2">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直露与含蓄</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006EFF">
                              <a:alpha val="100000"/>
                            </a:srgbClr>
                          </a:solidFill>
                          <a:latin typeface="微软雅黑" panose="020b0503020204020204" charset="-122"/>
                          <a:ea typeface="微软雅黑" panose="020b0503020204020204" charset="-122"/>
                        </a:rPr>
                        <a:t>直露</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000000">
                              <a:alpha val="100000"/>
                            </a:srgbClr>
                          </a:solidFill>
                          <a:latin typeface="微软雅黑" panose="020b0503020204020204" charset="-122"/>
                          <a:ea typeface="微软雅黑" panose="020b0503020204020204" charset="-122"/>
                        </a:rPr>
                        <a:t>表达感受和观点：</a:t>
                      </a:r>
                      <a:r>
                        <a:rPr lang="zh-CN" altLang="en-US" sz="2400" b="1" i="0">
                          <a:solidFill>
                            <a:srgbClr val="FF0000">
                              <a:alpha val="100000"/>
                            </a:srgbClr>
                          </a:solidFill>
                          <a:latin typeface="微软雅黑" panose="020b0503020204020204" charset="-122"/>
                          <a:ea typeface="微软雅黑" panose="020b0503020204020204" charset="-122"/>
                        </a:rPr>
                        <a:t>比较直接</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664739">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006EFF">
                              <a:alpha val="100000"/>
                            </a:srgbClr>
                          </a:solidFill>
                          <a:latin typeface="微软雅黑" panose="020b0503020204020204" charset="-122"/>
                          <a:ea typeface="微软雅黑" panose="020b0503020204020204" charset="-122"/>
                        </a:rPr>
                        <a:t>含蓄</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托物言志，借景抒情</a:t>
                      </a:r>
                      <a:r>
                        <a:rPr lang="zh-CN" altLang="en-US" sz="2400" b="1" i="0">
                          <a:solidFill>
                            <a:srgbClr val="000000">
                              <a:alpha val="100000"/>
                            </a:srgbClr>
                          </a:solidFill>
                          <a:latin typeface="微软雅黑" panose="020b0503020204020204" charset="-122"/>
                          <a:ea typeface="微软雅黑" panose="020b0503020204020204" charset="-122"/>
                        </a:rPr>
                        <a:t>，多用象征/设问/比喻等</a:t>
                      </a:r>
                      <a:endParaRPr lang="zh-CN" altLang="en-US" sz="24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51575">
                <a:tc rowSpan="2">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质朴平实</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r>
                        <a:rPr lang="zh-CN" altLang="en-US" sz="2400" b="1" i="0">
                          <a:solidFill>
                            <a:srgbClr val="FF0000">
                              <a:alpha val="100000"/>
                            </a:srgbClr>
                          </a:solidFill>
                          <a:latin typeface="微软雅黑" panose="020b0503020204020204" charset="-122"/>
                          <a:ea typeface="微软雅黑" panose="020b0503020204020204" charset="-122"/>
                        </a:rPr>
                        <a:t>与</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ctr"/>
                      <a:r>
                        <a:rPr lang="zh-CN" altLang="en-US" sz="2400" b="1" i="0">
                          <a:solidFill>
                            <a:srgbClr val="FF0000">
                              <a:alpha val="100000"/>
                            </a:srgbClr>
                          </a:solidFill>
                          <a:latin typeface="微软雅黑" panose="020b0503020204020204" charset="-122"/>
                          <a:ea typeface="微软雅黑" panose="020b0503020204020204" charset="-122"/>
                        </a:rPr>
                        <a:t>华丽典雅</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006EFF">
                              <a:alpha val="100000"/>
                            </a:srgbClr>
                          </a:solidFill>
                          <a:latin typeface="微软雅黑" panose="020b0503020204020204" charset="-122"/>
                          <a:ea typeface="微软雅黑" panose="020b0503020204020204" charset="-122"/>
                        </a:rPr>
                        <a:t>质朴平实</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000000">
                              <a:alpha val="100000"/>
                            </a:srgbClr>
                          </a:solidFill>
                          <a:latin typeface="微软雅黑" panose="020b0503020204020204" charset="-122"/>
                          <a:ea typeface="微软雅黑" panose="020b0503020204020204" charset="-122"/>
                        </a:rPr>
                        <a:t>通俗化，口语化，少用修辞，</a:t>
                      </a:r>
                      <a:r>
                        <a:rPr lang="zh-CN" altLang="en-US" sz="2400" b="1" i="0">
                          <a:solidFill>
                            <a:srgbClr val="FF0000">
                              <a:alpha val="100000"/>
                            </a:srgbClr>
                          </a:solidFill>
                          <a:latin typeface="微软雅黑" panose="020b0503020204020204" charset="-122"/>
                          <a:ea typeface="微软雅黑" panose="020b0503020204020204" charset="-122"/>
                        </a:rPr>
                        <a:t>描绘性语言少</a:t>
                      </a:r>
                      <a:endParaRPr lang="zh-CN" altLang="en-US" sz="24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51575">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400" b="1" i="0">
                          <a:solidFill>
                            <a:srgbClr val="006EFF">
                              <a:alpha val="100000"/>
                            </a:srgbClr>
                          </a:solidFill>
                          <a:latin typeface="微软雅黑" panose="020b0503020204020204" charset="-122"/>
                          <a:ea typeface="微软雅黑" panose="020b0503020204020204" charset="-122"/>
                        </a:rPr>
                        <a:t>华丽典雅</a:t>
                      </a:r>
                      <a:endParaRPr lang="zh-CN" altLang="en-US" sz="2400" b="1" i="0">
                        <a:solidFill>
                          <a:srgbClr val="006E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r>
                        <a:rPr lang="zh-CN" altLang="en-US" sz="2400" b="1" i="0">
                          <a:solidFill>
                            <a:srgbClr val="FF0000">
                              <a:alpha val="100000"/>
                            </a:srgbClr>
                          </a:solidFill>
                          <a:latin typeface="微软雅黑" panose="020b0503020204020204" charset="-122"/>
                          <a:ea typeface="微软雅黑" panose="020b0503020204020204" charset="-122"/>
                        </a:rPr>
                        <a:t>描绘性语言多</a:t>
                      </a:r>
                      <a:r>
                        <a:rPr lang="zh-CN" altLang="en-US" sz="2400" b="1" i="0">
                          <a:solidFill>
                            <a:srgbClr val="000000">
                              <a:alpha val="100000"/>
                            </a:srgbClr>
                          </a:solidFill>
                          <a:latin typeface="微软雅黑" panose="020b0503020204020204" charset="-122"/>
                          <a:ea typeface="微软雅黑" panose="020b0503020204020204" charset="-122"/>
                        </a:rPr>
                        <a:t>，讲究节奏韵律，多用引用/排比/对偶/用典等</a:t>
                      </a:r>
                      <a:endParaRPr lang="zh-CN" altLang="en-US" sz="2400" b="1"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
        <p:nvSpPr>
          <p:cNvPr id="5" name="文本2" title=""/>
          <p:cNvSpPr txBox="1"/>
          <p:nvPr/>
        </p:nvSpPr>
        <p:spPr>
          <a:xfrm>
            <a:off x="681790" y="7588796"/>
            <a:ext cx="8943975" cy="713457"/>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答题模式：</a:t>
            </a:r>
            <a:r>
              <a:rPr lang="zh-CN" altLang="en-US" sz="2400" b="1" i="0">
                <a:solidFill>
                  <a:srgbClr val="FF0000">
                    <a:alpha val="100000"/>
                  </a:srgbClr>
                </a:solidFill>
                <a:latin typeface="微软雅黑" panose="020b0503020204020204" charset="-122"/>
                <a:ea typeface="微软雅黑" panose="020b0503020204020204" charset="-122"/>
              </a:rPr>
              <a:t>……语句，用……手法，有……特点，取得……效果</a:t>
            </a:r>
            <a:endParaRPr lang="zh-CN" altLang="en-US" sz="24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42084" y="169278"/>
            <a:ext cx="4909185"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品味语言特色的方法</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95310" y="913705"/>
            <a:ext cx="11801475" cy="2775541"/>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1.局部语言特点赏析</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(1)语言自身角度：</a:t>
            </a:r>
            <a:r>
              <a:rPr lang="zh-CN" altLang="en-US" sz="2400" b="1" i="0">
                <a:solidFill>
                  <a:srgbClr val="000000">
                    <a:alpha val="100000"/>
                  </a:srgbClr>
                </a:solidFill>
                <a:latin typeface="华文楷体" panose="02010600040101010101" charset="-122"/>
                <a:ea typeface="华文楷体" panose="02010600040101010101" charset="-122"/>
              </a:rPr>
              <a:t>①词语选用(动词、形容词、副词拳)；②句式选用(长短句、整散句、疑问句、感叹句等)；③修辞手法的使用。</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(2)描写角度：</a:t>
            </a:r>
            <a:r>
              <a:rPr lang="zh-CN" altLang="en-US" sz="2400" b="1" i="0">
                <a:solidFill>
                  <a:srgbClr val="000000">
                    <a:alpha val="100000"/>
                  </a:srgbClr>
                </a:solidFill>
                <a:latin typeface="华文楷体" panose="02010600040101010101" charset="-122"/>
                <a:ea typeface="华文楷体" panose="02010600040101010101" charset="-122"/>
              </a:rPr>
              <a:t>分析描写人/物/景的简洁传神、细腻逼真、生动形象等语言特点。</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(3)语言风格：</a:t>
            </a:r>
            <a:r>
              <a:rPr lang="zh-CN" altLang="en-US" sz="2400" b="1" i="0">
                <a:solidFill>
                  <a:srgbClr val="000000">
                    <a:alpha val="100000"/>
                  </a:srgbClr>
                </a:solidFill>
                <a:latin typeface="华文楷体" panose="02010600040101010101" charset="-122"/>
                <a:ea typeface="华文楷体" panose="02010600040101010101" charset="-122"/>
              </a:rPr>
              <a:t>常规的风格特点，语体特点、地域特点、时代特点等。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3" title=""/>
          <p:cNvSpPr txBox="1"/>
          <p:nvPr/>
        </p:nvSpPr>
        <p:spPr>
          <a:xfrm>
            <a:off x="195844" y="3688842"/>
            <a:ext cx="11830050" cy="4837625"/>
          </a:xfrm>
          <a:prstGeom prst="rect">
            <a:avLst/>
          </a:prstGeom>
          <a:noFill/>
        </p:spPr>
        <p:txBody>
          <a:bodyPr anchor="t"/>
          <a:lstStyle/>
          <a:p>
            <a:pPr marL="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2.整体语言特点赏析</a:t>
            </a:r>
            <a:endParaRPr lang="zh-CN" altLang="en-US" sz="2400" b="1" i="0">
              <a:solidFill>
                <a:srgbClr val="3B00FF">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(1)语言自身内部要素。</a:t>
            </a:r>
            <a:r>
              <a:rPr lang="zh-CN" altLang="en-US" sz="2400" b="1" i="0">
                <a:solidFill>
                  <a:srgbClr val="000000">
                    <a:alpha val="100000"/>
                  </a:srgbClr>
                </a:solidFill>
                <a:latin typeface="华文楷体" panose="02010600040101010101" charset="-122"/>
                <a:ea typeface="华文楷体" panose="02010600040101010101" charset="-122"/>
              </a:rPr>
              <a:t>主要从用词、炼句、修辞手法和整体语言风格四个方面去思考、判断其特点。</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(2)小说内部语言类型。</a:t>
            </a:r>
            <a:r>
              <a:rPr lang="zh-CN" altLang="en-US" sz="2400" b="1" i="0">
                <a:solidFill>
                  <a:srgbClr val="000000">
                    <a:alpha val="100000"/>
                  </a:srgbClr>
                </a:solidFill>
                <a:latin typeface="华文楷体" panose="02010600040101010101" charset="-122"/>
                <a:ea typeface="华文楷体" panose="02010600040101010101" charset="-122"/>
              </a:rPr>
              <a:t>小说的语言从功能上看主要有四种类型：①叙事语言，是简洁明快还是内含张力；②描写语言，是否生动形象、逼真或者诙谐幽默；③对话语言，是否简洁、传神、个性化；④议论抒情语言。</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(3)分析语言风格还要注意三个特色</a:t>
            </a:r>
            <a:r>
              <a:rPr lang="zh-CN" altLang="en-US" sz="2400" b="1" i="0">
                <a:solidFill>
                  <a:srgbClr val="000000">
                    <a:alpha val="100000"/>
                  </a:srgbClr>
                </a:solidFill>
                <a:latin typeface="华文楷体" panose="02010600040101010101" charset="-122"/>
                <a:ea typeface="华文楷体" panose="02010600040101010101" charset="-122"/>
              </a:rPr>
              <a:t>：①时代特色，常表现为文章的一些词语只在某一些特定的时代使用，有明显的时代气息。②地域特色。常表现为大量使用方言、俚语等，比如老舍的《骆驼祥子》。③语体特色。</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4"/>
          <a:stretch>
            <a:fillRect/>
          </a:stretch>
        </a:blipFill>
        <a:effectLst/>
      </p:bgPr>
    </p:bg>
    <p:spTree>
      <p:nvGrpSpPr>
        <p:cNvPr id="1" name=""/>
        <p:cNvGrpSpPr/>
        <p:nvPr/>
      </p:nvGrpSpPr>
      <p:grpSpPr>
        <a:xfrm>
          <a:off x="0" y="0"/>
          <a:ext cx="0" cy="0"/>
        </a:xfrm>
      </p:grpSpPr>
      <p:sp>
        <p:nvSpPr>
          <p:cNvPr id="2" name="文本1" title=""/>
          <p:cNvSpPr txBox="1"/>
          <p:nvPr/>
        </p:nvSpPr>
        <p:spPr>
          <a:xfrm>
            <a:off x="3669802" y="169650"/>
            <a:ext cx="485394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分析小说语句的作用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pic>
        <p:nvPicPr>
          <p:cNvPr id="3" name="思维导图1" title=""/>
          <p:cNvPicPr>
            <a:picLocks noChangeAspect="1"/>
          </p:cNvPicPr>
          <p:nvPr/>
        </p:nvPicPr>
        <p:blipFill>
          <a:blip r:embed="rId2"/>
          <a:stretch>
            <a:fillRect/>
          </a:stretch>
        </p:blipFill>
        <p:spPr>
          <a:xfrm>
            <a:off x="3087738" y="3664268"/>
            <a:ext cx="6819900" cy="1238250"/>
          </a:xfrm>
          <a:prstGeom prst="rect">
            <a:avLst/>
          </a:prstGeom>
        </p:spPr>
      </p:pic>
      <p:pic>
        <p:nvPicPr>
          <p:cNvPr id="4" name="思维导图2" title=""/>
          <p:cNvPicPr>
            <a:picLocks noChangeAspect="1"/>
          </p:cNvPicPr>
          <p:nvPr/>
        </p:nvPicPr>
        <p:blipFill>
          <a:blip r:embed="rId3"/>
          <a:stretch>
            <a:fillRect/>
          </a:stretch>
        </p:blipFill>
        <p:spPr>
          <a:xfrm>
            <a:off x="2191598" y="6345174"/>
            <a:ext cx="9705975" cy="1971675"/>
          </a:xfrm>
          <a:prstGeom prst="rect">
            <a:avLst/>
          </a:prstGeom>
        </p:spPr>
      </p:pic>
      <p:sp>
        <p:nvSpPr>
          <p:cNvPr id="5" name="文本2" title=""/>
          <p:cNvSpPr txBox="1"/>
          <p:nvPr/>
        </p:nvSpPr>
        <p:spPr>
          <a:xfrm>
            <a:off x="1471746" y="1382735"/>
            <a:ext cx="6839712" cy="1216762"/>
          </a:xfrm>
          <a:prstGeom prst="rect">
            <a:avLst/>
          </a:prstGeom>
          <a:noFill/>
        </p:spPr>
        <p:txBody>
          <a:bodyPr anchor="t"/>
          <a:lstStyle/>
          <a:p>
            <a:pPr marL="0" algn="l">
              <a:lnSpc>
                <a:spcPts val="4000"/>
              </a:lnSpc>
            </a:pPr>
            <a:r>
              <a:rPr lang="zh-CN" altLang="en-US" sz="3000" b="1" i="0">
                <a:solidFill>
                  <a:srgbClr val="000000">
                    <a:alpha val="100000"/>
                  </a:srgbClr>
                </a:solidFill>
                <a:latin typeface="华文新魏" panose="02010800040101010101" charset="-122"/>
                <a:ea typeface="华文新魏" panose="02010800040101010101" charset="-122"/>
              </a:rPr>
              <a:t>第一，了解作用的两个方面</a:t>
            </a:r>
            <a:endParaRPr lang="zh-CN" altLang="en-US" sz="3000" b="1" i="0">
              <a:solidFill>
                <a:srgbClr val="000000">
                  <a:alpha val="100000"/>
                </a:srgbClr>
              </a:solidFill>
              <a:latin typeface="华文新魏" panose="02010800040101010101" charset="-122"/>
              <a:ea typeface="华文新魏" panose="02010800040101010101" charset="-122"/>
            </a:endParaRPr>
          </a:p>
          <a:p>
            <a:pPr marL="0" algn="l">
              <a:lnSpc>
                <a:spcPts val="4000"/>
              </a:lnSpc>
            </a:pPr>
            <a:r>
              <a:rPr lang="zh-CN" altLang="en-US" sz="3000" b="1" i="0">
                <a:solidFill>
                  <a:srgbClr val="FF0000">
                    <a:alpha val="100000"/>
                  </a:srgbClr>
                </a:solidFill>
                <a:latin typeface="华文新魏" panose="02010800040101010101" charset="-122"/>
                <a:ea typeface="华文新魏" panose="02010800040101010101" charset="-122"/>
              </a:rPr>
              <a:t>             </a:t>
            </a:r>
            <a:r>
              <a:rPr lang="zh-CN" altLang="en-US" sz="3000" b="1" i="0">
                <a:solidFill>
                  <a:srgbClr val="3B00FF">
                    <a:alpha val="100000"/>
                  </a:srgbClr>
                </a:solidFill>
                <a:latin typeface="华文新魏" panose="02010800040101010101" charset="-122"/>
                <a:ea typeface="华文新魏" panose="02010800040101010101" charset="-122"/>
              </a:rPr>
              <a:t>结构</a:t>
            </a:r>
            <a:r>
              <a:rPr lang="zh-CN" altLang="en-US" sz="3000" b="1" i="0">
                <a:solidFill>
                  <a:srgbClr val="FF0000">
                    <a:alpha val="100000"/>
                  </a:srgbClr>
                </a:solidFill>
                <a:latin typeface="华文新魏" panose="02010800040101010101" charset="-122"/>
                <a:ea typeface="华文新魏" panose="02010800040101010101" charset="-122"/>
              </a:rPr>
              <a:t>作用和</a:t>
            </a:r>
            <a:r>
              <a:rPr lang="zh-CN" altLang="en-US" sz="3000" b="1" i="0">
                <a:solidFill>
                  <a:srgbClr val="3B00FF">
                    <a:alpha val="100000"/>
                  </a:srgbClr>
                </a:solidFill>
                <a:latin typeface="华文新魏" panose="02010800040101010101" charset="-122"/>
                <a:ea typeface="华文新魏" panose="02010800040101010101" charset="-122"/>
              </a:rPr>
              <a:t>内容</a:t>
            </a:r>
            <a:r>
              <a:rPr lang="zh-CN" altLang="en-US" sz="3000" b="1" i="0">
                <a:solidFill>
                  <a:srgbClr val="FF0000">
                    <a:alpha val="100000"/>
                  </a:srgbClr>
                </a:solidFill>
                <a:latin typeface="华文新魏" panose="02010800040101010101" charset="-122"/>
                <a:ea typeface="华文新魏" panose="02010800040101010101" charset="-122"/>
              </a:rPr>
              <a:t>作用，相辅相成</a:t>
            </a:r>
            <a:endParaRPr lang="zh-CN" altLang="en-US" sz="3000" b="1" i="0">
              <a:solidFill>
                <a:srgbClr val="FF0000">
                  <a:alpha val="100000"/>
                </a:srgbClr>
              </a:solidFill>
              <a:latin typeface="华文新魏" panose="02010800040101010101" charset="-122"/>
              <a:ea typeface="华文新魏" panose="02010800040101010101" charset="-122"/>
            </a:endParaRPr>
          </a:p>
        </p:txBody>
      </p:sp>
      <p:sp>
        <p:nvSpPr>
          <p:cNvPr id="6" name="文本3" title=""/>
          <p:cNvSpPr txBox="1"/>
          <p:nvPr/>
        </p:nvSpPr>
        <p:spPr>
          <a:xfrm>
            <a:off x="2771280" y="2926928"/>
            <a:ext cx="5242560" cy="585216"/>
          </a:xfrm>
          <a:prstGeom prst="rect">
            <a:avLst/>
          </a:prstGeom>
          <a:noFill/>
        </p:spPr>
        <p:txBody>
          <a:bodyPr anchor="t"/>
          <a:lstStyle/>
          <a:p>
            <a:pPr marL="0" algn="l"/>
            <a:r>
              <a:rPr lang="zh-CN" altLang="en-US" sz="3000" b="1" i="0">
                <a:solidFill>
                  <a:srgbClr val="000000">
                    <a:alpha val="100000"/>
                  </a:srgbClr>
                </a:solidFill>
                <a:latin typeface="华文新魏" panose="02010800040101010101" charset="-122"/>
                <a:ea typeface="华文新魏" panose="02010800040101010101" charset="-122"/>
              </a:rPr>
              <a:t>第二，明白与小说特点的结合</a:t>
            </a:r>
            <a:endParaRPr lang="zh-CN" altLang="en-US" sz="3000" b="1" i="0">
              <a:solidFill>
                <a:srgbClr val="000000">
                  <a:alpha val="100000"/>
                </a:srgbClr>
              </a:solidFill>
              <a:latin typeface="华文新魏" panose="02010800040101010101" charset="-122"/>
              <a:ea typeface="华文新魏" panose="02010800040101010101" charset="-122"/>
            </a:endParaRPr>
          </a:p>
        </p:txBody>
      </p:sp>
      <p:sp>
        <p:nvSpPr>
          <p:cNvPr id="7" name="文本4" title=""/>
          <p:cNvSpPr txBox="1"/>
          <p:nvPr/>
        </p:nvSpPr>
        <p:spPr>
          <a:xfrm>
            <a:off x="1997288" y="5478980"/>
            <a:ext cx="4853940" cy="585216"/>
          </a:xfrm>
          <a:prstGeom prst="rect">
            <a:avLst/>
          </a:prstGeom>
          <a:noFill/>
        </p:spPr>
        <p:txBody>
          <a:bodyPr anchor="t"/>
          <a:lstStyle/>
          <a:p>
            <a:pPr marL="0" algn="l"/>
            <a:r>
              <a:rPr lang="zh-CN" altLang="en-US" sz="3000" b="1" i="0">
                <a:solidFill>
                  <a:srgbClr val="000000">
                    <a:alpha val="100000"/>
                  </a:srgbClr>
                </a:solidFill>
                <a:latin typeface="华文新魏" panose="02010800040101010101" charset="-122"/>
                <a:ea typeface="华文新魏" panose="02010800040101010101" charset="-122"/>
              </a:rPr>
              <a:t>第三，参照在文本中的位置</a:t>
            </a:r>
            <a:endParaRPr lang="zh-CN" altLang="en-US" sz="3000" b="1" i="0">
              <a:solidFill>
                <a:srgbClr val="000000">
                  <a:alpha val="100000"/>
                </a:srgbClr>
              </a:solidFill>
              <a:latin typeface="华文新魏" panose="02010800040101010101" charset="-122"/>
              <a:ea typeface="华文新魏" panose="02010800040101010101" charset="-122"/>
            </a:endParaRPr>
          </a:p>
        </p:txBody>
      </p:sp>
      <p:sp>
        <p:nvSpPr>
          <p:cNvPr id="8"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300"/>
                                        <p:tgtEl>
                                          <p:spTgt spid="7"/>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 grpId="0" animBg="1"/>
      <p:bldP spid="7" grpId="0" animBg="1"/>
      <p:bldP spid="4" grpId="0" animBg="1"/>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6"/>
          <a:stretch>
            <a:fillRect/>
          </a:stretch>
        </a:blipFill>
        <a:effectLst/>
      </p:bgPr>
    </p:bg>
    <p:spTree>
      <p:nvGrpSpPr>
        <p:cNvPr id="1" name=""/>
        <p:cNvGrpSpPr/>
        <p:nvPr/>
      </p:nvGrpSpPr>
      <p:grpSpPr>
        <a:xfrm>
          <a:off x="0" y="0"/>
          <a:ext cx="0" cy="0"/>
        </a:xfrm>
      </p:grpSpPr>
      <p:sp>
        <p:nvSpPr>
          <p:cNvPr id="2" name="文本1" title=""/>
          <p:cNvSpPr txBox="1"/>
          <p:nvPr/>
        </p:nvSpPr>
        <p:spPr>
          <a:xfrm>
            <a:off x="3611442" y="169650"/>
            <a:ext cx="6408420" cy="744728"/>
          </a:xfrm>
          <a:prstGeom prst="rect">
            <a:avLst/>
          </a:prstGeom>
          <a:noFill/>
        </p:spPr>
        <p:txBody>
          <a:bodyPr anchor="t"/>
          <a:lstStyle/>
          <a:p>
            <a:pPr marL="0" algn="ctr"/>
            <a:r>
              <a:rPr lang="zh-CN" altLang="en-US" sz="4000" b="1" i="0">
                <a:solidFill>
                  <a:srgbClr val="FF0000">
                    <a:alpha val="100000"/>
                  </a:srgbClr>
                </a:solidFill>
                <a:latin typeface="华文行楷" panose="02010800040101010101" charset="-122"/>
                <a:ea typeface="华文行楷" panose="02010800040101010101" charset="-122"/>
              </a:rPr>
              <a:t>任务六：</a:t>
            </a:r>
            <a:r>
              <a:rPr lang="zh-CN" altLang="en-US" sz="4000" b="1" i="0">
                <a:solidFill>
                  <a:srgbClr val="006EFF">
                    <a:alpha val="100000"/>
                  </a:srgbClr>
                </a:solidFill>
                <a:latin typeface="华文行楷" panose="02010800040101010101" charset="-122"/>
                <a:ea typeface="华文行楷" panose="02010800040101010101" charset="-122"/>
              </a:rPr>
              <a:t>小说的标题与主题</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pic>
        <p:nvPicPr>
          <p:cNvPr id="4" name="思维导图1" title=""/>
          <p:cNvPicPr>
            <a:picLocks noChangeAspect="1"/>
          </p:cNvPicPr>
          <p:nvPr/>
        </p:nvPicPr>
        <p:blipFill>
          <a:blip r:embed="rId2"/>
          <a:stretch>
            <a:fillRect/>
          </a:stretch>
        </p:blipFill>
        <p:spPr>
          <a:xfrm>
            <a:off x="214465" y="1111558"/>
            <a:ext cx="11763375" cy="4991100"/>
          </a:xfrm>
          <a:prstGeom prst="rect">
            <a:avLst/>
          </a:prstGeom>
        </p:spPr>
      </p:pic>
      <p:pic>
        <p:nvPicPr>
          <p:cNvPr id="5" name="思维导图2" title=""/>
          <p:cNvPicPr>
            <a:picLocks noChangeAspect="1"/>
          </p:cNvPicPr>
          <p:nvPr/>
        </p:nvPicPr>
        <p:blipFill>
          <a:blip r:embed="rId3"/>
          <a:stretch>
            <a:fillRect/>
          </a:stretch>
        </p:blipFill>
        <p:spPr>
          <a:xfrm>
            <a:off x="214789" y="6498955"/>
            <a:ext cx="9153525" cy="1971675"/>
          </a:xfrm>
          <a:prstGeom prst="rect">
            <a:avLst/>
          </a:prstGeom>
        </p:spPr>
      </p:pic>
      <p:sp>
        <p:nvSpPr>
          <p:cNvPr id="6" name="矩形 5" title="">
            <a:hlinkClick r:id="rId4" action="ppaction://hlinksldjump"/>
          </p:cNvPr>
          <p:cNvSpPr/>
          <p:nvPr/>
        </p:nvSpPr>
        <p:spPr>
          <a:xfrm>
            <a:off x="1944370" y="2067560"/>
            <a:ext cx="140970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a:hlinkClick r:id="rId5" action="ppaction://hlinksldjump"/>
          </p:cNvPr>
          <p:cNvSpPr/>
          <p:nvPr/>
        </p:nvSpPr>
        <p:spPr>
          <a:xfrm>
            <a:off x="1944370" y="4655185"/>
            <a:ext cx="1409700"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27287" y="169421"/>
            <a:ext cx="433578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小说的标题与主题</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71793" y="962727"/>
            <a:ext cx="11629958" cy="619855"/>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1.《祝福》一文的标题有何丰富含义?</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607600" y="1456210"/>
            <a:ext cx="11374641" cy="1776730"/>
          </a:xfrm>
          <a:prstGeom prst="rect">
            <a:avLst/>
          </a:prstGeom>
          <a:noFill/>
        </p:spPr>
        <p:txBody>
          <a:bodyPr anchor="t"/>
          <a:lstStyle/>
          <a:p>
            <a:pPr marL="0" algn="l"/>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①表层义：</a:t>
            </a:r>
            <a:r>
              <a:rPr lang="zh-CN" altLang="en-US" sz="2400" b="1" i="0">
                <a:solidFill>
                  <a:srgbClr val="000000">
                    <a:alpha val="100000"/>
                  </a:srgbClr>
                </a:solidFill>
                <a:latin typeface="华文楷体" panose="02010600040101010101" charset="-122"/>
                <a:ea typeface="华文楷体" panose="02010600040101010101" charset="-122"/>
              </a:rPr>
              <a:t>祝福是一种封建习俗，是人们的新年祈福活动；小说起于祝福，结于祝福，情节的发展与祝福有密切联系。</a:t>
            </a:r>
            <a:r>
              <a:rPr lang="zh-CN" altLang="en-US" sz="2400" b="1" i="0">
                <a:solidFill>
                  <a:srgbClr val="FF0000">
                    <a:alpha val="100000"/>
                  </a:srgbClr>
                </a:solidFill>
                <a:latin typeface="华文楷体" panose="02010600040101010101" charset="-122"/>
                <a:ea typeface="华文楷体" panose="02010600040101010101" charset="-122"/>
              </a:rPr>
              <a:t>②深层义：</a:t>
            </a:r>
            <a:r>
              <a:rPr lang="zh-CN" altLang="en-US" sz="2400" b="1" i="0">
                <a:solidFill>
                  <a:srgbClr val="000000">
                    <a:alpha val="100000"/>
                  </a:srgbClr>
                </a:solidFill>
                <a:latin typeface="华文楷体" panose="02010600040101010101" charset="-122"/>
                <a:ea typeface="华文楷体" panose="02010600040101010101" charset="-122"/>
              </a:rPr>
              <a:t>祥林嫂是在祝福中死去的，题为《祝福》就用祝福的热闹繁忙来反衬祥林嫂的悲剧命运；在旧社会，劳动人民无福可祝，无福可言，而祥林嫂正是因为这祝福而被逼上绝境的。</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1869" y="3207787"/>
            <a:ext cx="4877244"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2.《祝福》为什么以《祝福》为题?</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607666" y="3726078"/>
            <a:ext cx="11193666" cy="2173288"/>
          </a:xfrm>
          <a:prstGeom prst="rect">
            <a:avLst/>
          </a:prstGeom>
          <a:noFill/>
        </p:spPr>
        <p:txBody>
          <a:bodyPr anchor="t"/>
          <a:lstStyle/>
          <a:p>
            <a:pPr marL="0" algn="l"/>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①环境方面，</a:t>
            </a:r>
            <a:r>
              <a:rPr lang="zh-CN" altLang="en-US" sz="2400" b="1" i="0">
                <a:solidFill>
                  <a:srgbClr val="000000">
                    <a:alpha val="100000"/>
                  </a:srgbClr>
                </a:solidFill>
                <a:latin typeface="华文楷体" panose="02010600040101010101" charset="-122"/>
                <a:ea typeface="华文楷体" panose="02010600040101010101" charset="-122"/>
              </a:rPr>
              <a:t>小说起于祝福，结于祝福，中间一再写祝福，情节的发展与“祝福”这一环境密切相关。</a:t>
            </a:r>
            <a:r>
              <a:rPr lang="zh-CN" altLang="en-US" sz="2400" b="1" i="0">
                <a:solidFill>
                  <a:srgbClr val="FF0000">
                    <a:alpha val="100000"/>
                  </a:srgbClr>
                </a:solidFill>
                <a:latin typeface="华文楷体" panose="02010600040101010101" charset="-122"/>
                <a:ea typeface="华文楷体" panose="02010600040101010101" charset="-122"/>
              </a:rPr>
              <a:t>②情节方面，</a:t>
            </a:r>
            <a:r>
              <a:rPr lang="zh-CN" altLang="en-US" sz="2400" b="1" i="0">
                <a:solidFill>
                  <a:srgbClr val="000000">
                    <a:alpha val="100000"/>
                  </a:srgbClr>
                </a:solidFill>
                <a:latin typeface="华文楷体" panose="02010600040101010101" charset="-122"/>
                <a:ea typeface="华文楷体" panose="02010600040101010101" charset="-122"/>
              </a:rPr>
              <a:t>祝福作为一个时间标志，把祥林嫂的人生悲剧串联起来，形成了清晰的发展脉络，起到线索的作用。</a:t>
            </a:r>
            <a:r>
              <a:rPr lang="zh-CN" altLang="en-US" sz="2400" b="1" i="0">
                <a:solidFill>
                  <a:srgbClr val="FF0000">
                    <a:alpha val="100000"/>
                  </a:srgbClr>
                </a:solidFill>
                <a:latin typeface="华文楷体" panose="02010600040101010101" charset="-122"/>
                <a:ea typeface="华文楷体" panose="02010600040101010101" charset="-122"/>
              </a:rPr>
              <a:t>③主题方面，</a:t>
            </a:r>
            <a:r>
              <a:rPr lang="zh-CN" altLang="en-US" sz="2400" b="1" i="0">
                <a:solidFill>
                  <a:srgbClr val="000000">
                    <a:alpha val="100000"/>
                  </a:srgbClr>
                </a:solidFill>
                <a:latin typeface="华文楷体" panose="02010600040101010101" charset="-122"/>
                <a:ea typeface="华文楷体" panose="02010600040101010101" charset="-122"/>
              </a:rPr>
              <a:t>祥林嫂的悲剧命运是在祝福的欢乐气氛中展开的，鲜明的对照强化了祥林嫂遭遇的悲剧性，深化了小说的主题。</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171717" y="5824614"/>
            <a:ext cx="11629434" cy="99504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3.《哦，香雪》的主人公是香雪，题目如果叫《香雪》也未尝不可，为什么还要加一个“哦”字？请谈谈你的理解。</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607809" y="6694194"/>
            <a:ext cx="11193666" cy="1776730"/>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题目中加叹词“哦”，真切地表现了作者对香雪用一篮子鸡蛋换来一只铅笔盒这一举动的</a:t>
            </a:r>
            <a:r>
              <a:rPr lang="zh-CN" altLang="en-US" sz="2400" b="1" i="0">
                <a:solidFill>
                  <a:srgbClr val="FF0000">
                    <a:alpha val="100000"/>
                  </a:srgbClr>
                </a:solidFill>
                <a:latin typeface="华文楷体" panose="02010600040101010101" charset="-122"/>
                <a:ea typeface="华文楷体" panose="02010600040101010101" charset="-122"/>
              </a:rPr>
              <a:t>理解与肯定</a:t>
            </a:r>
            <a:r>
              <a:rPr lang="zh-CN" altLang="en-US" sz="2400" b="1" i="0">
                <a:solidFill>
                  <a:srgbClr val="000000">
                    <a:alpha val="100000"/>
                  </a:srgbClr>
                </a:solidFill>
                <a:latin typeface="华文楷体" panose="02010600040101010101" charset="-122"/>
                <a:ea typeface="华文楷体" panose="02010600040101010101" charset="-122"/>
              </a:rPr>
              <a:t>，并由衷地</a:t>
            </a:r>
            <a:r>
              <a:rPr lang="zh-CN" altLang="en-US" sz="2400" b="1" i="0">
                <a:solidFill>
                  <a:srgbClr val="FF0000">
                    <a:alpha val="100000"/>
                  </a:srgbClr>
                </a:solidFill>
                <a:latin typeface="华文楷体" panose="02010600040101010101" charset="-122"/>
                <a:ea typeface="华文楷体" panose="02010600040101010101" charset="-122"/>
              </a:rPr>
              <a:t>赞叹了</a:t>
            </a:r>
            <a:r>
              <a:rPr lang="zh-CN" altLang="en-US" sz="2400" b="1" i="0">
                <a:solidFill>
                  <a:srgbClr val="000000">
                    <a:alpha val="100000"/>
                  </a:srgbClr>
                </a:solidFill>
                <a:latin typeface="华文楷体" panose="02010600040101010101" charset="-122"/>
                <a:ea typeface="华文楷体" panose="02010600040101010101" charset="-122"/>
              </a:rPr>
              <a:t>香雪的纯朴自尊以及对现代文明的向往，《哦，香雪》是一个有诗意的标题，同时我们也可以从标题中体会到作者对香雪这个人物形象倾注了</a:t>
            </a:r>
            <a:r>
              <a:rPr lang="zh-CN" altLang="en-US" sz="2400" b="1" i="0">
                <a:solidFill>
                  <a:srgbClr val="FF0000">
                    <a:alpha val="100000"/>
                  </a:srgbClr>
                </a:solidFill>
                <a:latin typeface="华文楷体" panose="02010600040101010101" charset="-122"/>
                <a:ea typeface="华文楷体" panose="02010600040101010101" charset="-122"/>
              </a:rPr>
              <a:t>赞叹、喜爱之情</a:t>
            </a:r>
            <a:r>
              <a:rPr lang="zh-CN" altLang="en-US" sz="2400" b="1" i="0">
                <a:solidFill>
                  <a:srgbClr val="000000">
                    <a:alpha val="100000"/>
                  </a:srgbClr>
                </a:solidFill>
                <a:latin typeface="华文楷体" panose="02010600040101010101" charset="-122"/>
                <a:ea typeface="华文楷体" panose="02010600040101010101" charset="-122"/>
              </a:rPr>
              <a:t>。</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pic>
        <p:nvPicPr>
          <p:cNvPr id="2" name="图片1" title=""/>
          <p:cNvPicPr>
            <a:picLocks noChangeAspect="1"/>
          </p:cNvPicPr>
          <p:nvPr/>
        </p:nvPicPr>
        <p:blipFill>
          <a:blip r:embed="rId2"/>
          <a:stretch>
            <a:fillRect/>
          </a:stretch>
        </p:blipFill>
        <p:spPr>
          <a:xfrm>
            <a:off x="8603513" y="1841421"/>
            <a:ext cx="3589134" cy="5191125"/>
          </a:xfrm>
          <a:prstGeom prst="rect">
            <a:avLst/>
          </a:prstGeom>
        </p:spPr>
      </p:pic>
      <p:sp>
        <p:nvSpPr>
          <p:cNvPr id="3" name="文本1" title=""/>
          <p:cNvSpPr txBox="1"/>
          <p:nvPr/>
        </p:nvSpPr>
        <p:spPr>
          <a:xfrm>
            <a:off x="199168" y="913448"/>
            <a:ext cx="3998709" cy="7337674"/>
          </a:xfrm>
          <a:prstGeom prst="rect">
            <a:avLst/>
          </a:prstGeom>
          <a:noFill/>
        </p:spPr>
        <p:txBody>
          <a:bodyPr anchor="t"/>
          <a:lstStyle/>
          <a:p>
            <a:pPr marL="0" algn="l">
              <a:lnSpc>
                <a:spcPts val="4400"/>
              </a:lnSpc>
            </a:pPr>
            <a:r>
              <a:rPr lang="zh-CN" altLang="en-US" sz="2600" b="1" i="0">
                <a:solidFill>
                  <a:srgbClr val="006EFF">
                    <a:alpha val="100000"/>
                  </a:srgbClr>
                </a:solidFill>
                <a:latin typeface="微软雅黑" panose="020b0503020204020204" charset="-122"/>
                <a:ea typeface="微软雅黑" panose="020b0503020204020204" charset="-122"/>
              </a:rPr>
              <a:t>四、小说的各类：</a:t>
            </a:r>
            <a:endParaRPr lang="zh-CN" altLang="en-US" sz="2600" b="1" i="0">
              <a:solidFill>
                <a:srgbClr val="006EFF">
                  <a:alpha val="100000"/>
                </a:srgbClr>
              </a:solidFill>
              <a:latin typeface="微软雅黑" panose="020b0503020204020204" charset="-122"/>
              <a:ea typeface="微软雅黑" panose="020b0503020204020204" charset="-122"/>
            </a:endParaRPr>
          </a:p>
          <a:p>
            <a:pPr marL="640080" algn="l">
              <a:lnSpc>
                <a:spcPts val="4400"/>
              </a:lnSpc>
            </a:pPr>
            <a:r>
              <a:rPr lang="zh-CN" altLang="en-US" sz="2600" b="1" i="0">
                <a:solidFill>
                  <a:srgbClr val="000000">
                    <a:alpha val="100000"/>
                  </a:srgbClr>
                </a:solidFill>
                <a:latin typeface="微软雅黑" panose="020b0503020204020204" charset="-122"/>
                <a:ea typeface="微软雅黑" panose="020b0503020204020204" charset="-122"/>
              </a:rPr>
              <a:t>（1）按篇幅：</a:t>
            </a:r>
            <a:endParaRPr lang="zh-CN" altLang="en-US" sz="2600" b="1" i="0">
              <a:solidFill>
                <a:srgbClr val="000000">
                  <a:alpha val="100000"/>
                </a:srgbClr>
              </a:solidFill>
              <a:latin typeface="微软雅黑" panose="020b0503020204020204" charset="-122"/>
              <a:ea typeface="微软雅黑" panose="020b0503020204020204" charset="-122"/>
            </a:endParaRPr>
          </a:p>
          <a:p>
            <a:pPr marL="640080" algn="l">
              <a:lnSpc>
                <a:spcPts val="7800"/>
              </a:lnSpc>
            </a:pPr>
            <a:r>
              <a:rPr lang="zh-CN" altLang="en-US" sz="2600" b="1" i="0">
                <a:solidFill>
                  <a:srgbClr val="000000">
                    <a:alpha val="100000"/>
                  </a:srgbClr>
                </a:solidFill>
                <a:latin typeface="微软雅黑" panose="020b0503020204020204" charset="-122"/>
                <a:ea typeface="微软雅黑" panose="020b0503020204020204" charset="-122"/>
              </a:rPr>
              <a:t>（2）按创作原则：</a:t>
            </a:r>
            <a:endParaRPr lang="zh-CN" altLang="en-US" sz="2600" b="1" i="0">
              <a:solidFill>
                <a:srgbClr val="000000">
                  <a:alpha val="100000"/>
                </a:srgbClr>
              </a:solidFill>
              <a:latin typeface="微软雅黑" panose="020b0503020204020204" charset="-122"/>
              <a:ea typeface="微软雅黑" panose="020b0503020204020204" charset="-122"/>
            </a:endParaRPr>
          </a:p>
          <a:p>
            <a:pPr marL="640080" algn="l">
              <a:lnSpc>
                <a:spcPts val="7800"/>
              </a:lnSpc>
            </a:pPr>
            <a:r>
              <a:rPr lang="zh-CN" altLang="en-US" sz="2600" b="1" i="0">
                <a:solidFill>
                  <a:srgbClr val="000000">
                    <a:alpha val="100000"/>
                  </a:srgbClr>
                </a:solidFill>
                <a:latin typeface="微软雅黑" panose="020b0503020204020204" charset="-122"/>
                <a:ea typeface="微软雅黑" panose="020b0503020204020204" charset="-122"/>
              </a:rPr>
              <a:t>（3）按时代：</a:t>
            </a:r>
            <a:endParaRPr lang="zh-CN" altLang="en-US" sz="2600" b="1" i="0">
              <a:solidFill>
                <a:srgbClr val="000000">
                  <a:alpha val="100000"/>
                </a:srgbClr>
              </a:solidFill>
              <a:latin typeface="微软雅黑" panose="020b0503020204020204" charset="-122"/>
              <a:ea typeface="微软雅黑" panose="020b0503020204020204" charset="-122"/>
            </a:endParaRPr>
          </a:p>
          <a:p>
            <a:pPr marL="640080" algn="l">
              <a:lnSpc>
                <a:spcPts val="7800"/>
              </a:lnSpc>
            </a:pPr>
            <a:r>
              <a:rPr lang="zh-CN" altLang="en-US" sz="2600" b="1" i="0">
                <a:solidFill>
                  <a:srgbClr val="000000">
                    <a:alpha val="100000"/>
                  </a:srgbClr>
                </a:solidFill>
                <a:latin typeface="微软雅黑" panose="020b0503020204020204" charset="-122"/>
                <a:ea typeface="微软雅黑" panose="020b0503020204020204" charset="-122"/>
              </a:rPr>
              <a:t>（4）按国家：</a:t>
            </a:r>
            <a:endParaRPr lang="zh-CN" altLang="en-US" sz="2600" b="1" i="0">
              <a:solidFill>
                <a:srgbClr val="000000">
                  <a:alpha val="100000"/>
                </a:srgbClr>
              </a:solidFill>
              <a:latin typeface="微软雅黑" panose="020b0503020204020204" charset="-122"/>
              <a:ea typeface="微软雅黑" panose="020b0503020204020204" charset="-122"/>
            </a:endParaRPr>
          </a:p>
          <a:p>
            <a:pPr marL="640080" algn="l">
              <a:lnSpc>
                <a:spcPts val="7800"/>
              </a:lnSpc>
            </a:pPr>
            <a:r>
              <a:rPr lang="zh-CN" altLang="en-US" sz="2600" b="1" i="0">
                <a:solidFill>
                  <a:srgbClr val="000000">
                    <a:alpha val="100000"/>
                  </a:srgbClr>
                </a:solidFill>
                <a:latin typeface="微软雅黑" panose="020b0503020204020204" charset="-122"/>
                <a:ea typeface="微软雅黑" panose="020b0503020204020204" charset="-122"/>
              </a:rPr>
              <a:t>（5）按题材：</a:t>
            </a:r>
            <a:endParaRPr lang="zh-CN" altLang="en-US" sz="2600" b="1" i="0">
              <a:solidFill>
                <a:srgbClr val="000000">
                  <a:alpha val="100000"/>
                </a:srgbClr>
              </a:solidFill>
              <a:latin typeface="微软雅黑" panose="020b0503020204020204" charset="-122"/>
              <a:ea typeface="微软雅黑" panose="020b0503020204020204" charset="-122"/>
            </a:endParaRPr>
          </a:p>
          <a:p>
            <a:pPr marL="640080" algn="l">
              <a:lnSpc>
                <a:spcPts val="7800"/>
              </a:lnSpc>
            </a:pPr>
            <a:r>
              <a:rPr lang="zh-CN" altLang="en-US" sz="2600" b="1" i="0">
                <a:solidFill>
                  <a:srgbClr val="000000">
                    <a:alpha val="100000"/>
                  </a:srgbClr>
                </a:solidFill>
                <a:latin typeface="微软雅黑" panose="020b0503020204020204" charset="-122"/>
                <a:ea typeface="微软雅黑" panose="020b0503020204020204" charset="-122"/>
              </a:rPr>
              <a:t>（6）按表现手法：</a:t>
            </a:r>
            <a:endParaRPr lang="zh-CN" altLang="en-US" sz="2600" b="1" i="0">
              <a:solidFill>
                <a:srgbClr val="000000">
                  <a:alpha val="100000"/>
                </a:srgbClr>
              </a:solidFill>
              <a:latin typeface="微软雅黑" panose="020b0503020204020204" charset="-122"/>
              <a:ea typeface="微软雅黑" panose="020b0503020204020204" charset="-122"/>
            </a:endParaRPr>
          </a:p>
          <a:p>
            <a:pPr marL="640080" algn="l">
              <a:lnSpc>
                <a:spcPts val="7800"/>
              </a:lnSpc>
            </a:pPr>
            <a:r>
              <a:rPr lang="zh-CN" altLang="en-US" sz="2600" b="1" i="0">
                <a:solidFill>
                  <a:srgbClr val="000000">
                    <a:alpha val="100000"/>
                  </a:srgbClr>
                </a:solidFill>
                <a:latin typeface="微软雅黑" panose="020b0503020204020204" charset="-122"/>
                <a:ea typeface="微软雅黑" panose="020b0503020204020204" charset="-122"/>
              </a:rPr>
              <a:t>（7）按语言形式：</a:t>
            </a:r>
            <a:endParaRPr lang="zh-CN" altLang="en-US" sz="2600" b="1" i="0">
              <a:solidFill>
                <a:srgbClr val="00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4020264" y="6602578"/>
            <a:ext cx="6953250" cy="528030"/>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诗体、书信体、章回体、日记体、自传体、意识流</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4020264" y="5607777"/>
            <a:ext cx="6286500" cy="530776"/>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言情、武侠、科幻、魔幻、侦探、历史、纪实</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4020264" y="4588244"/>
            <a:ext cx="2933700" cy="530776"/>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中国小说、外国小说</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4020407" y="3598764"/>
            <a:ext cx="4583316" cy="530776"/>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古代小说、现代小说、当代小说</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8" name="文本6" title=""/>
          <p:cNvSpPr txBox="1"/>
          <p:nvPr/>
        </p:nvSpPr>
        <p:spPr>
          <a:xfrm>
            <a:off x="4020264" y="2598650"/>
            <a:ext cx="2933700" cy="530776"/>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现实主义、浪漫主义</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4020264" y="1628594"/>
            <a:ext cx="4152900" cy="530776"/>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长篇、中篇、短篇、微型小说</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10" name="文本8" title=""/>
          <p:cNvSpPr txBox="1"/>
          <p:nvPr/>
        </p:nvSpPr>
        <p:spPr>
          <a:xfrm>
            <a:off x="4196991" y="169650"/>
            <a:ext cx="381762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把握小说的特点</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11"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12" name="文本9" title=""/>
          <p:cNvSpPr txBox="1"/>
          <p:nvPr/>
        </p:nvSpPr>
        <p:spPr>
          <a:xfrm>
            <a:off x="4020464" y="7594515"/>
            <a:ext cx="2933700" cy="528030"/>
          </a:xfrm>
          <a:prstGeom prst="rect">
            <a:avLst/>
          </a:prstGeom>
          <a:noFill/>
        </p:spPr>
        <p:txBody>
          <a:bodyPr anchor="ctr"/>
          <a:lstStyle/>
          <a:p>
            <a:pPr marL="0" algn="l">
              <a:lnSpc>
                <a:spcPts val="2600"/>
              </a:lnSpc>
            </a:pPr>
            <a:r>
              <a:rPr lang="zh-CN" altLang="en-US" sz="2400" b="1" i="0">
                <a:solidFill>
                  <a:srgbClr val="FF0000">
                    <a:alpha val="100000"/>
                  </a:srgbClr>
                </a:solidFill>
                <a:latin typeface="微软雅黑" panose="020b0503020204020204" charset="-122"/>
                <a:ea typeface="微软雅黑" panose="020b0503020204020204" charset="-122"/>
              </a:rPr>
              <a:t>文言小说、白话小说</a:t>
            </a:r>
            <a:endParaRPr lang="zh-CN" altLang="en-US" sz="2400" b="1" i="0">
              <a:solidFill>
                <a:srgbClr val="FF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3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300"/>
                                        <p:tgtEl>
                                          <p:spTgt spid="6"/>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300"/>
                                        <p:tgtEl>
                                          <p:spTgt spid="5"/>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300"/>
                                        <p:tgtEl>
                                          <p:spTgt spid="4"/>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12" grpId="0" animBg="1"/>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928472" y="169583"/>
            <a:ext cx="555498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探究标题的意蕴与作用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86233" y="977236"/>
            <a:ext cx="11820525" cy="2805286"/>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一、理解标题意蕴（含义）的两个角度</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标题意蕴(含义)一般从表层含义和深层含义两个方面来分析。表层含义即标题的字面含义，深层含义即引申义、比喻义、象征义(双关、比喻、反语、象征)。标题如果是比喻句的，文中往往不是围绕标题的字面含义来展开叙述，那么我们就应该联系文章的具体内容，弄清比喻义，这样我们就可以领悟出标题的深刻意蕴。</a:t>
            </a:r>
            <a:endParaRPr lang="zh-CN" altLang="en-US" sz="2400" b="1" i="0">
              <a:solidFill>
                <a:srgbClr val="000000">
                  <a:alpha val="100000"/>
                </a:srgbClr>
              </a:solidFill>
              <a:latin typeface="微软雅黑" panose="020b0503020204020204" charset="-122"/>
              <a:ea typeface="微软雅黑" panose="020b0503020204020204" charset="-122"/>
            </a:endParaRPr>
          </a:p>
        </p:txBody>
      </p:sp>
      <p:graphicFrame>
        <p:nvGraphicFramePr>
          <p:cNvPr id="5" name="表格1" title=""/>
          <p:cNvGraphicFramePr>
            <a:graphicFrameLocks noGrp="1"/>
          </p:cNvGraphicFramePr>
          <p:nvPr/>
        </p:nvGraphicFramePr>
        <p:xfrm>
          <a:off x="254832" y="3869064"/>
          <a:ext cx="11751469" cy="4566920"/>
        </p:xfrm>
        <a:graphic>
          <a:graphicData uri="http://schemas.openxmlformats.org/drawingml/2006/table">
            <a:tbl>
              <a:tblPr firstRow="1" bandRow="1">
                <a:tableStyleId>{5C22544A-7EE6-4342-B048-85BDC9FD1C3A}</a:tableStyleId>
              </a:tblPr>
              <a:tblGrid>
                <a:gridCol w="1846536"/>
                <a:gridCol w="9904933"/>
              </a:tblGrid>
              <a:tr h="630872">
                <a:tc gridSpan="2">
                  <a:txBody>
                    <a:bodyPr vert="horz" wrap="square"/>
                    <a:lstStyle/>
                    <a:p>
                      <a:pPr marL="0" algn="l"/>
                      <a:r>
                        <a:rPr lang="zh-CN" altLang="en-US" sz="2400" b="1" i="0">
                          <a:solidFill>
                            <a:srgbClr val="FFFFFF">
                              <a:alpha val="100000"/>
                            </a:srgbClr>
                          </a:solidFill>
                          <a:latin typeface="微软雅黑" panose="020b0503020204020204" charset="-122"/>
                          <a:ea typeface="微软雅黑" panose="020b0503020204020204" charset="-122"/>
                        </a:rPr>
                        <a:t>二、分析标题作用“五角度”</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r>
              <a:tr h="630872">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与情节关系</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是不是组织全文的线索；是否吸引读者的悬念；是不是对情节的概括。</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30872">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与人物关系</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是否为塑造和突出人物服务，是否暗示命运，是否性格特点的概括。</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21715">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与环境关系</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是否交代了时间、地点、环境，是否创设了故事背景，渲染了环境气氛;是否有深层次的社会性含义。</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1021715">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与主题关系</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是否运用双关、比喻、反语、象征等手法，寄托情感、深化主题;是否具有某种象征意义;是否对主题有画龙点睛的作用。</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30872">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与读者关系</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是否引起读者的阅读兴趣，给读者带来深度思考。</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928472" y="169583"/>
            <a:ext cx="555498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探究标题的意蕴与作用</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220380" y="1177328"/>
          <a:ext cx="11751469" cy="2523490"/>
        </p:xfrm>
        <a:graphic>
          <a:graphicData uri="http://schemas.openxmlformats.org/drawingml/2006/table">
            <a:tbl>
              <a:tblPr firstRow="1" bandRow="1">
                <a:tableStyleId>{5C22544A-7EE6-4342-B048-85BDC9FD1C3A}</a:tableStyleId>
              </a:tblPr>
              <a:tblGrid>
                <a:gridCol w="1628821"/>
                <a:gridCol w="10122647"/>
              </a:tblGrid>
              <a:tr h="630872">
                <a:tc gridSpan="2">
                  <a:txBody>
                    <a:bodyPr vert="horz" wrap="square"/>
                    <a:lstStyle/>
                    <a:p>
                      <a:pPr marL="0" algn="l"/>
                      <a:r>
                        <a:rPr lang="zh-CN" altLang="en-US" sz="2400" b="1" i="0">
                          <a:solidFill>
                            <a:srgbClr val="FFFFFF">
                              <a:alpha val="100000"/>
                            </a:srgbClr>
                          </a:solidFill>
                          <a:latin typeface="微软雅黑" panose="020b0503020204020204" charset="-122"/>
                          <a:ea typeface="微软雅黑" panose="020b0503020204020204" charset="-122"/>
                        </a:rPr>
                        <a:t>三、探究标题意蕴“三步法”</a:t>
                      </a:r>
                      <a:endParaRPr lang="zh-CN" altLang="en-US" sz="2400" b="1" i="0">
                        <a:solidFill>
                          <a:srgbClr val="FFFFFF">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E6E6E6">
                        <a:alpha val="100000"/>
                      </a:srgbClr>
                    </a:solidFill>
                  </a:tcPr>
                </a:tc>
              </a:tr>
              <a:tr h="630872">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第一步</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点出标题所用的表达技巧，如：双关/比喻/反语（讽）/反问/引用</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30872">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第二步</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分析标题的表层义，即把标题在文中所表示的最浅层意思分析出来</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30872">
                <a:tc>
                  <a:txBody>
                    <a:bodyPr vert="horz" wrap="square"/>
                    <a:lstStyle/>
                    <a:p>
                      <a:pPr marL="0" algn="ctr"/>
                      <a:r>
                        <a:rPr lang="zh-CN" altLang="en-US" sz="2400" b="1" i="0">
                          <a:solidFill>
                            <a:srgbClr val="FF0000">
                              <a:alpha val="100000"/>
                            </a:srgbClr>
                          </a:solidFill>
                          <a:latin typeface="微软雅黑" panose="020b0503020204020204" charset="-122"/>
                          <a:ea typeface="微软雅黑" panose="020b0503020204020204" charset="-122"/>
                        </a:rPr>
                        <a:t>第三步</a:t>
                      </a:r>
                      <a:endParaRPr lang="zh-CN" altLang="en-US" sz="24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400" b="1" i="0">
                          <a:solidFill>
                            <a:srgbClr val="000000">
                              <a:alpha val="100000"/>
                            </a:srgbClr>
                          </a:solidFill>
                          <a:latin typeface="华文楷体" panose="02010600040101010101" charset="-122"/>
                          <a:ea typeface="华文楷体" panose="02010600040101010101" charset="-122"/>
                        </a:rPr>
                        <a:t>挖掘标题的深层义，要联系小说的情节、人物、环境、主题等方面</a:t>
                      </a:r>
                      <a:endParaRPr lang="zh-CN" altLang="en-US" sz="24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5" name="文本2" title=""/>
          <p:cNvSpPr txBox="1"/>
          <p:nvPr/>
        </p:nvSpPr>
        <p:spPr>
          <a:xfrm>
            <a:off x="220332" y="3963800"/>
            <a:ext cx="7350252" cy="213933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四、把握标题的深层含义</a:t>
            </a:r>
            <a:endParaRPr lang="zh-CN" altLang="en-US" sz="2400" b="1" i="0">
              <a:solidFill>
                <a:srgbClr val="006EFF">
                  <a:alpha val="100000"/>
                </a:srgbClr>
              </a:solidFill>
              <a:latin typeface="微软雅黑" panose="020b0503020204020204" charset="-122"/>
              <a:ea typeface="微软雅黑" panose="020b0503020204020204"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答题前，推敲小说的主旨，把握题目的深层含义</a:t>
            </a:r>
            <a:endParaRPr lang="zh-CN" altLang="en-US" sz="2400" b="1" i="0">
              <a:solidFill>
                <a:srgbClr val="000000">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答题时，先表层，后深层。不仅指… …还… …</a:t>
            </a:r>
            <a:endParaRPr lang="zh-CN" altLang="en-US" sz="2400" b="1" i="0">
              <a:solidFill>
                <a:srgbClr val="000000">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如果是比喻义的，就联系小说内容，弄清比喻义</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形状2" title=""/>
          <p:cNvSpPr txBox="1"/>
          <p:nvPr/>
        </p:nvSpPr>
        <p:spPr>
          <a:xfrm>
            <a:off x="7789516" y="4145337"/>
            <a:ext cx="4257923" cy="1776108"/>
          </a:xfrm>
          <a:prstGeom prst="rect">
            <a:avLst/>
          </a:prstGeom>
          <a:solidFill>
            <a:srgbClr val="FFFFFF">
              <a:alpha val="0"/>
            </a:srgbClr>
          </a:solidFill>
          <a:ln w="19050">
            <a:solidFill>
              <a:srgbClr val="FF7E00">
                <a:alpha val="100000"/>
              </a:srgbClr>
            </a:solidFill>
            <a:prstDash val="solid"/>
          </a:ln>
        </p:spPr>
        <p:txBody>
          <a:bodyPr anchor="ctr"/>
          <a:lstStyle/>
          <a:p>
            <a:pPr marL="0" algn="l">
              <a:lnSpc>
                <a:spcPts val="3400"/>
              </a:lnSpc>
            </a:pPr>
            <a:r>
              <a:rPr lang="zh-CN" altLang="en-US" sz="2000" b="1" i="0">
                <a:solidFill>
                  <a:srgbClr val="3B00FF">
                    <a:alpha val="100000"/>
                  </a:srgbClr>
                </a:solidFill>
                <a:latin typeface="微软雅黑" panose="020b0503020204020204" charset="-122"/>
                <a:ea typeface="微软雅黑" panose="020b0503020204020204" charset="-122"/>
              </a:rPr>
              <a:t>《变色龙》：</a:t>
            </a:r>
            <a:r>
              <a:rPr lang="zh-CN" altLang="en-US" sz="2000" b="1" i="0">
                <a:solidFill>
                  <a:srgbClr val="000000">
                    <a:alpha val="100000"/>
                  </a:srgbClr>
                </a:solidFill>
                <a:latin typeface="微软雅黑" panose="020b0503020204020204" charset="-122"/>
                <a:ea typeface="微软雅黑" panose="020b0503020204020204" charset="-122"/>
              </a:rPr>
              <a:t>“变色龙”</a:t>
            </a:r>
            <a:r>
              <a:rPr lang="zh-CN" altLang="en-US" sz="2000" b="1" i="0">
                <a:solidFill>
                  <a:srgbClr val="FF0000">
                    <a:alpha val="100000"/>
                  </a:srgbClr>
                </a:solidFill>
                <a:latin typeface="微软雅黑" panose="020b0503020204020204" charset="-122"/>
                <a:ea typeface="微软雅黑" panose="020b0503020204020204" charset="-122"/>
              </a:rPr>
              <a:t>原是指</a:t>
            </a:r>
            <a:r>
              <a:rPr lang="zh-CN" altLang="en-US" sz="2000" b="1" i="0">
                <a:solidFill>
                  <a:srgbClr val="000000">
                    <a:alpha val="100000"/>
                  </a:srgbClr>
                </a:solidFill>
                <a:latin typeface="微软雅黑" panose="020b0503020204020204" charset="-122"/>
                <a:ea typeface="微软雅黑" panose="020b0503020204020204" charset="-122"/>
              </a:rPr>
              <a:t>善于变色的蜥蜴，但小说并不是写蜥蜴，</a:t>
            </a:r>
            <a:r>
              <a:rPr lang="zh-CN" altLang="en-US" sz="2000" b="1" i="0">
                <a:solidFill>
                  <a:srgbClr val="FF0000">
                    <a:alpha val="100000"/>
                  </a:srgbClr>
                </a:solidFill>
                <a:latin typeface="微软雅黑" panose="020b0503020204020204" charset="-122"/>
                <a:ea typeface="微软雅黑" panose="020b0503020204020204" charset="-122"/>
              </a:rPr>
              <a:t>而是比喻</a:t>
            </a:r>
            <a:r>
              <a:rPr lang="zh-CN" altLang="en-US" sz="2000" b="1" i="0">
                <a:solidFill>
                  <a:srgbClr val="000000">
                    <a:alpha val="100000"/>
                  </a:srgbClr>
                </a:solidFill>
                <a:latin typeface="微软雅黑" panose="020b0503020204020204" charset="-122"/>
                <a:ea typeface="微软雅黑" panose="020b0503020204020204" charset="-122"/>
              </a:rPr>
              <a:t>像变色龙一样善变的奥楚蔑洛夫， </a:t>
            </a:r>
            <a:r>
              <a:rPr lang="zh-CN" altLang="en-US" sz="2000" b="1" i="0">
                <a:solidFill>
                  <a:srgbClr val="FF0000">
                    <a:alpha val="100000"/>
                  </a:srgbClr>
                </a:solidFill>
                <a:latin typeface="微软雅黑" panose="020b0503020204020204" charset="-122"/>
                <a:ea typeface="微软雅黑" panose="020b0503020204020204" charset="-122"/>
              </a:rPr>
              <a:t>具有</a:t>
            </a:r>
            <a:r>
              <a:rPr lang="zh-CN" altLang="en-US" sz="2000" b="1" i="0">
                <a:solidFill>
                  <a:srgbClr val="000000">
                    <a:alpha val="100000"/>
                  </a:srgbClr>
                </a:solidFill>
                <a:latin typeface="微软雅黑" panose="020b0503020204020204" charset="-122"/>
                <a:ea typeface="微软雅黑" panose="020b0503020204020204" charset="-122"/>
              </a:rPr>
              <a:t>很强的讽刺性。</a:t>
            </a:r>
            <a:endParaRPr lang="zh-CN" altLang="en-US" sz="2000" b="1" i="0">
              <a:solidFill>
                <a:srgbClr val="000000">
                  <a:alpha val="100000"/>
                </a:srgbClr>
              </a:solidFill>
              <a:latin typeface="微软雅黑" panose="020b0503020204020204" charset="-122"/>
              <a:ea typeface="微软雅黑" panose="020b0503020204020204" charset="-122"/>
            </a:endParaRPr>
          </a:p>
        </p:txBody>
      </p:sp>
      <p:sp>
        <p:nvSpPr>
          <p:cNvPr id="7" name="文本3" title=""/>
          <p:cNvSpPr txBox="1"/>
          <p:nvPr/>
        </p:nvSpPr>
        <p:spPr>
          <a:xfrm>
            <a:off x="220380" y="6201642"/>
            <a:ext cx="6106668" cy="213933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五、分析标题的作用</a:t>
            </a:r>
            <a:endParaRPr lang="zh-CN" altLang="en-US" sz="2400" b="1" i="0">
              <a:solidFill>
                <a:srgbClr val="006EFF">
                  <a:alpha val="100000"/>
                </a:srgbClr>
              </a:solidFill>
              <a:latin typeface="微软雅黑" panose="020b0503020204020204" charset="-122"/>
              <a:ea typeface="微软雅黑" panose="020b0503020204020204"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浏览全文，把握内容、主旨、线索等；</a:t>
            </a:r>
            <a:endParaRPr lang="zh-CN" altLang="en-US" sz="2400" b="1" i="0">
              <a:solidFill>
                <a:srgbClr val="000000">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结合全文分析题目的作用；</a:t>
            </a:r>
            <a:endParaRPr lang="zh-CN" altLang="en-US" sz="2400" b="1" i="0">
              <a:solidFill>
                <a:srgbClr val="000000">
                  <a:alpha val="100000"/>
                </a:srgbClr>
              </a:solidFill>
              <a:latin typeface="华文楷体" panose="02010600040101010101" charset="-122"/>
              <a:ea typeface="华文楷体" panose="02010600040101010101" charset="-122"/>
            </a:endParaRPr>
          </a:p>
          <a:p>
            <a:pPr marL="320040" algn="l">
              <a:lnSpc>
                <a:spcPts val="4000"/>
              </a:lnSpc>
            </a:pP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整合文字，分条表述。</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形状3" title=""/>
          <p:cNvSpPr txBox="1"/>
          <p:nvPr/>
        </p:nvSpPr>
        <p:spPr>
          <a:xfrm>
            <a:off x="6597968" y="6786258"/>
            <a:ext cx="5449024" cy="1622965"/>
          </a:xfrm>
          <a:prstGeom prst="rect">
            <a:avLst/>
          </a:prstGeom>
          <a:solidFill>
            <a:srgbClr val="FFFFFF">
              <a:alpha val="0"/>
            </a:srgbClr>
          </a:solidFill>
          <a:ln w="19050">
            <a:solidFill>
              <a:srgbClr val="FF7E00">
                <a:alpha val="100000"/>
              </a:srgbClr>
            </a:solidFill>
            <a:prstDash val="solid"/>
          </a:ln>
        </p:spPr>
        <p:txBody>
          <a:bodyPr anchor="ctr"/>
          <a:lstStyle/>
          <a:p>
            <a:pPr marL="0" algn="l">
              <a:lnSpc>
                <a:spcPts val="3400"/>
              </a:lnSpc>
            </a:pPr>
            <a:r>
              <a:rPr lang="zh-CN" altLang="en-US" sz="2000" b="1" i="0">
                <a:solidFill>
                  <a:srgbClr val="3B00FF">
                    <a:alpha val="100000"/>
                  </a:srgbClr>
                </a:solidFill>
                <a:latin typeface="微软雅黑" panose="020b0503020204020204" charset="-122"/>
                <a:ea typeface="微软雅黑" panose="020b0503020204020204" charset="-122"/>
              </a:rPr>
              <a:t>《爱莲说》：</a:t>
            </a:r>
            <a:r>
              <a:rPr lang="zh-CN" altLang="en-US" sz="2000" b="1" i="0">
                <a:solidFill>
                  <a:srgbClr val="FF0000">
                    <a:alpha val="100000"/>
                  </a:srgbClr>
                </a:solidFill>
                <a:latin typeface="微软雅黑" panose="020b0503020204020204" charset="-122"/>
                <a:ea typeface="微软雅黑" panose="020b0503020204020204" charset="-122"/>
              </a:rPr>
              <a:t>既点明</a:t>
            </a:r>
            <a:r>
              <a:rPr lang="zh-CN" altLang="en-US" sz="2000" b="1" i="0">
                <a:solidFill>
                  <a:srgbClr val="000000">
                    <a:alpha val="100000"/>
                  </a:srgbClr>
                </a:solidFill>
                <a:latin typeface="微软雅黑" panose="020b0503020204020204" charset="-122"/>
                <a:ea typeface="微软雅黑" panose="020b0503020204020204" charset="-122"/>
              </a:rPr>
              <a:t>写作的主要对象是莲花，</a:t>
            </a:r>
            <a:r>
              <a:rPr lang="zh-CN" altLang="en-US" sz="2000" b="1" i="0">
                <a:solidFill>
                  <a:srgbClr val="FF0000">
                    <a:alpha val="100000"/>
                  </a:srgbClr>
                </a:solidFill>
                <a:latin typeface="微软雅黑" panose="020b0503020204020204" charset="-122"/>
                <a:ea typeface="微软雅黑" panose="020b0503020204020204" charset="-122"/>
              </a:rPr>
              <a:t>又表明</a:t>
            </a:r>
            <a:r>
              <a:rPr lang="zh-CN" altLang="en-US" sz="2000" b="1" i="0">
                <a:solidFill>
                  <a:srgbClr val="000000">
                    <a:alpha val="100000"/>
                  </a:srgbClr>
                </a:solidFill>
                <a:latin typeface="微软雅黑" panose="020b0503020204020204" charset="-122"/>
                <a:ea typeface="微软雅黑" panose="020b0503020204020204" charset="-122"/>
              </a:rPr>
              <a:t>了作者的</a:t>
            </a:r>
            <a:r>
              <a:rPr lang="zh-CN" altLang="en-US" sz="2000" b="1" i="0">
                <a:solidFill>
                  <a:srgbClr val="FF0000">
                    <a:alpha val="100000"/>
                  </a:srgbClr>
                </a:solidFill>
                <a:latin typeface="微软雅黑" panose="020b0503020204020204" charset="-122"/>
                <a:ea typeface="微软雅黑" panose="020b0503020204020204" charset="-122"/>
              </a:rPr>
              <a:t>情感</a:t>
            </a:r>
            <a:r>
              <a:rPr lang="zh-CN" altLang="en-US" sz="2000" b="1" i="0">
                <a:solidFill>
                  <a:srgbClr val="000000">
                    <a:alpha val="100000"/>
                  </a:srgbClr>
                </a:solidFill>
                <a:latin typeface="微软雅黑" panose="020b0503020204020204" charset="-122"/>
                <a:ea typeface="微软雅黑" panose="020b0503020204020204" charset="-122"/>
              </a:rPr>
              <a:t>和文章的</a:t>
            </a:r>
            <a:r>
              <a:rPr lang="zh-CN" altLang="en-US" sz="2000" b="1" i="0">
                <a:solidFill>
                  <a:srgbClr val="FF0000">
                    <a:alpha val="100000"/>
                  </a:srgbClr>
                </a:solidFill>
                <a:latin typeface="微软雅黑" panose="020b0503020204020204" charset="-122"/>
                <a:ea typeface="微软雅黑" panose="020b0503020204020204" charset="-122"/>
              </a:rPr>
              <a:t>主旨</a:t>
            </a:r>
            <a:r>
              <a:rPr lang="zh-CN" altLang="en-US" sz="2000" b="1" i="0">
                <a:solidFill>
                  <a:srgbClr val="000000">
                    <a:alpha val="100000"/>
                  </a:srgbClr>
                </a:solidFill>
                <a:latin typeface="微软雅黑" panose="020b0503020204020204" charset="-122"/>
                <a:ea typeface="微软雅黑" panose="020b0503020204020204" charset="-122"/>
              </a:rPr>
              <a:t>——对莲花的喜爱和赞美。</a:t>
            </a:r>
            <a:endParaRPr lang="zh-CN" altLang="en-US" sz="20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300"/>
                                        <p:tgtEl>
                                          <p:spTgt spid="7"/>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928472" y="169583"/>
            <a:ext cx="555498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探究小说的主题内涵</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71793" y="962727"/>
            <a:ext cx="11629958" cy="1022128"/>
          </a:xfrm>
          <a:prstGeom prst="rect">
            <a:avLst/>
          </a:prstGeom>
          <a:noFill/>
        </p:spPr>
        <p:txBody>
          <a:bodyPr anchor="t"/>
          <a:lstStyle/>
          <a:p>
            <a:pPr marL="0" algn="l"/>
            <a:r>
              <a:rPr lang="zh-CN" altLang="en-US" sz="2400" b="1" i="0">
                <a:solidFill>
                  <a:srgbClr val="FF0000">
                    <a:alpha val="100000"/>
                  </a:srgbClr>
                </a:solidFill>
                <a:latin typeface="华文楷体" panose="02010600040101010101" charset="-122"/>
                <a:ea typeface="华文楷体" panose="02010600040101010101" charset="-122"/>
              </a:rPr>
              <a:t>【教材题点链接】</a:t>
            </a:r>
            <a:r>
              <a:rPr lang="zh-CN" altLang="en-US" sz="2400" b="1" i="0">
                <a:solidFill>
                  <a:srgbClr val="006EFF">
                    <a:alpha val="100000"/>
                  </a:srgbClr>
                </a:solidFill>
                <a:latin typeface="微软雅黑" panose="020b0503020204020204" charset="-122"/>
                <a:ea typeface="微软雅黑" panose="020b0503020204020204" charset="-122"/>
              </a:rPr>
              <a:t>1.茅盾先生评价《百合花》的主旨为“突显了军民鱼水情”，你是否同意？为什么？</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518160" y="1917373"/>
            <a:ext cx="11282953" cy="1380172"/>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不同意。理由：</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全文有三分二的篇幅是描绘“我”与通讯员之间互动的，而“我们”的身份都属于军人。</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若是要写军民鱼水情，最有代表性的情节应该是新媳妇与通讯员的互动，但文中恰恰省略了通讯员向新媳妇借被子的情节。</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1802" y="3433017"/>
            <a:ext cx="7010844" cy="592772"/>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2.《祝福》中祥林嫂的悲剧形象揭示了怎样的主旨?</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7" name="文本5" title=""/>
          <p:cNvSpPr txBox="1"/>
          <p:nvPr/>
        </p:nvSpPr>
        <p:spPr>
          <a:xfrm>
            <a:off x="518322" y="3951508"/>
            <a:ext cx="11282953" cy="98361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祥林嫂的悲剧不仅仅是个人的更具有深刻的社会性，不推翻吃人的封建制度，像祥林嫂这样的劳动妇女的悲剧命运是不可能改变的。</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171793" y="5053861"/>
            <a:ext cx="11629434" cy="99504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3.《荷花淀》《小二黑结婚》《党费》三篇小说通过女性的变化、觉醒表现一个共同的主题苦难与新生。请以水生嫂、三仙姑及黄新为例加以探究。</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9" name="文本7" title=""/>
          <p:cNvSpPr txBox="1"/>
          <p:nvPr/>
        </p:nvSpPr>
        <p:spPr>
          <a:xfrm>
            <a:off x="518236" y="6000150"/>
            <a:ext cx="11449050" cy="2569845"/>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①</a:t>
            </a:r>
            <a:r>
              <a:rPr lang="zh-CN" altLang="en-US" sz="2400" b="1" i="0">
                <a:solidFill>
                  <a:srgbClr val="000000">
                    <a:alpha val="100000"/>
                  </a:srgbClr>
                </a:solidFill>
                <a:latin typeface="华文楷体" panose="02010600040101010101" charset="-122"/>
                <a:ea typeface="华文楷体" panose="02010600040101010101" charset="-122"/>
              </a:rPr>
              <a:t>水生嫂生活在全民抗战时期，残酷的战争环境促使她的思想成长、成熟，让水生嫂从一个贤惠、温顺的农村妇女成长为一个投身抗战、敢于牺牲奉献的巾帼战士。</a:t>
            </a:r>
            <a:r>
              <a:rPr lang="zh-CN" altLang="en-US" sz="2400" b="1" i="0">
                <a:solidFill>
                  <a:srgbClr val="FF0000">
                    <a:alpha val="100000"/>
                  </a:srgbClr>
                </a:solidFill>
                <a:latin typeface="华文楷体" panose="02010600040101010101" charset="-122"/>
                <a:ea typeface="华文楷体" panose="02010600040101010101" charset="-122"/>
              </a:rPr>
              <a:t>②</a:t>
            </a:r>
            <a:r>
              <a:rPr lang="zh-CN" altLang="en-US" sz="2400" b="1" i="0">
                <a:solidFill>
                  <a:srgbClr val="000000">
                    <a:alpha val="100000"/>
                  </a:srgbClr>
                </a:solidFill>
                <a:latin typeface="华文楷体" panose="02010600040101010101" charset="-122"/>
                <a:ea typeface="华文楷体" panose="02010600040101010101" charset="-122"/>
              </a:rPr>
              <a:t>三仙姑是一个普通的农村妇女，在封建思想的迫害下保守落后，但是随着新思想深入其心，三仙姑最终有所改变。</a:t>
            </a:r>
            <a:r>
              <a:rPr lang="zh-CN" altLang="en-US" sz="2400" b="1" i="0">
                <a:solidFill>
                  <a:srgbClr val="FF0000">
                    <a:alpha val="100000"/>
                  </a:srgbClr>
                </a:solidFill>
                <a:latin typeface="华文楷体" panose="02010600040101010101" charset="-122"/>
                <a:ea typeface="华文楷体" panose="02010600040101010101" charset="-122"/>
              </a:rPr>
              <a:t>③</a:t>
            </a:r>
            <a:r>
              <a:rPr lang="zh-CN" altLang="en-US" sz="2400" b="1" i="0">
                <a:solidFill>
                  <a:srgbClr val="000000">
                    <a:alpha val="100000"/>
                  </a:srgbClr>
                </a:solidFill>
                <a:latin typeface="华文楷体" panose="02010600040101010101" charset="-122"/>
                <a:ea typeface="华文楷体" panose="02010600040101010101" charset="-122"/>
              </a:rPr>
              <a:t>黄新是一个在对敌斗争中从事地下工作，为缴纳党费和掩护同志而壮烈牺牲的女共产党员。虽然黄新牺牲了，但是她为革命利益而英勇献身的崇高精神永远留在我们的心中。</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956771" y="169583"/>
            <a:ext cx="589026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小说主题挖掘的基本途径</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72688" y="962654"/>
            <a:ext cx="11794865" cy="138588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1.从小说标题看主题</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有的小说标题除了表面意思，还有比喻象征、双关义、引申义等，往往隐含了主题。如《祝福》的双关义，这种迷信活动，是有些人的有福，却又是有些人的无福。</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3" title=""/>
          <p:cNvSpPr txBox="1"/>
          <p:nvPr/>
        </p:nvSpPr>
        <p:spPr>
          <a:xfrm>
            <a:off x="172688" y="2189676"/>
            <a:ext cx="11794179" cy="138588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2.从人物形象的塑造看主题</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作者对主题人物所作所为的态度隐含着作者的情感，正面的形象是赞领，负面的形象隐含着批判，悲伤的人物寄寓着同情或思考。如“祥林嫂”“别里科夫”。</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172688" y="3416699"/>
            <a:ext cx="11793741" cy="138588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3.从倩节发展看主题</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小说的主题思想常常在情节的发展过程中被展现出来，因而要准确理解作品的主题，必须注意作品的线索或情节，必须要注意抓住情节的矛盾冲突。</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7" name="文本5" title=""/>
          <p:cNvSpPr txBox="1"/>
          <p:nvPr/>
        </p:nvSpPr>
        <p:spPr>
          <a:xfrm>
            <a:off x="172688" y="4643722"/>
            <a:ext cx="11793741" cy="138588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4.从环境描写看主题</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环境描写为刻画人物性格创造必要的条件，提供生动的衬景，但同时也是以间接的形式表现主题，有时可能带有象征或隐喻性质，可以从中揣摩主题。</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8" name="文本6" title=""/>
          <p:cNvSpPr txBox="1"/>
          <p:nvPr/>
        </p:nvSpPr>
        <p:spPr>
          <a:xfrm>
            <a:off x="172688" y="5870744"/>
            <a:ext cx="11734800" cy="138588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5.从作者的感情色彩看主题</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作者在行文中总是要对自己所揭示的矛盾以及所描述的人物表现出一定的褒贬倾向或情感色彩，由此可以分析作品的主题。</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9" name="文本7" title=""/>
          <p:cNvSpPr txBox="1"/>
          <p:nvPr/>
        </p:nvSpPr>
        <p:spPr>
          <a:xfrm>
            <a:off x="172688" y="7097767"/>
            <a:ext cx="11793741" cy="138588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6.从小说的精巧构思中把握作品的主题</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小小说常常用以小见大、欲扬先抑等技法，通过作者这种巧妙的构思来分析作者的写作意图。如《变形记》就以小说的精巧构思表现了社会的“非人”化主题。</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300"/>
                                        <p:tgtEl>
                                          <p:spTgt spid="7"/>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300"/>
                                        <p:tgtEl>
                                          <p:spTgt spid="8"/>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956771" y="169583"/>
            <a:ext cx="589026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多角度探究主旨意蕴</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4" name="文本2" title=""/>
          <p:cNvSpPr txBox="1"/>
          <p:nvPr/>
        </p:nvSpPr>
        <p:spPr>
          <a:xfrm>
            <a:off x="172688" y="962654"/>
            <a:ext cx="11794865" cy="4591145"/>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1.文本层面</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FF0000">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微软雅黑" panose="020b0503020204020204" charset="-122"/>
                <a:ea typeface="微软雅黑" panose="020b0503020204020204" charset="-122"/>
              </a:rPr>
              <a:t>分析主旨意蕴必须立足文本，在文本内寻找多角度：</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(1)形象角度。</a:t>
            </a:r>
            <a:r>
              <a:rPr lang="zh-CN" altLang="en-US" sz="2400" b="1" i="0">
                <a:solidFill>
                  <a:srgbClr val="000000">
                    <a:alpha val="100000"/>
                  </a:srgbClr>
                </a:solidFill>
                <a:latin typeface="华文楷体" panose="02010600040101010101" charset="-122"/>
                <a:ea typeface="华文楷体" panose="02010600040101010101" charset="-122"/>
              </a:rPr>
              <a:t>意蕴总是附着于小说的具体形象中，小说中不同的人物形象、事物形象就是两个可以展开的小角度。人物形象有主要人物、次要人物，主要人物的经历命运、不同性格侧面、性格变化原因、性格形成与环境的关系以及典型意义，是分析的具体抓手。</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(2)情节角度。</a:t>
            </a:r>
            <a:r>
              <a:rPr lang="zh-CN" altLang="en-US" sz="2400" b="1" i="0">
                <a:solidFill>
                  <a:srgbClr val="000000">
                    <a:alpha val="100000"/>
                  </a:srgbClr>
                </a:solidFill>
                <a:latin typeface="华文楷体" panose="02010600040101010101" charset="-122"/>
                <a:ea typeface="华文楷体" panose="02010600040101010101" charset="-122"/>
              </a:rPr>
              <a:t>主要有几个具体抓手：情节的高潮和结局，尤其是高潮部分；情节中的矛盾冲突；情节发展变化的原因。</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FF0000">
                    <a:alpha val="100000"/>
                  </a:srgbClr>
                </a:solidFill>
                <a:latin typeface="华文楷体" panose="02010600040101010101" charset="-122"/>
                <a:ea typeface="华文楷体" panose="02010600040101010101" charset="-122"/>
              </a:rPr>
              <a:t>      (3)环境角度。</a:t>
            </a:r>
            <a:r>
              <a:rPr lang="zh-CN" altLang="en-US" sz="2400" b="1" i="0">
                <a:solidFill>
                  <a:srgbClr val="000000">
                    <a:alpha val="100000"/>
                  </a:srgbClr>
                </a:solidFill>
                <a:latin typeface="华文楷体" panose="02010600040101010101" charset="-122"/>
                <a:ea typeface="华文楷体" panose="02010600040101010101" charset="-122"/>
              </a:rPr>
              <a:t>主要有两个抓手：一是通过环境对人物性格的形成、命运的影响去破译主旨意蕴，二是通过探寻时代背景、社会特点去发现主旨意蕴。</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其他如</a:t>
            </a:r>
            <a:r>
              <a:rPr lang="zh-CN" altLang="en-US" sz="2400" b="1" i="0">
                <a:solidFill>
                  <a:srgbClr val="FF0000">
                    <a:alpha val="100000"/>
                  </a:srgbClr>
                </a:solidFill>
                <a:latin typeface="华文楷体" panose="02010600040101010101" charset="-122"/>
                <a:ea typeface="华文楷体" panose="02010600040101010101" charset="-122"/>
              </a:rPr>
              <a:t>标题、语言、表现手法</a:t>
            </a:r>
            <a:r>
              <a:rPr lang="zh-CN" altLang="en-US" sz="2400" b="1" i="0">
                <a:solidFill>
                  <a:srgbClr val="000000">
                    <a:alpha val="100000"/>
                  </a:srgbClr>
                </a:solidFill>
                <a:latin typeface="华文楷体" panose="02010600040101010101" charset="-122"/>
                <a:ea typeface="华文楷体" panose="02010600040101010101" charset="-122"/>
              </a:rPr>
              <a:t>等，也是不可忽视的角度。</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3" title=""/>
          <p:cNvSpPr txBox="1"/>
          <p:nvPr/>
        </p:nvSpPr>
        <p:spPr>
          <a:xfrm>
            <a:off x="173126" y="5781704"/>
            <a:ext cx="10355466" cy="2608358"/>
          </a:xfrm>
          <a:prstGeom prst="rect">
            <a:avLst/>
          </a:prstGeom>
          <a:noFill/>
        </p:spPr>
        <p:txBody>
          <a:bodyPr anchor="t"/>
          <a:lstStyle/>
          <a:p>
            <a:pPr marL="0" algn="l"/>
            <a:r>
              <a:rPr lang="zh-CN" altLang="en-US" sz="2400" b="1" i="0">
                <a:solidFill>
                  <a:srgbClr val="006EFF">
                    <a:alpha val="100000"/>
                  </a:srgbClr>
                </a:solidFill>
                <a:latin typeface="微软雅黑" panose="020b0503020204020204" charset="-122"/>
                <a:ea typeface="微软雅黑" panose="020b0503020204020204" charset="-122"/>
              </a:rPr>
              <a:t>2.文外层面</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华文楷体" panose="02010600040101010101" charset="-122"/>
                <a:ea typeface="华文楷体" panose="02010600040101010101" charset="-122"/>
              </a:rPr>
              <a:t>(1)从人与自然</a:t>
            </a:r>
            <a:r>
              <a:rPr lang="zh-CN" altLang="en-US" sz="2400" b="1" i="0">
                <a:solidFill>
                  <a:srgbClr val="000000">
                    <a:alpha val="100000"/>
                  </a:srgbClr>
                </a:solidFill>
                <a:latin typeface="华文楷体" panose="02010600040101010101" charset="-122"/>
                <a:ea typeface="华文楷体" panose="02010600040101010101" charset="-122"/>
              </a:rPr>
              <a:t>的角度分析小说的环境观。</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(2)从人与历史</a:t>
            </a:r>
            <a:r>
              <a:rPr lang="zh-CN" altLang="en-US" sz="2400" b="1" i="0">
                <a:solidFill>
                  <a:srgbClr val="000000">
                    <a:alpha val="100000"/>
                  </a:srgbClr>
                </a:solidFill>
                <a:latin typeface="华文楷体" panose="02010600040101010101" charset="-122"/>
                <a:ea typeface="华文楷体" panose="02010600040101010101" charset="-122"/>
              </a:rPr>
              <a:t>的角度分析小说体现的民族心理与传统文化。</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(3)从人与人</a:t>
            </a:r>
            <a:r>
              <a:rPr lang="zh-CN" altLang="en-US" sz="2400" b="1" i="0">
                <a:solidFill>
                  <a:srgbClr val="000000">
                    <a:alpha val="100000"/>
                  </a:srgbClr>
                </a:solidFill>
                <a:latin typeface="华文楷体" panose="02010600040101010101" charset="-122"/>
                <a:ea typeface="华文楷体" panose="02010600040101010101" charset="-122"/>
              </a:rPr>
              <a:t>的角度分析小说的人生启示。</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(4)从人与时代</a:t>
            </a:r>
            <a:r>
              <a:rPr lang="zh-CN" altLang="en-US" sz="2400" b="1" i="0">
                <a:solidFill>
                  <a:srgbClr val="000000">
                    <a:alpha val="100000"/>
                  </a:srgbClr>
                </a:solidFill>
                <a:latin typeface="华文楷体" panose="02010600040101010101" charset="-122"/>
                <a:ea typeface="华文楷体" panose="02010600040101010101" charset="-122"/>
              </a:rPr>
              <a:t>的角度分析小说对现实问题的思考与认识。</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(5)透过现象看本质</a:t>
            </a:r>
            <a:r>
              <a:rPr lang="zh-CN" altLang="en-US" sz="2400" b="1" i="0">
                <a:solidFill>
                  <a:srgbClr val="000000">
                    <a:alpha val="100000"/>
                  </a:srgbClr>
                </a:solidFill>
                <a:latin typeface="华文楷体" panose="02010600040101010101" charset="-122"/>
                <a:ea typeface="华文楷体" panose="02010600040101010101" charset="-122"/>
              </a:rPr>
              <a:t>，注意文本的深层意义，如象征义、双关义等。</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5"/>
          <a:stretch>
            <a:fillRect/>
          </a:stretch>
        </a:blipFill>
        <a:effectLst/>
      </p:bgPr>
    </p:bg>
    <p:spTree>
      <p:nvGrpSpPr>
        <p:cNvPr id="1" name=""/>
        <p:cNvGrpSpPr/>
        <p:nvPr/>
      </p:nvGrpSpPr>
      <p:grpSpPr>
        <a:xfrm>
          <a:off x="0" y="0"/>
          <a:ext cx="0" cy="0"/>
        </a:xfrm>
      </p:grpSpPr>
      <p:sp>
        <p:nvSpPr>
          <p:cNvPr id="2"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3" name="文本1" title=""/>
          <p:cNvSpPr txBox="1"/>
          <p:nvPr/>
        </p:nvSpPr>
        <p:spPr>
          <a:xfrm>
            <a:off x="3432277" y="169650"/>
            <a:ext cx="648081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小说的热点题材与特色表达</a:t>
            </a:r>
            <a:endParaRPr lang="zh-CN" altLang="en-US" sz="4000" b="1" i="0">
              <a:solidFill>
                <a:srgbClr val="006EFF">
                  <a:alpha val="100000"/>
                </a:srgbClr>
              </a:solidFill>
              <a:latin typeface="华文行楷" panose="02010800040101010101" charset="-122"/>
              <a:ea typeface="华文行楷" panose="02010800040101010101" charset="-122"/>
            </a:endParaRPr>
          </a:p>
        </p:txBody>
      </p:sp>
      <p:pic>
        <p:nvPicPr>
          <p:cNvPr id="4" name="思维导图1" title=""/>
          <p:cNvPicPr>
            <a:picLocks noChangeAspect="1"/>
          </p:cNvPicPr>
          <p:nvPr/>
        </p:nvPicPr>
        <p:blipFill>
          <a:blip r:embed="rId2"/>
          <a:stretch>
            <a:fillRect/>
          </a:stretch>
        </p:blipFill>
        <p:spPr>
          <a:xfrm>
            <a:off x="501177" y="1112025"/>
            <a:ext cx="9982200" cy="4333875"/>
          </a:xfrm>
          <a:prstGeom prst="rect">
            <a:avLst/>
          </a:prstGeom>
        </p:spPr>
      </p:pic>
      <p:sp>
        <p:nvSpPr>
          <p:cNvPr id="5" name="文本2" title=""/>
          <p:cNvSpPr txBox="1"/>
          <p:nvPr/>
        </p:nvSpPr>
        <p:spPr>
          <a:xfrm>
            <a:off x="2791987" y="5792010"/>
            <a:ext cx="9183584" cy="2173288"/>
          </a:xfrm>
          <a:prstGeom prst="rect">
            <a:avLst/>
          </a:prstGeom>
          <a:noFill/>
        </p:spPr>
        <p:txBody>
          <a:bodyPr anchor="t"/>
          <a:lstStyle/>
          <a:p>
            <a:pPr marL="0" algn="l"/>
            <a:r>
              <a:rPr lang="zh-CN" altLang="en-US" sz="2400" b="1" i="0">
                <a:solidFill>
                  <a:srgbClr val="000000">
                    <a:alpha val="100000"/>
                  </a:srgbClr>
                </a:solidFill>
                <a:latin typeface="华文楷体" panose="02010600040101010101" charset="-122"/>
                <a:ea typeface="华文楷体" panose="02010600040101010101" charset="-122"/>
              </a:rPr>
              <a:t>        近年，高考命题在小说文本选材上具有鲜明的特点，在题材上，侧重红色小说、乡土小说、历史小说、科幻小说等；在文体上，侧重于诗化小说、对话体小说、书信体小说等。因此，除了要掌握小说的一般阅读鉴赏方法外，还要特别注意以上热点和特色的小说阅读应对策略。</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矩形 5" title="">
            <a:hlinkClick r:id="rId3" action="ppaction://hlinksldjump"/>
          </p:cNvPr>
          <p:cNvSpPr/>
          <p:nvPr/>
        </p:nvSpPr>
        <p:spPr>
          <a:xfrm>
            <a:off x="2228850" y="2067560"/>
            <a:ext cx="325818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title="">
            <a:hlinkClick r:id="rId4" action="ppaction://hlinksldjump"/>
          </p:cNvPr>
          <p:cNvSpPr/>
          <p:nvPr/>
        </p:nvSpPr>
        <p:spPr>
          <a:xfrm>
            <a:off x="2228850" y="4325620"/>
            <a:ext cx="4154805" cy="492760"/>
          </a:xfrm>
          <a:prstGeom prst="rect">
            <a:avLst/>
          </a:prstGeom>
          <a:noFill/>
          <a:ln w="22225" cmpd="sng">
            <a:solidFill>
              <a:srgbClr val="FFC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文本1" title=""/>
          <p:cNvSpPr txBox="1"/>
          <p:nvPr/>
        </p:nvSpPr>
        <p:spPr>
          <a:xfrm>
            <a:off x="3928891" y="169478"/>
            <a:ext cx="433578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热点题材小说阅读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52000" y="814892"/>
            <a:ext cx="11756571" cy="4417743"/>
          </a:xfrm>
          <a:prstGeom prst="rect">
            <a:avLst/>
          </a:prstGeom>
          <a:noFill/>
        </p:spPr>
        <p:txBody>
          <a:bodyPr anchor="t"/>
          <a:lstStyle/>
          <a:p>
            <a:pPr marL="0" algn="l">
              <a:lnSpc>
                <a:spcPts val="4400"/>
              </a:lnSpc>
            </a:pPr>
            <a:r>
              <a:rPr lang="zh-CN" altLang="en-US" sz="2600" b="1" i="0">
                <a:solidFill>
                  <a:srgbClr val="006EFF">
                    <a:alpha val="100000"/>
                  </a:srgbClr>
                </a:solidFill>
                <a:latin typeface="微软雅黑" panose="020b0503020204020204" charset="-122"/>
                <a:ea typeface="微软雅黑" panose="020b0503020204020204" charset="-122"/>
              </a:rPr>
              <a:t>一、红色小说</a:t>
            </a:r>
            <a:endParaRPr lang="zh-CN" altLang="en-US" sz="26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红色小说呈现了社会政治的变革和变革时期人们的生活状态，并通过人物塑造来完成革命历史的讲述，揭示现代民族国家的艰难孕育过程，彰显人格典范，起到了将革命历史经典化，整合思想，统一认识和树立新生共和国威信的作用。</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典型作品：</a:t>
            </a:r>
            <a:r>
              <a:rPr lang="zh-CN" altLang="en-US" sz="2400" b="1" i="0">
                <a:solidFill>
                  <a:srgbClr val="000000">
                    <a:alpha val="100000"/>
                  </a:srgbClr>
                </a:solidFill>
                <a:latin typeface="微软雅黑" panose="020b0503020204020204" charset="-122"/>
                <a:ea typeface="微软雅黑" panose="020b0503020204020204" charset="-122"/>
              </a:rPr>
              <a:t>反映土地革命战争的</a:t>
            </a:r>
            <a:r>
              <a:rPr lang="zh-CN" altLang="en-US" sz="2400" b="1" i="0">
                <a:solidFill>
                  <a:srgbClr val="006EFF">
                    <a:alpha val="100000"/>
                  </a:srgbClr>
                </a:solidFill>
                <a:latin typeface="微软雅黑" panose="020b0503020204020204" charset="-122"/>
                <a:ea typeface="微软雅黑" panose="020b0503020204020204" charset="-122"/>
              </a:rPr>
              <a:t>《浴血罗霄》</a:t>
            </a:r>
            <a:r>
              <a:rPr lang="zh-CN" altLang="en-US" sz="2400" b="1" i="0">
                <a:solidFill>
                  <a:srgbClr val="000000">
                    <a:alpha val="100000"/>
                  </a:srgbClr>
                </a:solidFill>
                <a:latin typeface="微软雅黑" panose="020b0503020204020204" charset="-122"/>
                <a:ea typeface="微软雅黑" panose="020b0503020204020204" charset="-122"/>
              </a:rPr>
              <a:t>，反映抗日战争的</a:t>
            </a:r>
            <a:r>
              <a:rPr lang="zh-CN" altLang="en-US" sz="2400" b="1" i="0">
                <a:solidFill>
                  <a:srgbClr val="006EFF">
                    <a:alpha val="100000"/>
                  </a:srgbClr>
                </a:solidFill>
                <a:latin typeface="微软雅黑" panose="020b0503020204020204" charset="-122"/>
                <a:ea typeface="微软雅黑" panose="020b0503020204020204" charset="-122"/>
              </a:rPr>
              <a:t>《西征记》《青春之歌》</a:t>
            </a:r>
            <a:r>
              <a:rPr lang="zh-CN" altLang="en-US" sz="2400" b="1" i="0">
                <a:solidFill>
                  <a:srgbClr val="000000">
                    <a:alpha val="100000"/>
                  </a:srgbClr>
                </a:solidFill>
                <a:latin typeface="微软雅黑" panose="020b0503020204020204" charset="-122"/>
                <a:ea typeface="微软雅黑" panose="020b0503020204020204" charset="-122"/>
              </a:rPr>
              <a:t>，反映解放战争的</a:t>
            </a:r>
            <a:r>
              <a:rPr lang="zh-CN" altLang="en-US" sz="2400" b="1" i="0">
                <a:solidFill>
                  <a:srgbClr val="006EFF">
                    <a:alpha val="100000"/>
                  </a:srgbClr>
                </a:solidFill>
                <a:latin typeface="微软雅黑" panose="020b0503020204020204" charset="-122"/>
                <a:ea typeface="微软雅黑" panose="020b0503020204020204" charset="-122"/>
              </a:rPr>
              <a:t>《保卫延安》《红岩》</a:t>
            </a:r>
            <a:r>
              <a:rPr lang="zh-CN" altLang="en-US" sz="2400" b="1" i="0">
                <a:solidFill>
                  <a:srgbClr val="000000">
                    <a:alpha val="100000"/>
                  </a:srgbClr>
                </a:solidFill>
                <a:latin typeface="微软雅黑" panose="020b0503020204020204" charset="-122"/>
                <a:ea typeface="微软雅黑" panose="020b0503020204020204" charset="-122"/>
              </a:rPr>
              <a:t>，反映抗美援朝的</a:t>
            </a:r>
            <a:r>
              <a:rPr lang="zh-CN" altLang="en-US" sz="2400" b="1" i="0">
                <a:solidFill>
                  <a:srgbClr val="006EFF">
                    <a:alpha val="100000"/>
                  </a:srgbClr>
                </a:solidFill>
                <a:latin typeface="微软雅黑" panose="020b0503020204020204" charset="-122"/>
                <a:ea typeface="微软雅黑" panose="020b0503020204020204" charset="-122"/>
              </a:rPr>
              <a:t>《东方》《黑雪》</a:t>
            </a:r>
            <a:r>
              <a:rPr lang="zh-CN" altLang="en-US" sz="2400" b="1" i="0">
                <a:solidFill>
                  <a:srgbClr val="000000">
                    <a:alpha val="100000"/>
                  </a:srgbClr>
                </a:solidFill>
                <a:latin typeface="微软雅黑" panose="020b0503020204020204" charset="-122"/>
                <a:ea typeface="微软雅黑" panose="020b0503020204020204" charset="-122"/>
              </a:rPr>
              <a:t>，反映社会主义建设的时期的</a:t>
            </a:r>
            <a:r>
              <a:rPr lang="zh-CN" altLang="en-US" sz="2400" b="1" i="0">
                <a:solidFill>
                  <a:srgbClr val="006EFF">
                    <a:alpha val="100000"/>
                  </a:srgbClr>
                </a:solidFill>
                <a:latin typeface="微软雅黑" panose="020b0503020204020204" charset="-122"/>
                <a:ea typeface="微软雅黑" panose="020b0503020204020204" charset="-122"/>
              </a:rPr>
              <a:t>《创业史》</a:t>
            </a:r>
            <a:r>
              <a:rPr lang="zh-CN" altLang="en-US" sz="2400" b="1" i="0">
                <a:solidFill>
                  <a:srgbClr val="000000">
                    <a:alpha val="100000"/>
                  </a:srgbClr>
                </a:solidFill>
                <a:latin typeface="微软雅黑" panose="020b0503020204020204" charset="-122"/>
                <a:ea typeface="微软雅黑" panose="020b0503020204020204" charset="-122"/>
              </a:rPr>
              <a:t>等。</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如：2022年全国甲卷考查的</a:t>
            </a:r>
            <a:r>
              <a:rPr lang="zh-CN" altLang="en-US" sz="2400" b="1" i="0">
                <a:solidFill>
                  <a:srgbClr val="FF0000">
                    <a:alpha val="100000"/>
                  </a:srgbClr>
                </a:solidFill>
                <a:latin typeface="微软雅黑" panose="020b0503020204020204" charset="-122"/>
                <a:ea typeface="微软雅黑" panose="020b0503020204020204" charset="-122"/>
              </a:rPr>
              <a:t>《支队政委》</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p:txBody>
      </p:sp>
      <p:pic>
        <p:nvPicPr>
          <p:cNvPr id="5" name="思维导图1" title=""/>
          <p:cNvPicPr>
            <a:picLocks noChangeAspect="1"/>
          </p:cNvPicPr>
          <p:nvPr/>
        </p:nvPicPr>
        <p:blipFill>
          <a:blip r:embed="rId2"/>
          <a:stretch>
            <a:fillRect/>
          </a:stretch>
        </p:blipFill>
        <p:spPr>
          <a:xfrm>
            <a:off x="300771" y="5232130"/>
            <a:ext cx="11458575" cy="33147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文本1" title=""/>
          <p:cNvSpPr txBox="1"/>
          <p:nvPr/>
        </p:nvSpPr>
        <p:spPr>
          <a:xfrm>
            <a:off x="3928891" y="169478"/>
            <a:ext cx="433578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热点题材小说阅读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52000" y="913853"/>
            <a:ext cx="11756571" cy="4417743"/>
          </a:xfrm>
          <a:prstGeom prst="rect">
            <a:avLst/>
          </a:prstGeom>
          <a:noFill/>
        </p:spPr>
        <p:txBody>
          <a:bodyPr anchor="t"/>
          <a:lstStyle/>
          <a:p>
            <a:pPr marL="0" algn="l">
              <a:lnSpc>
                <a:spcPts val="4400"/>
              </a:lnSpc>
            </a:pPr>
            <a:r>
              <a:rPr lang="zh-CN" altLang="en-US" sz="2600" b="1" i="0">
                <a:solidFill>
                  <a:srgbClr val="006EFF">
                    <a:alpha val="100000"/>
                  </a:srgbClr>
                </a:solidFill>
                <a:latin typeface="微软雅黑" panose="020b0503020204020204" charset="-122"/>
                <a:ea typeface="微软雅黑" panose="020b0503020204020204" charset="-122"/>
              </a:rPr>
              <a:t>二、乡土小说</a:t>
            </a:r>
            <a:endParaRPr lang="zh-CN" altLang="en-US" sz="26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乡土小说以农民为写作对象，以描写乡土生活为主要内容，在主题形态上，不同写作内涵的作品表现出差异性，在乡土的背景下，所抒发的情感哲思各有侧重，同一部作品从不同的角度分析也表现出多义性。</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乡土小说很多都在书写对生命的关注、对生活的敬畏，这些作品中的人物多是面朝黄土的农民，他们没有显贵的身份和地位，处于社会的底层，生活中充满苦难，可是他们却有蓬勃向上的心态，有对平凡生活的热忱，饱含对未来的希望。</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如：2023年全国乙卷考查的</a:t>
            </a:r>
            <a:r>
              <a:rPr lang="zh-CN" altLang="en-US" sz="2400" b="1" i="0">
                <a:solidFill>
                  <a:srgbClr val="FF0000">
                    <a:alpha val="100000"/>
                  </a:srgbClr>
                </a:solidFill>
                <a:latin typeface="微软雅黑" panose="020b0503020204020204" charset="-122"/>
                <a:ea typeface="微软雅黑" panose="020b0503020204020204" charset="-122"/>
              </a:rPr>
              <a:t>《长出一地的好荞麦》</a:t>
            </a:r>
            <a:endParaRPr lang="zh-CN" altLang="en-US" sz="2400" b="1" i="0">
              <a:solidFill>
                <a:srgbClr val="FF0000">
                  <a:alpha val="100000"/>
                </a:srgbClr>
              </a:solidFill>
              <a:latin typeface="微软雅黑" panose="020b0503020204020204" charset="-122"/>
              <a:ea typeface="微软雅黑" panose="020b0503020204020204" charset="-122"/>
            </a:endParaRPr>
          </a:p>
        </p:txBody>
      </p:sp>
      <p:pic>
        <p:nvPicPr>
          <p:cNvPr id="5" name="思维导图1" title=""/>
          <p:cNvPicPr>
            <a:picLocks noChangeAspect="1"/>
          </p:cNvPicPr>
          <p:nvPr/>
        </p:nvPicPr>
        <p:blipFill>
          <a:blip r:embed="rId2"/>
          <a:stretch>
            <a:fillRect/>
          </a:stretch>
        </p:blipFill>
        <p:spPr>
          <a:xfrm>
            <a:off x="286036" y="5739546"/>
            <a:ext cx="11620500" cy="2438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2" name="文本1" title=""/>
          <p:cNvSpPr txBox="1"/>
          <p:nvPr/>
        </p:nvSpPr>
        <p:spPr>
          <a:xfrm>
            <a:off x="3928891" y="169478"/>
            <a:ext cx="433578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热点题材小说阅读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51857" y="1040026"/>
            <a:ext cx="11756571" cy="3894786"/>
          </a:xfrm>
          <a:prstGeom prst="rect">
            <a:avLst/>
          </a:prstGeom>
          <a:noFill/>
        </p:spPr>
        <p:txBody>
          <a:bodyPr anchor="t"/>
          <a:lstStyle/>
          <a:p>
            <a:pPr marL="0" algn="l">
              <a:lnSpc>
                <a:spcPts val="4400"/>
              </a:lnSpc>
            </a:pPr>
            <a:r>
              <a:rPr lang="zh-CN" altLang="en-US" sz="2600" b="1" i="0">
                <a:solidFill>
                  <a:srgbClr val="006EFF">
                    <a:alpha val="100000"/>
                  </a:srgbClr>
                </a:solidFill>
                <a:latin typeface="微软雅黑" panose="020b0503020204020204" charset="-122"/>
                <a:ea typeface="微软雅黑" panose="020b0503020204020204" charset="-122"/>
              </a:rPr>
              <a:t>三、历史小说</a:t>
            </a:r>
            <a:endParaRPr lang="zh-CN" altLang="en-US" sz="26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历史小说主要通过描写历史人物和事件，再现一定历史时期的生活面貌，它依据历史事实，加以适当的想象、概括和虚构。</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它的写作不仅应有某种历史资料价值，更重要的在于它可以为后人提供某种借鉴，为现实生活服务。这种服务是通过读者的审美欣赏了解历史，并对历史进行反思，得到某种认识上和美学上的启示，正确认识和总结历史。</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如：2022年新高考1卷考查的</a:t>
            </a:r>
            <a:r>
              <a:rPr lang="zh-CN" altLang="en-US" sz="2400" b="1" i="0">
                <a:solidFill>
                  <a:srgbClr val="FF0000">
                    <a:alpha val="100000"/>
                  </a:srgbClr>
                </a:solidFill>
                <a:latin typeface="微软雅黑" panose="020b0503020204020204" charset="-122"/>
                <a:ea typeface="微软雅黑" panose="020b0503020204020204" charset="-122"/>
              </a:rPr>
              <a:t>《江上》</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p:txBody>
      </p:sp>
      <p:pic>
        <p:nvPicPr>
          <p:cNvPr id="5" name="思维导图1" title=""/>
          <p:cNvPicPr>
            <a:picLocks noChangeAspect="1"/>
          </p:cNvPicPr>
          <p:nvPr/>
        </p:nvPicPr>
        <p:blipFill>
          <a:blip r:embed="rId2"/>
          <a:stretch>
            <a:fillRect/>
          </a:stretch>
        </p:blipFill>
        <p:spPr>
          <a:xfrm>
            <a:off x="152248" y="5450824"/>
            <a:ext cx="11925300" cy="2857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71592" y="169326"/>
            <a:ext cx="5450205"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特色表达形式小说阅读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142189" y="846125"/>
            <a:ext cx="11756571" cy="3328243"/>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一、诗化小说</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诗化小说</a:t>
            </a:r>
            <a:r>
              <a:rPr lang="zh-CN" altLang="en-US" sz="2400" b="1" i="0">
                <a:solidFill>
                  <a:srgbClr val="000000">
                    <a:alpha val="100000"/>
                  </a:srgbClr>
                </a:solidFill>
                <a:latin typeface="微软雅黑" panose="020b0503020204020204" charset="-122"/>
                <a:ea typeface="微软雅黑" panose="020b0503020204020204" charset="-122"/>
              </a:rPr>
              <a:t>，是介于散文与小说之间的一种小说文体，是中国现当代小说的新样式。诗化小说情节散文化，结构散化，不以曲折的故事情节取胜，少有冲突，缺乏悬念，呈现给读者的多是日常生活的自然状态，主张“不装假，事实都恢复原状，展示生活的本色”，叙述者的情致，自然地融注、浸酒在色调平淡的描写中。</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如：“学案22”所举沈从文的</a:t>
            </a:r>
            <a:r>
              <a:rPr lang="zh-CN" altLang="en-US" sz="2400" b="1" i="0">
                <a:solidFill>
                  <a:srgbClr val="FF0000">
                    <a:alpha val="100000"/>
                  </a:srgbClr>
                </a:solidFill>
                <a:latin typeface="微软雅黑" panose="020b0503020204020204" charset="-122"/>
                <a:ea typeface="微软雅黑" panose="020b0503020204020204" charset="-122"/>
              </a:rPr>
              <a:t>《家园》</a:t>
            </a: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006EFF">
                    <a:alpha val="100000"/>
                  </a:srgbClr>
                </a:solidFill>
                <a:latin typeface="微软雅黑" panose="020b0503020204020204" charset="-122"/>
                <a:ea typeface="微软雅黑" panose="020b0503020204020204" charset="-122"/>
              </a:rPr>
              <a:t>诗化小说的特点如下:</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142084" y="4260399"/>
            <a:ext cx="11756231" cy="4314668"/>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1.情节</a:t>
            </a:r>
            <a:r>
              <a:rPr lang="zh-CN" altLang="en-US" sz="2400" b="1" i="0">
                <a:solidFill>
                  <a:srgbClr val="000000">
                    <a:alpha val="100000"/>
                  </a:srgbClr>
                </a:solidFill>
                <a:latin typeface="华文楷体" panose="02010600040101010101" charset="-122"/>
                <a:ea typeface="华文楷体" panose="02010600040101010101" charset="-122"/>
              </a:rPr>
              <a:t>延缓，结构松散，注重抒情，淡化叙事，作者不追求紧张、扣人心弦的故事情节，甚至没有一个完整的故事情节。</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2.环境</a:t>
            </a:r>
            <a:r>
              <a:rPr lang="zh-CN" altLang="en-US" sz="2400" b="1" i="0">
                <a:solidFill>
                  <a:srgbClr val="000000">
                    <a:alpha val="100000"/>
                  </a:srgbClr>
                </a:solidFill>
                <a:latin typeface="华文楷体" panose="02010600040101010101" charset="-122"/>
                <a:ea typeface="华文楷体" panose="02010600040101010101" charset="-122"/>
              </a:rPr>
              <a:t>意境化，注重景物形象的描写，营造意境，展示一种纯净的审美世界。</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3.人物</a:t>
            </a:r>
            <a:r>
              <a:rPr lang="zh-CN" altLang="en-US" sz="2400" b="1" i="0">
                <a:solidFill>
                  <a:srgbClr val="000000">
                    <a:alpha val="100000"/>
                  </a:srgbClr>
                </a:solidFill>
                <a:latin typeface="华文楷体" panose="02010600040101010101" charset="-122"/>
                <a:ea typeface="华文楷体" panose="02010600040101010101" charset="-122"/>
              </a:rPr>
              <a:t>虚化，甚至没有主要人物，人物大多是普通人，扁平而单纯，不是个性鲜明的英雄，并且被作者安排融入小说的情境氛围里。</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4.语言</a:t>
            </a:r>
            <a:r>
              <a:rPr lang="zh-CN" altLang="en-US" sz="2400" b="1" i="0">
                <a:solidFill>
                  <a:srgbClr val="000000">
                    <a:alpha val="100000"/>
                  </a:srgbClr>
                </a:solidFill>
                <a:latin typeface="华文楷体" panose="02010600040101010101" charset="-122"/>
                <a:ea typeface="华文楷体" panose="02010600040101010101" charset="-122"/>
              </a:rPr>
              <a:t>凝练简省，且富有诗意。重语言的音乐美，注重象征、隐喻等手法的运用。</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5.描写</a:t>
            </a:r>
            <a:r>
              <a:rPr lang="zh-CN" altLang="en-US" sz="2400" b="1" i="0">
                <a:solidFill>
                  <a:srgbClr val="000000">
                    <a:alpha val="100000"/>
                  </a:srgbClr>
                </a:solidFill>
                <a:latin typeface="华文楷体" panose="02010600040101010101" charset="-122"/>
                <a:ea typeface="华文楷体" panose="02010600040101010101" charset="-122"/>
              </a:rPr>
              <a:t>注重细节，且每一个都有意义，一言一行一物一件，都是有目的有价值的。</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6.主题</a:t>
            </a:r>
            <a:r>
              <a:rPr lang="zh-CN" altLang="en-US" sz="2400" b="1" i="0">
                <a:solidFill>
                  <a:srgbClr val="000000">
                    <a:alpha val="100000"/>
                  </a:srgbClr>
                </a:solidFill>
                <a:latin typeface="华文楷体" panose="02010600040101010101" charset="-122"/>
                <a:ea typeface="华文楷体" panose="02010600040101010101" charset="-122"/>
              </a:rPr>
              <a:t>往往隐去或淡化生活苦难，展现人情美、人性美，表达对美好人性的向往。</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4196991" y="169650"/>
            <a:ext cx="3817620"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把握小说的特点</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graphicFrame>
        <p:nvGraphicFramePr>
          <p:cNvPr id="4" name="表格1" title=""/>
          <p:cNvGraphicFramePr>
            <a:graphicFrameLocks noGrp="1"/>
          </p:cNvGraphicFramePr>
          <p:nvPr/>
        </p:nvGraphicFramePr>
        <p:xfrm>
          <a:off x="165468" y="1013045"/>
          <a:ext cx="11830792" cy="7448466"/>
        </p:xfrm>
        <a:graphic>
          <a:graphicData uri="http://schemas.openxmlformats.org/drawingml/2006/table">
            <a:tbl>
              <a:tblPr firstRow="1" bandRow="1">
                <a:tableStyleId>{5C22544A-7EE6-4342-B048-85BDC9FD1C3A}</a:tableStyleId>
              </a:tblPr>
              <a:tblGrid>
                <a:gridCol w="2001487"/>
                <a:gridCol w="9829305"/>
              </a:tblGrid>
              <a:tr h="597345">
                <a:tc gridSpan="2">
                  <a:txBody>
                    <a:bodyPr vert="horz" wrap="square"/>
                    <a:lstStyle/>
                    <a:p>
                      <a:pPr marL="0" algn="ctr"/>
                      <a:r>
                        <a:rPr lang="zh-CN" altLang="en-US" sz="2200" b="1" i="0">
                          <a:solidFill>
                            <a:srgbClr val="FFFFFF">
                              <a:alpha val="100000"/>
                            </a:srgbClr>
                          </a:solidFill>
                          <a:latin typeface="微软雅黑" panose="020b0503020204020204" charset="-122"/>
                          <a:ea typeface="微软雅黑" panose="020b0503020204020204" charset="-122"/>
                        </a:rPr>
                        <a:t>五、高考小说常见的表现形态</a:t>
                      </a:r>
                      <a:endParaRPr lang="zh-CN" altLang="en-US" sz="22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c h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471ECC">
                        <a:alpha val="10000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①虚与实</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想象、梦境、回忆与现实交织穿插，突破时空界限，避免平铺直叙</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②科学与幻想</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发挥想象力，将人文关怀与科学意识融会在一起</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③历史与虚构</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取材于历史真人真事，用虚构的艺术手法展示历史事实和人物命运</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④故事与新编</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对历史与现实均作出作者自己的观照，作品具有深刻揭示现实的思想性</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⑤荒诞与真实</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通过荒诞的情节，批判真实的现实生活，含蓄幽默，风趣机警，引人深思</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⑥传奇</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情节离奇或人物行为不寻常的故事，通过强烈的反差，表现人物的思想与情趣</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⑦书信体小说</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以书信的形式，塑造人物形象，表现社会生活，多带有交流、教诲意味</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707972">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⑧对话体小说</a:t>
                      </a:r>
                      <a:endParaRPr lang="zh-CN" altLang="en-US" sz="2200" b="1" i="0">
                        <a:solidFill>
                          <a:srgbClr val="FF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以对话为主体，通过大量的语言描写，表现人物个性、思想情感，表现生活</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r h="1187344">
                <a:tc>
                  <a:txBody>
                    <a:bodyPr vert="horz" wrap="square"/>
                    <a:lstStyle/>
                    <a:p>
                      <a:pPr marL="0" algn="l">
                        <a:lnSpc>
                          <a:spcPts val="3700"/>
                        </a:lnSpc>
                      </a:pPr>
                      <a:r>
                        <a:rPr lang="zh-CN" altLang="en-US" sz="2200" b="1" i="0">
                          <a:solidFill>
                            <a:srgbClr val="FF0000">
                              <a:alpha val="100000"/>
                            </a:srgbClr>
                          </a:solidFill>
                          <a:latin typeface="华文楷体" panose="02010600040101010101" charset="-122"/>
                          <a:ea typeface="华文楷体" panose="02010600040101010101" charset="-122"/>
                        </a:rPr>
                        <a:t>⑨散文化小说</a:t>
                      </a:r>
                      <a:endParaRPr lang="zh-CN" altLang="en-US" sz="2200" b="1" i="0">
                        <a:solidFill>
                          <a:srgbClr val="FF0000">
                            <a:alpha val="100000"/>
                          </a:srgbClr>
                        </a:solidFill>
                        <a:latin typeface="华文楷体" panose="02010600040101010101" charset="-122"/>
                        <a:ea typeface="华文楷体" panose="02010600040101010101"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c>
                  <a:txBody>
                    <a:bodyPr vert="horz" wrap="square"/>
                    <a:lstStyle/>
                    <a:p>
                      <a:pPr marL="0" algn="l">
                        <a:lnSpc>
                          <a:spcPts val="3700"/>
                        </a:lnSpc>
                      </a:pPr>
                      <a:r>
                        <a:rPr lang="zh-CN" altLang="en-US" sz="2200" b="0" i="0">
                          <a:solidFill>
                            <a:srgbClr val="000000">
                              <a:alpha val="100000"/>
                            </a:srgbClr>
                          </a:solidFill>
                          <a:latin typeface="微软雅黑" panose="020b0503020204020204" charset="-122"/>
                          <a:ea typeface="微软雅黑" panose="020b0503020204020204" charset="-122"/>
                        </a:rPr>
                        <a:t>又叫“诗化小说”，虚化人物，淡化情节，散化结构，没有激烈的矛盾冲突，注重自然风光、民情风俗和生存状态等意境氛围的营造</a:t>
                      </a:r>
                      <a:endParaRPr lang="zh-CN" altLang="en-US" sz="2200" b="0" i="0">
                        <a:solidFill>
                          <a:srgbClr val="00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0"/>
                      </a:srgbClr>
                    </a:solidFill>
                  </a:tcPr>
                </a:tc>
              </a:tr>
            </a:tbl>
          </a:graphicData>
        </a:graphic>
      </p:graphicFrame>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71592" y="169326"/>
            <a:ext cx="5450205"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特色表达形式小说阅读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218075" y="974769"/>
            <a:ext cx="11756571" cy="2817496"/>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诗化小说的解读路径</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1.明确线索，把握行文脉络</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华文楷体" panose="02010600040101010101" charset="-122"/>
                <a:ea typeface="华文楷体" panose="02010600040101010101" charset="-122"/>
              </a:rPr>
              <a:t>与传统情节性小说相比，诗化小说不太讲究故事的起承转合与情节逻辑，不太追求情节的连续性、完整性也不注重塑造完整的人物形象，而是侧重将主观情感融入叙述内容之中，追求小说内在的诗意情致、情调和情绪的抒发与表达。</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3" title=""/>
          <p:cNvSpPr txBox="1"/>
          <p:nvPr/>
        </p:nvSpPr>
        <p:spPr>
          <a:xfrm>
            <a:off x="218075" y="3847522"/>
            <a:ext cx="11756231" cy="2260020"/>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2.关注叙述视角，把握叙述特色</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000000">
                    <a:alpha val="100000"/>
                  </a:srgbClr>
                </a:solidFill>
                <a:latin typeface="华文楷体" panose="02010600040101010101" charset="-122"/>
                <a:ea typeface="华文楷体" panose="02010600040101010101" charset="-122"/>
              </a:rPr>
              <a:t>不少诗化小说比较喜欢采用主观性、抒情性鲜明的叙述视角，如“我”的视角、第三人称有限视角、儿童视角、回忆视角等。这些叙述视角往往根据情感抒发、氛围营造与诗意内涵的需要交织在一起或灵活切换。</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6" name="文本4" title=""/>
          <p:cNvSpPr txBox="1"/>
          <p:nvPr/>
        </p:nvSpPr>
        <p:spPr>
          <a:xfrm>
            <a:off x="218075" y="6162799"/>
            <a:ext cx="11756231" cy="2260020"/>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3.体会人物描写，挖掘文章主题</a:t>
            </a:r>
            <a:endParaRPr lang="zh-CN" altLang="en-US" sz="2400" b="1" i="0">
              <a:solidFill>
                <a:srgbClr val="FF0000">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诗化小说擅长人物描写，尤其是人物心理和细节描写，以展现人性美、人情美，或者表现主人公对美好生活的追求。小说即使有对社会现实的批判与揭露，也是暗示性的、委婉的，需要体会挖掘</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71592" y="169326"/>
            <a:ext cx="5450205"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特色表达形式小说阅读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218075" y="974769"/>
            <a:ext cx="11756574" cy="3851201"/>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二、书信体小说</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书信体小说是用书信的形式写成的小说，即以书信形式为基本表达途径和结构格局的小说，故事情节的展开、环境心理的描绘和人物形象的塑造，都是通过一封封书信的形式来实现的。以第一人称“我”为主人公，讲解故事，塑造形象，写人叙事都以“我”的亲身经历、亲眼见闻展开，使人感到亲切，增加真实感。</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如：2023年新高考卷陈村的</a:t>
            </a:r>
            <a:r>
              <a:rPr lang="zh-CN" altLang="en-US" sz="2400" b="1" i="0">
                <a:solidFill>
                  <a:srgbClr val="FF0000">
                    <a:alpha val="100000"/>
                  </a:srgbClr>
                </a:solidFill>
                <a:latin typeface="微软雅黑" panose="020b0503020204020204" charset="-122"/>
                <a:ea typeface="微软雅黑" panose="020b0503020204020204" charset="-122"/>
              </a:rPr>
              <a:t>《给儿子》</a:t>
            </a:r>
            <a:r>
              <a:rPr lang="zh-CN" altLang="en-US" sz="2400" b="1" i="0">
                <a:solidFill>
                  <a:srgbClr val="000000">
                    <a:alpha val="100000"/>
                  </a:srgbClr>
                </a:solidFill>
                <a:latin typeface="微软雅黑" panose="020b0503020204020204" charset="-122"/>
                <a:ea typeface="微软雅黑" panose="020b0503020204020204" charset="-122"/>
              </a:rPr>
              <a:t>就是典型的书信体小说。</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006EFF">
                    <a:alpha val="100000"/>
                  </a:srgbClr>
                </a:solidFill>
                <a:latin typeface="微软雅黑" panose="020b0503020204020204" charset="-122"/>
                <a:ea typeface="微软雅黑" panose="020b0503020204020204" charset="-122"/>
              </a:rPr>
              <a:t>书信体小说的特点有三：</a:t>
            </a:r>
            <a:endParaRPr lang="zh-CN" altLang="en-US" sz="2400" b="1" i="0">
              <a:solidFill>
                <a:srgbClr val="006EFF">
                  <a:alpha val="100000"/>
                </a:srgbClr>
              </a:solidFill>
              <a:latin typeface="微软雅黑" panose="020b0503020204020204" charset="-122"/>
              <a:ea typeface="微软雅黑" panose="020b0503020204020204" charset="-122"/>
            </a:endParaRPr>
          </a:p>
        </p:txBody>
      </p:sp>
      <p:sp>
        <p:nvSpPr>
          <p:cNvPr id="5" name="文本3" title=""/>
          <p:cNvSpPr txBox="1"/>
          <p:nvPr/>
        </p:nvSpPr>
        <p:spPr>
          <a:xfrm>
            <a:off x="218065" y="4883229"/>
            <a:ext cx="11756231" cy="3318145"/>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华文楷体" panose="02010600040101010101" charset="-122"/>
                <a:ea typeface="华文楷体" panose="02010600040101010101" charset="-122"/>
              </a:rPr>
              <a:t>1.以真情实感为核心。</a:t>
            </a:r>
            <a:r>
              <a:rPr lang="zh-CN" altLang="en-US" sz="2400" b="1" i="0">
                <a:solidFill>
                  <a:srgbClr val="000000">
                    <a:alpha val="100000"/>
                  </a:srgbClr>
                </a:solidFill>
                <a:latin typeface="华文楷体" panose="02010600040101010101" charset="-122"/>
                <a:ea typeface="华文楷体" panose="02010600040101010101" charset="-122"/>
              </a:rPr>
              <a:t>书信是与特定读者交流思想感情的工具，它借用书面文字表达出来，可以毫无保留地吐露作者内心深处的思想情感。</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2.以抒情和议论为主要表现形式。</a:t>
            </a:r>
            <a:r>
              <a:rPr lang="zh-CN" altLang="en-US" sz="2400" b="1" i="0">
                <a:solidFill>
                  <a:srgbClr val="000000">
                    <a:alpha val="100000"/>
                  </a:srgbClr>
                </a:solidFill>
                <a:latin typeface="华文楷体" panose="02010600040101010101" charset="-122"/>
                <a:ea typeface="华文楷体" panose="02010600040101010101" charset="-122"/>
              </a:rPr>
              <a:t>由于书信的读者对象各异，应用范围极其广泛，因而书信体小说写法十分自由，以议论、抒情为主，描写、说明亦可。</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3.具有鲜明的创作意图。</a:t>
            </a:r>
            <a:r>
              <a:rPr lang="zh-CN" altLang="en-US" sz="2400" b="1" i="0">
                <a:solidFill>
                  <a:srgbClr val="000000">
                    <a:alpha val="100000"/>
                  </a:srgbClr>
                </a:solidFill>
                <a:latin typeface="华文楷体" panose="02010600040101010101" charset="-122"/>
                <a:ea typeface="华文楷体" panose="02010600040101010101" charset="-122"/>
              </a:rPr>
              <a:t>一般书信的读者对象是特定的某个人，因此，书信体小说的主题是相对单一的，写作的意图是明确的。</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671592" y="169326"/>
            <a:ext cx="5450205"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特色表达形式小说阅读</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2" title=""/>
          <p:cNvSpPr txBox="1"/>
          <p:nvPr/>
        </p:nvSpPr>
        <p:spPr>
          <a:xfrm>
            <a:off x="218075" y="974769"/>
            <a:ext cx="11756574" cy="4322104"/>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书信体小说的解读路径</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1.抓住第一人称叙述视角。</a:t>
            </a:r>
            <a:r>
              <a:rPr lang="zh-CN" altLang="en-US" sz="2400" b="1" i="0">
                <a:solidFill>
                  <a:srgbClr val="000000">
                    <a:alpha val="100000"/>
                  </a:srgbClr>
                </a:solidFill>
                <a:latin typeface="华文楷体" panose="02010600040101010101" charset="-122"/>
                <a:ea typeface="华文楷体" panose="02010600040101010101" charset="-122"/>
              </a:rPr>
              <a:t>第一人称叙述非常适合小说的抒情性特征和心理描写的特征，讲述口吻更能表达作者隐含的创作意图，更适合在文中进行大量的心理描写。</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 2.关注抒情的真实性。</a:t>
            </a:r>
            <a:r>
              <a:rPr lang="zh-CN" altLang="en-US" sz="2400" b="1" i="0">
                <a:solidFill>
                  <a:srgbClr val="000000">
                    <a:alpha val="100000"/>
                  </a:srgbClr>
                </a:solidFill>
                <a:latin typeface="华文楷体" panose="02010600040101010101" charset="-122"/>
                <a:ea typeface="华文楷体" panose="02010600040101010101" charset="-122"/>
              </a:rPr>
              <a:t>书信体小说只能以第一人称“我”这一种角度讲述故事，塑造形象、写人叙事都是以“我”的亲身经历、亲眼见闻展开，容易使读者感到亲切，增加真实感。</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      </a:t>
            </a:r>
            <a:r>
              <a:rPr lang="zh-CN" altLang="en-US" sz="2400" b="1" i="0">
                <a:solidFill>
                  <a:srgbClr val="FF0000">
                    <a:alpha val="100000"/>
                  </a:srgbClr>
                </a:solidFill>
                <a:latin typeface="华文楷体" panose="02010600040101010101" charset="-122"/>
                <a:ea typeface="华文楷体" panose="02010600040101010101" charset="-122"/>
              </a:rPr>
              <a:t>3.关注内容的自传性。</a:t>
            </a:r>
            <a:r>
              <a:rPr lang="zh-CN" altLang="en-US" sz="2400" b="1" i="0">
                <a:solidFill>
                  <a:srgbClr val="000000">
                    <a:alpha val="100000"/>
                  </a:srgbClr>
                </a:solidFill>
                <a:latin typeface="华文楷体" panose="02010600040101010101" charset="-122"/>
                <a:ea typeface="华文楷体" panose="02010600040101010101" charset="-122"/>
              </a:rPr>
              <a:t>书信体小说中的人物成为作者的代言人和化身，人物作为叙述主体，其自我言说也就是作者的自我言说，是作者自我与个性的张扬。</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5" name="文本3" title=""/>
          <p:cNvSpPr txBox="1"/>
          <p:nvPr/>
        </p:nvSpPr>
        <p:spPr>
          <a:xfrm>
            <a:off x="218075" y="5565743"/>
            <a:ext cx="11756231" cy="2805286"/>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三、对话体小说</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对话体小说</a:t>
            </a:r>
            <a:r>
              <a:rPr lang="zh-CN" altLang="en-US" sz="2400" b="1" i="0">
                <a:solidFill>
                  <a:srgbClr val="000000">
                    <a:alpha val="100000"/>
                  </a:srgbClr>
                </a:solidFill>
                <a:latin typeface="微软雅黑" panose="020b0503020204020204" charset="-122"/>
                <a:ea typeface="微软雅黑" panose="020b0503020204020204" charset="-122"/>
              </a:rPr>
              <a:t>把故事情节放到人物对话中，以对话的形式推动情节、塑造人物。</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这种表达方式的优点是更容易吸引读者。相比于传统小说，对话体小说每句对话都很简短，阅读时就像在看主角聊天，易读性更好。没有额外的动作和环境描写，在阅读时反而会不由自主地脑补场景，代入感和氛围营造感更强。</a:t>
            </a:r>
            <a:endParaRPr lang="zh-CN" altLang="en-US" sz="2400" b="1" i="0">
              <a:solidFill>
                <a:srgbClr val="000000">
                  <a:alpha val="100000"/>
                </a:srgb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sp>
        <p:nvSpPr>
          <p:cNvPr id="2" name="文本1" title=""/>
          <p:cNvSpPr txBox="1"/>
          <p:nvPr/>
        </p:nvSpPr>
        <p:spPr>
          <a:xfrm>
            <a:off x="3861435" y="169326"/>
            <a:ext cx="4335780" cy="744728"/>
          </a:xfrm>
          <a:prstGeom prst="rect">
            <a:avLst/>
          </a:prstGeom>
          <a:noFill/>
        </p:spPr>
        <p:txBody>
          <a:bodyPr anchor="ctr"/>
          <a:lstStyle/>
          <a:p>
            <a:pPr marL="0" algn="ctr"/>
            <a:r>
              <a:rPr lang="zh-CN" altLang="en-US" sz="4000" b="1" i="0">
                <a:solidFill>
                  <a:srgbClr val="006EFF">
                    <a:alpha val="100000"/>
                  </a:srgbClr>
                </a:solidFill>
                <a:latin typeface="华文行楷" panose="02010800040101010101" charset="-122"/>
                <a:ea typeface="华文行楷" panose="02010800040101010101" charset="-122"/>
              </a:rPr>
              <a:t>小说阅读策略总结</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文本2" title=""/>
          <p:cNvSpPr txBox="1"/>
          <p:nvPr/>
        </p:nvSpPr>
        <p:spPr>
          <a:xfrm>
            <a:off x="166535" y="962852"/>
            <a:ext cx="11317491" cy="3851201"/>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一、客观综合性选择题的快速判定法</a:t>
            </a:r>
            <a:endParaRPr lang="zh-CN" altLang="en-US" sz="2400" b="1" i="0">
              <a:solidFill>
                <a:srgbClr val="006EFF">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第一，浏览选项，分成</a:t>
            </a:r>
            <a:r>
              <a:rPr lang="zh-CN" altLang="en-US" sz="2400" b="1" i="0">
                <a:solidFill>
                  <a:srgbClr val="FF0000">
                    <a:alpha val="100000"/>
                  </a:srgbClr>
                </a:solidFill>
                <a:latin typeface="微软雅黑" panose="020b0503020204020204" charset="-122"/>
                <a:ea typeface="微软雅黑" panose="020b0503020204020204" charset="-122"/>
              </a:rPr>
              <a:t>筛选信息</a:t>
            </a:r>
            <a:r>
              <a:rPr lang="zh-CN" altLang="en-US" sz="2400" b="1" i="0">
                <a:solidFill>
                  <a:srgbClr val="000000">
                    <a:alpha val="100000"/>
                  </a:srgbClr>
                </a:solidFill>
                <a:latin typeface="微软雅黑" panose="020b0503020204020204" charset="-122"/>
                <a:ea typeface="微软雅黑" panose="020b0503020204020204" charset="-122"/>
              </a:rPr>
              <a:t>和</a:t>
            </a:r>
            <a:r>
              <a:rPr lang="zh-CN" altLang="en-US" sz="2400" b="1" i="0">
                <a:solidFill>
                  <a:srgbClr val="FF0000">
                    <a:alpha val="100000"/>
                  </a:srgbClr>
                </a:solidFill>
                <a:latin typeface="微软雅黑" panose="020b0503020204020204" charset="-122"/>
                <a:ea typeface="微软雅黑" panose="020b0503020204020204" charset="-122"/>
              </a:rPr>
              <a:t>评价赏析</a:t>
            </a:r>
            <a:r>
              <a:rPr lang="zh-CN" altLang="en-US" sz="2400" b="1" i="0">
                <a:solidFill>
                  <a:srgbClr val="000000">
                    <a:alpha val="100000"/>
                  </a:srgbClr>
                </a:solidFill>
                <a:latin typeface="微软雅黑" panose="020b0503020204020204" charset="-122"/>
                <a:ea typeface="微软雅黑" panose="020b0503020204020204" charset="-122"/>
              </a:rPr>
              <a:t>两类。</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第二，圈画出评价赏析中有关思路、主题、情感、手法等内容所用</a:t>
            </a:r>
            <a:r>
              <a:rPr lang="zh-CN" altLang="en-US" sz="2400" b="1" i="0">
                <a:solidFill>
                  <a:srgbClr val="FF0000">
                    <a:alpha val="100000"/>
                  </a:srgbClr>
                </a:solidFill>
                <a:latin typeface="微软雅黑" panose="020b0503020204020204" charset="-122"/>
                <a:ea typeface="微软雅黑" panose="020b0503020204020204" charset="-122"/>
              </a:rPr>
              <a:t>名称术语</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FF0000">
                    <a:alpha val="100000"/>
                  </a:srgbClr>
                </a:solidFill>
                <a:latin typeface="微软雅黑" panose="020b0503020204020204" charset="-122"/>
                <a:ea typeface="微软雅黑" panose="020b0503020204020204" charset="-122"/>
              </a:rPr>
              <a:t>       </a:t>
            </a:r>
            <a:r>
              <a:rPr lang="zh-CN" altLang="en-US" sz="2400" b="1" i="0">
                <a:solidFill>
                  <a:srgbClr val="000000">
                    <a:alpha val="100000"/>
                  </a:srgbClr>
                </a:solidFill>
                <a:latin typeface="微软雅黑" panose="020b0503020204020204" charset="-122"/>
                <a:ea typeface="微软雅黑" panose="020b0503020204020204" charset="-122"/>
              </a:rPr>
              <a:t>第三，依照选项内容回原文找对应，</a:t>
            </a:r>
            <a:r>
              <a:rPr lang="zh-CN" altLang="en-US" sz="2400" b="1" i="0">
                <a:solidFill>
                  <a:srgbClr val="FF0000">
                    <a:alpha val="100000"/>
                  </a:srgbClr>
                </a:solidFill>
                <a:latin typeface="微软雅黑" panose="020b0503020204020204" charset="-122"/>
                <a:ea typeface="微软雅黑" panose="020b0503020204020204" charset="-122"/>
              </a:rPr>
              <a:t>信息对照</a:t>
            </a:r>
            <a:r>
              <a:rPr lang="zh-CN" altLang="en-US" sz="2400" b="1" i="0">
                <a:solidFill>
                  <a:srgbClr val="000000">
                    <a:alpha val="100000"/>
                  </a:srgbClr>
                </a:solidFill>
                <a:latin typeface="微软雅黑" panose="020b0503020204020204" charset="-122"/>
                <a:ea typeface="微软雅黑" panose="020b0503020204020204" charset="-122"/>
              </a:rPr>
              <a:t>，评价赏析类关注圈画的名称术语是否有原文依据。</a:t>
            </a:r>
            <a:endParaRPr lang="zh-CN" altLang="en-US" sz="2400" b="1" i="0">
              <a:solidFill>
                <a:srgbClr val="000000">
                  <a:alpha val="100000"/>
                </a:srgbClr>
              </a:solidFill>
              <a:latin typeface="微软雅黑" panose="020b0503020204020204" charset="-122"/>
              <a:ea typeface="微软雅黑" panose="020b0503020204020204" charset="-122"/>
            </a:endParaRPr>
          </a:p>
          <a:p>
            <a:pPr marL="0" algn="l">
              <a:lnSpc>
                <a:spcPts val="4100"/>
              </a:lnSpc>
            </a:pPr>
            <a:r>
              <a:rPr lang="zh-CN" altLang="en-US" sz="2400" b="1" i="0">
                <a:solidFill>
                  <a:srgbClr val="000000">
                    <a:alpha val="100000"/>
                  </a:srgbClr>
                </a:solidFill>
                <a:latin typeface="微软雅黑" panose="020b0503020204020204" charset="-122"/>
                <a:ea typeface="微软雅黑" panose="020b0503020204020204" charset="-122"/>
              </a:rPr>
              <a:t>       第四，根据“</a:t>
            </a:r>
            <a:r>
              <a:rPr lang="zh-CN" altLang="en-US" sz="2400" b="1" i="0">
                <a:solidFill>
                  <a:srgbClr val="FF0000">
                    <a:alpha val="100000"/>
                  </a:srgbClr>
                </a:solidFill>
                <a:latin typeface="微软雅黑" panose="020b0503020204020204" charset="-122"/>
                <a:ea typeface="微软雅黑" panose="020b0503020204020204" charset="-122"/>
              </a:rPr>
              <a:t>知识性错误优先</a:t>
            </a:r>
            <a:r>
              <a:rPr lang="zh-CN" altLang="en-US" sz="2400" b="1" i="0">
                <a:solidFill>
                  <a:srgbClr val="000000">
                    <a:alpha val="100000"/>
                  </a:srgbClr>
                </a:solidFill>
                <a:latin typeface="微软雅黑" panose="020b0503020204020204" charset="-122"/>
                <a:ea typeface="微软雅黑" panose="020b0503020204020204" charset="-122"/>
              </a:rPr>
              <a:t>”的原则，先将这类选项挑出，然后再考虑赏析不当的项。</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4" name="文本3" title=""/>
          <p:cNvSpPr txBox="1"/>
          <p:nvPr/>
        </p:nvSpPr>
        <p:spPr>
          <a:xfrm>
            <a:off x="166173" y="7594559"/>
            <a:ext cx="9086850" cy="713457"/>
          </a:xfrm>
          <a:prstGeom prst="rect">
            <a:avLst/>
          </a:prstGeom>
          <a:noFill/>
        </p:spPr>
        <p:txBody>
          <a:bodyPr anchor="t"/>
          <a:lstStyle/>
          <a:p>
            <a:pPr marL="0" algn="l">
              <a:lnSpc>
                <a:spcPts val="4100"/>
              </a:lnSpc>
            </a:pPr>
            <a:r>
              <a:rPr lang="zh-CN" altLang="en-US" sz="2400" b="1" i="0">
                <a:solidFill>
                  <a:srgbClr val="006EFF">
                    <a:alpha val="100000"/>
                  </a:srgbClr>
                </a:solidFill>
                <a:latin typeface="微软雅黑" panose="020b0503020204020204" charset="-122"/>
                <a:ea typeface="微软雅黑" panose="020b0503020204020204" charset="-122"/>
              </a:rPr>
              <a:t>二、主观简答题的四级概念整合法</a:t>
            </a:r>
            <a:r>
              <a:rPr lang="zh-CN" altLang="en-US" sz="2400" b="1" i="0">
                <a:solidFill>
                  <a:srgbClr val="000000">
                    <a:alpha val="100000"/>
                  </a:srgbClr>
                </a:solidFill>
                <a:latin typeface="微软雅黑" panose="020b0503020204020204" charset="-122"/>
                <a:ea typeface="微软雅黑" panose="020b0503020204020204" charset="-122"/>
              </a:rPr>
              <a:t>         </a:t>
            </a:r>
            <a:r>
              <a:rPr lang="zh-CN" altLang="en-US" sz="2400" b="1" i="0">
                <a:solidFill>
                  <a:srgbClr val="FF0000">
                    <a:alpha val="100000"/>
                  </a:srgbClr>
                </a:solidFill>
                <a:latin typeface="微软雅黑" panose="020b0503020204020204" charset="-122"/>
                <a:ea typeface="微软雅黑" panose="020b0503020204020204" charset="-122"/>
              </a:rPr>
              <a:t>人物</a:t>
            </a:r>
            <a:r>
              <a:rPr lang="zh-CN" altLang="en-US" sz="2400" b="1" i="0">
                <a:solidFill>
                  <a:srgbClr val="000000">
                    <a:alpha val="100000"/>
                  </a:srgbClr>
                </a:solidFill>
                <a:latin typeface="微软雅黑" panose="020b0503020204020204" charset="-122"/>
                <a:ea typeface="微软雅黑" panose="020b0503020204020204" charset="-122"/>
              </a:rPr>
              <a:t>+</a:t>
            </a:r>
            <a:r>
              <a:rPr lang="zh-CN" altLang="en-US" sz="2400" b="1" i="0">
                <a:solidFill>
                  <a:srgbClr val="0000FF">
                    <a:alpha val="100000"/>
                  </a:srgbClr>
                </a:solidFill>
                <a:latin typeface="微软雅黑" panose="020b0503020204020204" charset="-122"/>
                <a:ea typeface="微软雅黑" panose="020b0503020204020204" charset="-122"/>
              </a:rPr>
              <a:t>情节</a:t>
            </a:r>
            <a:r>
              <a:rPr lang="zh-CN" altLang="en-US" sz="2400" b="1" i="0">
                <a:solidFill>
                  <a:srgbClr val="000000">
                    <a:alpha val="100000"/>
                  </a:srgbClr>
                </a:solidFill>
                <a:latin typeface="微软雅黑" panose="020b0503020204020204" charset="-122"/>
                <a:ea typeface="微软雅黑" panose="020b0503020204020204" charset="-122"/>
              </a:rPr>
              <a:t>+</a:t>
            </a:r>
            <a:r>
              <a:rPr lang="zh-CN" altLang="en-US" sz="2400" b="1" i="0">
                <a:solidFill>
                  <a:srgbClr val="FF0000">
                    <a:alpha val="100000"/>
                  </a:srgbClr>
                </a:solidFill>
                <a:latin typeface="微软雅黑" panose="020b0503020204020204" charset="-122"/>
                <a:ea typeface="微软雅黑" panose="020b0503020204020204" charset="-122"/>
              </a:rPr>
              <a:t>环境</a:t>
            </a:r>
            <a:r>
              <a:rPr lang="zh-CN" altLang="en-US" sz="2400" b="1" i="0">
                <a:solidFill>
                  <a:srgbClr val="000000">
                    <a:alpha val="100000"/>
                  </a:srgbClr>
                </a:solidFill>
                <a:latin typeface="微软雅黑" panose="020b0503020204020204" charset="-122"/>
                <a:ea typeface="微软雅黑" panose="020b0503020204020204" charset="-122"/>
              </a:rPr>
              <a:t>+</a:t>
            </a:r>
            <a:r>
              <a:rPr lang="zh-CN" altLang="en-US" sz="2400" b="1" i="0">
                <a:solidFill>
                  <a:srgbClr val="3B00FF">
                    <a:alpha val="100000"/>
                  </a:srgbClr>
                </a:solidFill>
                <a:latin typeface="微软雅黑" panose="020b0503020204020204" charset="-122"/>
                <a:ea typeface="微软雅黑" panose="020b0503020204020204" charset="-122"/>
              </a:rPr>
              <a:t>主题</a:t>
            </a:r>
            <a:endParaRPr lang="zh-CN" altLang="en-US" sz="2400" b="1" i="0">
              <a:solidFill>
                <a:srgbClr val="3B00FF">
                  <a:alpha val="100000"/>
                </a:srgbClr>
              </a:solidFill>
              <a:latin typeface="微软雅黑" panose="020b0503020204020204" charset="-122"/>
              <a:ea typeface="微软雅黑" panose="020b0503020204020204" charset="-122"/>
            </a:endParaRPr>
          </a:p>
        </p:txBody>
      </p:sp>
      <p:sp>
        <p:nvSpPr>
          <p:cNvPr id="5"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6" name="文本4" title=""/>
          <p:cNvSpPr txBox="1"/>
          <p:nvPr/>
        </p:nvSpPr>
        <p:spPr>
          <a:xfrm>
            <a:off x="166278" y="4764405"/>
            <a:ext cx="11439277" cy="2768105"/>
          </a:xfrm>
          <a:prstGeom prst="rect">
            <a:avLst/>
          </a:prstGeom>
          <a:noFill/>
        </p:spPr>
        <p:txBody>
          <a:bodyPr anchor="t"/>
          <a:lstStyle/>
          <a:p>
            <a:pPr marL="0" algn="l">
              <a:lnSpc>
                <a:spcPts val="4000"/>
              </a:lnSpc>
            </a:pPr>
            <a:r>
              <a:rPr lang="zh-CN" altLang="en-US" sz="2400" b="1" i="0">
                <a:solidFill>
                  <a:srgbClr val="006EFF">
                    <a:alpha val="100000"/>
                  </a:srgbClr>
                </a:solidFill>
                <a:latin typeface="华文楷体" panose="02010600040101010101" charset="-122"/>
                <a:ea typeface="华文楷体" panose="02010600040101010101" charset="-122"/>
              </a:rPr>
              <a:t>例：学案26孙犁《丈夫》阅读客观题</a:t>
            </a:r>
            <a:endParaRPr lang="zh-CN" altLang="en-US" sz="2400" b="1" i="0">
              <a:solidFill>
                <a:srgbClr val="006EFF">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1.B.小说既从正面描写战争的血腥、惨烈，又写出了战争后方普通人家的生活，表现了孙犁抗日作品中蕴含的家园意识和情感态度。</a:t>
            </a:r>
            <a:endParaRPr lang="zh-CN" altLang="en-US" sz="2400" b="1" i="0">
              <a:solidFill>
                <a:srgbClr val="000000">
                  <a:alpha val="100000"/>
                </a:srgbClr>
              </a:solidFill>
              <a:latin typeface="华文楷体" panose="02010600040101010101" charset="-122"/>
              <a:ea typeface="华文楷体" panose="02010600040101010101" charset="-122"/>
            </a:endParaRPr>
          </a:p>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2.B.小说通过对比、烘托、语言描写、动作描写、心理描写等手法塑造了“丈夫”这个抗日英雄的形象。</a:t>
            </a:r>
            <a:endParaRPr lang="zh-CN" altLang="en-US" sz="2400" b="1" i="0">
              <a:solidFill>
                <a:srgbClr val="000000">
                  <a:alpha val="100000"/>
                </a:srgbClr>
              </a:solidFill>
              <a:latin typeface="华文楷体" panose="02010600040101010101" charset="-122"/>
              <a:ea typeface="华文楷体" panose="02010600040101010101" charset="-122"/>
            </a:endParaRPr>
          </a:p>
        </p:txBody>
      </p:sp>
      <p:sp>
        <p:nvSpPr>
          <p:cNvPr id="7" name="形状2" title=""/>
          <p:cNvSpPr txBox="1"/>
          <p:nvPr/>
        </p:nvSpPr>
        <p:spPr>
          <a:xfrm>
            <a:off x="2415511" y="5386410"/>
            <a:ext cx="1254204" cy="447180"/>
          </a:xfrm>
          <a:prstGeom prst="rect">
            <a:avLst/>
          </a:prstGeom>
          <a:solidFill>
            <a:srgbClr val="FFFFFF">
              <a:alpha val="0"/>
            </a:srgbClr>
          </a:solidFill>
          <a:ln w="28575">
            <a:solidFill>
              <a:srgbClr val="FF0099">
                <a:alpha val="100000"/>
              </a:srgbClr>
            </a:solidFill>
            <a:prstDash val="solid"/>
          </a:ln>
        </p:spPr>
        <p:txBody>
          <a:bodyPr anchor="ctr"/>
          <a:lstStyle/>
          <a:p>
            <a:pPr marL="0" algn="ctr"/>
          </a:p>
        </p:txBody>
      </p:sp>
      <p:sp>
        <p:nvSpPr>
          <p:cNvPr id="8" name="形状3" title=""/>
          <p:cNvSpPr txBox="1"/>
          <p:nvPr/>
        </p:nvSpPr>
        <p:spPr>
          <a:xfrm>
            <a:off x="7325639" y="6424822"/>
            <a:ext cx="1254204" cy="447180"/>
          </a:xfrm>
          <a:prstGeom prst="rect">
            <a:avLst/>
          </a:prstGeom>
          <a:solidFill>
            <a:srgbClr val="FFFFFF">
              <a:alpha val="0"/>
            </a:srgbClr>
          </a:solidFill>
          <a:ln w="28575">
            <a:solidFill>
              <a:srgbClr val="FF0099">
                <a:alpha val="100000"/>
              </a:srgbClr>
            </a:solidFill>
            <a:prstDash val="solid"/>
          </a:ln>
        </p:spPr>
        <p:txBody>
          <a:bodyPr anchor="ctr"/>
          <a:lstStyle/>
          <a:p>
            <a:pPr marL="0" algn="ct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300"/>
                                        <p:tgtEl>
                                          <p:spTgt spid="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300"/>
                                        <p:tgtEl>
                                          <p:spTgt spid="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300"/>
                                        <p:tgtEl>
                                          <p:spTgt spid="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4" grpId="0" animBg="1"/>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graphicFrame>
        <p:nvGraphicFramePr>
          <p:cNvPr id="2" name="表格1" title=""/>
          <p:cNvGraphicFramePr>
            <a:graphicFrameLocks noGrp="1"/>
          </p:cNvGraphicFramePr>
          <p:nvPr/>
        </p:nvGraphicFramePr>
        <p:xfrm>
          <a:off x="192672" y="1111920"/>
          <a:ext cx="11807825" cy="7292340"/>
        </p:xfrm>
        <a:graphic>
          <a:graphicData uri="http://schemas.openxmlformats.org/drawingml/2006/table">
            <a:tbl>
              <a:tblPr firstRow="1" bandRow="1">
                <a:tableStyleId>{5C22544A-7EE6-4342-B048-85BDC9FD1C3A}</a:tableStyleId>
              </a:tblPr>
              <a:tblGrid>
                <a:gridCol w="2006600"/>
                <a:gridCol w="1619885"/>
                <a:gridCol w="8181224"/>
              </a:tblGrid>
              <a:tr h="563848">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类型</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400" b="1" i="0">
                          <a:solidFill>
                            <a:srgbClr val="FFFFFF">
                              <a:alpha val="100000"/>
                            </a:srgbClr>
                          </a:solidFill>
                          <a:latin typeface="微软雅黑" panose="020b0503020204020204" charset="-122"/>
                          <a:ea typeface="微软雅黑" panose="020b0503020204020204" charset="-122"/>
                        </a:rPr>
                        <a:t>角度思路</a:t>
                      </a:r>
                      <a:endParaRPr lang="zh-CN" altLang="en-US" sz="2400" b="1" i="0">
                        <a:solidFill>
                          <a:srgbClr val="FFFF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c>
                  <a:txBody>
                    <a:bodyPr vert="horz" wrap="square"/>
                    <a:lstStyle/>
                    <a:p>
                      <a:pPr marL="0" algn="ctr"/>
                      <a:r>
                        <a:rPr lang="zh-CN" altLang="en-US" sz="2400">
                          <a:latin typeface="微软雅黑" panose="020b0503020204020204" charset="-122"/>
                          <a:ea typeface="微软雅黑" panose="020b0503020204020204" charset="-122"/>
                        </a:rPr>
                        <a:t>答题要领</a:t>
                      </a:r>
                      <a:endParaRPr lang="zh-CN" altLang="en-US" sz="2400">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3B00FF">
                        <a:alpha val="100000"/>
                      </a:srgbClr>
                    </a:solidFill>
                  </a:tcPr>
                </a:tc>
              </a:tr>
              <a:tr h="1087780">
                <a:tc rowSpan="3">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情节合理性探究</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四个角度</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①自身前后是否关联；        ②安排是否符合人物性格刻画；</a:t>
                      </a:r>
                      <a:endParaRPr lang="zh-CN" altLang="en-US" sz="2000" b="1" i="0">
                        <a:solidFill>
                          <a:srgbClr val="000000">
                            <a:alpha val="100000"/>
                          </a:srgbClr>
                        </a:solidFill>
                        <a:latin typeface="华文楷体" panose="02010600040101010101" charset="-122"/>
                        <a:ea typeface="华文楷体" panose="02010600040101010101" charset="-122"/>
                      </a:endParaRPr>
                    </a:p>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③是否有利于主题表现；    ④是否符合生活艺术逻辑</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5819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答题思路</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亮明观点—分点列出事实依据—结合文本具体分析</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答题模式</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观点+理由①+理由②+理由③ </a:t>
                      </a:r>
                      <a:endParaRPr lang="zh-CN" altLang="en-US" sz="20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58190">
                <a:tc rowSpan="3">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艺术手法的探究</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常见题型</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小说采用了什么</a:t>
                      </a:r>
                      <a:r>
                        <a:rPr lang="zh-CN" altLang="en-US" sz="2000" b="1" i="0">
                          <a:solidFill>
                            <a:srgbClr val="006EFF">
                              <a:alpha val="100000"/>
                            </a:srgbClr>
                          </a:solidFill>
                          <a:latin typeface="华文楷体" panose="02010600040101010101" charset="-122"/>
                          <a:ea typeface="华文楷体" panose="02010600040101010101" charset="-122"/>
                        </a:rPr>
                        <a:t>表达方式/表现 手法/修辞手法/结构方式</a:t>
                      </a:r>
                      <a:r>
                        <a:rPr lang="zh-CN" altLang="en-US" sz="2000" b="1" i="0">
                          <a:solidFill>
                            <a:srgbClr val="000000">
                              <a:alpha val="100000"/>
                            </a:srgbClr>
                          </a:solidFill>
                          <a:latin typeface="华文楷体" panose="02010600040101010101" charset="-122"/>
                          <a:ea typeface="华文楷体" panose="02010600040101010101" charset="-122"/>
                        </a:rPr>
                        <a:t>？有何作用？</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5819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答题要领</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审明方向，结合</a:t>
                      </a:r>
                      <a:r>
                        <a:rPr lang="zh-CN" altLang="en-US" sz="2000" b="1" i="0">
                          <a:solidFill>
                            <a:srgbClr val="006EFF">
                              <a:alpha val="100000"/>
                            </a:srgbClr>
                          </a:solidFill>
                          <a:latin typeface="华文楷体" panose="02010600040101010101" charset="-122"/>
                          <a:ea typeface="华文楷体" panose="02010600040101010101" charset="-122"/>
                        </a:rPr>
                        <a:t>人物/情节/环境/主题</a:t>
                      </a:r>
                      <a:r>
                        <a:rPr lang="zh-CN" altLang="en-US" sz="2000" b="1" i="0">
                          <a:solidFill>
                            <a:srgbClr val="000000">
                              <a:alpha val="100000"/>
                            </a:srgbClr>
                          </a:solidFill>
                          <a:latin typeface="华文楷体" panose="02010600040101010101" charset="-122"/>
                          <a:ea typeface="华文楷体" panose="02010600040101010101" charset="-122"/>
                        </a:rPr>
                        <a:t>等，从</a:t>
                      </a:r>
                      <a:r>
                        <a:rPr lang="zh-CN" altLang="en-US" sz="2000" b="1" i="0">
                          <a:solidFill>
                            <a:srgbClr val="006EFF">
                              <a:alpha val="100000"/>
                            </a:srgbClr>
                          </a:solidFill>
                          <a:latin typeface="华文楷体" panose="02010600040101010101" charset="-122"/>
                          <a:ea typeface="华文楷体" panose="02010600040101010101" charset="-122"/>
                        </a:rPr>
                        <a:t>特色/效果</a:t>
                      </a:r>
                      <a:r>
                        <a:rPr lang="zh-CN" altLang="en-US" sz="2000" b="1" i="0">
                          <a:solidFill>
                            <a:srgbClr val="000000">
                              <a:alpha val="100000"/>
                            </a:srgbClr>
                          </a:solidFill>
                          <a:latin typeface="华文楷体" panose="02010600040101010101" charset="-122"/>
                          <a:ea typeface="华文楷体" panose="02010600040101010101" charset="-122"/>
                        </a:rPr>
                        <a:t>两方面分析</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答题模式</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手法+内容特色+效果 </a:t>
                      </a:r>
                      <a:endParaRPr lang="zh-CN" altLang="en-US" sz="20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58190">
                <a:tc rowSpan="4">
                  <a:txBody>
                    <a:bodyPr vert="horz" wrap="square"/>
                    <a:lstStyle/>
                    <a:p>
                      <a:pPr marL="0" algn="ctr"/>
                      <a:r>
                        <a:rPr lang="zh-CN" altLang="en-US" sz="2000" b="1" i="0">
                          <a:solidFill>
                            <a:srgbClr val="FF0000">
                              <a:alpha val="100000"/>
                            </a:srgbClr>
                          </a:solidFill>
                          <a:latin typeface="微软雅黑" panose="020b0503020204020204" charset="-122"/>
                          <a:ea typeface="微软雅黑" panose="020b0503020204020204" charset="-122"/>
                        </a:rPr>
                        <a:t>深层意蕴的探究</a:t>
                      </a:r>
                      <a:endParaRPr lang="zh-CN" altLang="en-US" sz="2000" b="1" i="0">
                        <a:solidFill>
                          <a:srgbClr val="FF0000">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“3个从”</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①从小说</a:t>
                      </a:r>
                      <a:r>
                        <a:rPr lang="zh-CN" altLang="en-US" sz="2000" b="1" i="0">
                          <a:solidFill>
                            <a:srgbClr val="006EFF">
                              <a:alpha val="100000"/>
                            </a:srgbClr>
                          </a:solidFill>
                          <a:latin typeface="华文楷体" panose="02010600040101010101" charset="-122"/>
                          <a:ea typeface="华文楷体" panose="02010600040101010101" charset="-122"/>
                        </a:rPr>
                        <a:t>标题</a:t>
                      </a:r>
                      <a:r>
                        <a:rPr lang="zh-CN" altLang="en-US" sz="2000" b="1" i="0">
                          <a:solidFill>
                            <a:srgbClr val="000000">
                              <a:alpha val="100000"/>
                            </a:srgbClr>
                          </a:solidFill>
                          <a:latin typeface="华文楷体" panose="02010600040101010101" charset="-122"/>
                          <a:ea typeface="华文楷体" panose="02010600040101010101" charset="-122"/>
                        </a:rPr>
                        <a:t>/ ②从小说</a:t>
                      </a:r>
                      <a:r>
                        <a:rPr lang="zh-CN" altLang="en-US" sz="2000" b="1" i="0">
                          <a:solidFill>
                            <a:srgbClr val="006EFF">
                              <a:alpha val="100000"/>
                            </a:srgbClr>
                          </a:solidFill>
                          <a:latin typeface="华文楷体" panose="02010600040101010101" charset="-122"/>
                          <a:ea typeface="华文楷体" panose="02010600040101010101" charset="-122"/>
                        </a:rPr>
                        <a:t>情节和人物</a:t>
                      </a:r>
                      <a:r>
                        <a:rPr lang="zh-CN" altLang="en-US" sz="2000" b="1" i="0">
                          <a:solidFill>
                            <a:srgbClr val="000000">
                              <a:alpha val="100000"/>
                            </a:srgbClr>
                          </a:solidFill>
                          <a:latin typeface="华文楷体" panose="02010600040101010101" charset="-122"/>
                          <a:ea typeface="华文楷体" panose="02010600040101010101" charset="-122"/>
                        </a:rPr>
                        <a:t>形象/③从</a:t>
                      </a:r>
                      <a:r>
                        <a:rPr lang="zh-CN" altLang="en-US" sz="2000" b="1" i="0">
                          <a:solidFill>
                            <a:srgbClr val="006EFF">
                              <a:alpha val="100000"/>
                            </a:srgbClr>
                          </a:solidFill>
                          <a:latin typeface="华文楷体" panose="02010600040101010101" charset="-122"/>
                          <a:ea typeface="华文楷体" panose="02010600040101010101" charset="-122"/>
                        </a:rPr>
                        <a:t>作者</a:t>
                      </a:r>
                      <a:r>
                        <a:rPr lang="zh-CN" altLang="en-US" sz="2000" b="1" i="0">
                          <a:solidFill>
                            <a:srgbClr val="000000">
                              <a:alpha val="100000"/>
                            </a:srgbClr>
                          </a:solidFill>
                          <a:latin typeface="华文楷体" panose="02010600040101010101" charset="-122"/>
                          <a:ea typeface="华文楷体" panose="02010600040101010101" charset="-122"/>
                        </a:rPr>
                        <a:t>的思想倾向入手。</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5819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“1个联”</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联系作品的时代背景及典型环境</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658190">
                <a:tc vMerge="1">
                  <a:txBody>
                    <a:bodyPr vert="horz" wrap="square"/>
                    <a:lstStyle/>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“1掌握”</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lnSpc>
                          <a:spcPts val="3300"/>
                        </a:lnSpc>
                      </a:pPr>
                      <a:r>
                        <a:rPr lang="zh-CN" altLang="en-US" sz="2000" b="1" i="0">
                          <a:solidFill>
                            <a:srgbClr val="000000">
                              <a:alpha val="100000"/>
                            </a:srgbClr>
                          </a:solidFill>
                          <a:latin typeface="华文楷体" panose="02010600040101010101" charset="-122"/>
                          <a:ea typeface="华文楷体" panose="02010600040101010101" charset="-122"/>
                        </a:rPr>
                        <a:t>掌握答题模板：</a:t>
                      </a:r>
                      <a:r>
                        <a:rPr lang="zh-CN" altLang="en-US" sz="2000" b="1" i="0">
                          <a:solidFill>
                            <a:srgbClr val="006EFF">
                              <a:alpha val="100000"/>
                            </a:srgbClr>
                          </a:solidFill>
                          <a:latin typeface="华文楷体" panose="02010600040101010101" charset="-122"/>
                          <a:ea typeface="华文楷体" panose="02010600040101010101" charset="-122"/>
                        </a:rPr>
                        <a:t>总分式小议论段落</a:t>
                      </a:r>
                      <a:r>
                        <a:rPr lang="zh-CN" altLang="en-US" sz="2000" b="1" i="0">
                          <a:solidFill>
                            <a:srgbClr val="000000">
                              <a:alpha val="100000"/>
                            </a:srgbClr>
                          </a:solidFill>
                          <a:latin typeface="华文楷体" panose="02010600040101010101" charset="-122"/>
                          <a:ea typeface="华文楷体" panose="02010600040101010101" charset="-122"/>
                        </a:rPr>
                        <a:t>。</a:t>
                      </a:r>
                      <a:endParaRPr lang="zh-CN" altLang="en-US" sz="2000" b="1" i="0">
                        <a:solidFill>
                          <a:srgbClr val="000000">
                            <a:alpha val="100000"/>
                          </a:srgbClr>
                        </a:solidFill>
                        <a:latin typeface="华文楷体" panose="02010600040101010101" charset="-122"/>
                        <a:ea typeface="华文楷体" panose="02010600040101010101"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r h="563848">
                <a:tc vMerge="1">
                  <a:txBody>
                    <a:bodyPr vert="horz" wrap="square"/>
                    <a:lstStyle/>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ctr"/>
                      <a:r>
                        <a:rPr lang="zh-CN" altLang="en-US" sz="2000" b="1" i="0">
                          <a:solidFill>
                            <a:srgbClr val="3B00FF">
                              <a:alpha val="100000"/>
                            </a:srgbClr>
                          </a:solidFill>
                          <a:latin typeface="微软雅黑" panose="020b0503020204020204" charset="-122"/>
                          <a:ea typeface="微软雅黑" panose="020b0503020204020204" charset="-122"/>
                        </a:rPr>
                        <a:t>答题模式</a:t>
                      </a:r>
                      <a:endParaRPr lang="zh-CN" altLang="en-US" sz="2000" b="1" i="0">
                        <a:solidFill>
                          <a:srgbClr val="3B00FF">
                            <a:alpha val="100000"/>
                          </a:srgbClr>
                        </a:solidFill>
                        <a:latin typeface="微软雅黑" panose="020b0503020204020204" charset="-122"/>
                        <a:ea typeface="微软雅黑" panose="020b0503020204020204" charset="-122"/>
                      </a:endParaRPr>
                    </a:p>
                  </a:txBody>
                  <a:tcPr anchor="ct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c>
                  <a:txBody>
                    <a:bodyPr vert="horz" wrap="square"/>
                    <a:lstStyle/>
                    <a:p>
                      <a:pPr marL="0" algn="l"/>
                      <a:r>
                        <a:rPr lang="zh-CN" altLang="en-US" sz="2000" b="1" i="0">
                          <a:solidFill>
                            <a:srgbClr val="FF0000">
                              <a:alpha val="100000"/>
                            </a:srgbClr>
                          </a:solidFill>
                          <a:latin typeface="微软雅黑" panose="020b0503020204020204" charset="-122"/>
                          <a:ea typeface="微软雅黑" panose="020b0503020204020204" charset="-122"/>
                        </a:rPr>
                        <a:t>观点+理由①+理由②+理由③  </a:t>
                      </a:r>
                      <a:endParaRPr lang="zh-CN" altLang="en-US" sz="2000" b="1" i="0">
                        <a:solidFill>
                          <a:srgbClr val="FF0000">
                            <a:alpha val="100000"/>
                          </a:srgbClr>
                        </a:solidFill>
                        <a:latin typeface="微软雅黑" panose="020b0503020204020204" charset="-122"/>
                        <a:ea typeface="微软雅黑" panose="020b0503020204020204" charset="-122"/>
                      </a:endParaRPr>
                    </a:p>
                  </a:txBody>
                  <a:tcPr>
                    <a:lnL w="9525" cap="flat">
                      <a:solidFill>
                        <a:srgbClr val="FF7E00">
                          <a:alpha val="100000"/>
                        </a:srgbClr>
                      </a:solidFill>
                    </a:lnL>
                    <a:lnR w="9525" cap="flat">
                      <a:solidFill>
                        <a:srgbClr val="FF7E00">
                          <a:alpha val="100000"/>
                        </a:srgbClr>
                      </a:solidFill>
                    </a:lnR>
                    <a:lnT w="9525" cap="flat">
                      <a:solidFill>
                        <a:srgbClr val="FF7E00">
                          <a:alpha val="100000"/>
                        </a:srgbClr>
                      </a:solidFill>
                    </a:lnT>
                    <a:lnB w="9525" cap="flat">
                      <a:solidFill>
                        <a:srgbClr val="FF7E00">
                          <a:alpha val="100000"/>
                        </a:srgbClr>
                      </a:solidFill>
                    </a:lnB>
                    <a:solidFill>
                      <a:srgbClr val="FFFFFF">
                        <a:alpha val="100000"/>
                      </a:srgbClr>
                    </a:solidFill>
                  </a:tcPr>
                </a:tc>
              </a:tr>
            </a:tbl>
          </a:graphicData>
        </a:graphic>
      </p:graphicFrame>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文本1" title=""/>
          <p:cNvSpPr txBox="1"/>
          <p:nvPr/>
        </p:nvSpPr>
        <p:spPr>
          <a:xfrm>
            <a:off x="3749126" y="169107"/>
            <a:ext cx="4853940" cy="744728"/>
          </a:xfrm>
          <a:prstGeom prst="rect">
            <a:avLst/>
          </a:prstGeom>
          <a:noFill/>
        </p:spPr>
        <p:txBody>
          <a:bodyPr anchor="t"/>
          <a:lstStyle/>
          <a:p>
            <a:pPr marL="0" algn="l"/>
            <a:r>
              <a:rPr lang="zh-CN" altLang="en-US" sz="4000" b="1" i="0">
                <a:solidFill>
                  <a:srgbClr val="006EFF">
                    <a:alpha val="100000"/>
                  </a:srgbClr>
                </a:solidFill>
                <a:latin typeface="华文行楷" panose="02010800040101010101" charset="-122"/>
                <a:ea typeface="华文行楷" panose="02010800040101010101" charset="-122"/>
              </a:rPr>
              <a:t>关注小说三类探究题</a:t>
            </a:r>
            <a:endParaRPr lang="zh-CN" altLang="en-US" sz="4000" b="1" i="0">
              <a:solidFill>
                <a:srgbClr val="006EFF">
                  <a:alpha val="100000"/>
                </a:srgbClr>
              </a:solidFill>
              <a:latin typeface="华文行楷" panose="02010800040101010101" charset="-122"/>
              <a:ea typeface="华文行楷" panose="02010800040101010101" charset="-122"/>
            </a:endParaRPr>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3" name="文本2" title=""/>
          <p:cNvSpPr txBox="1"/>
          <p:nvPr/>
        </p:nvSpPr>
        <p:spPr>
          <a:xfrm>
            <a:off x="3495675" y="1229995"/>
            <a:ext cx="4918710" cy="1112520"/>
          </a:xfrm>
          <a:prstGeom prst="rect">
            <a:avLst/>
          </a:prstGeom>
          <a:noFill/>
        </p:spPr>
        <p:txBody>
          <a:bodyPr anchor="ctr"/>
          <a:lstStyle/>
          <a:p>
            <a:pPr marL="0" algn="ctr"/>
            <a:r>
              <a:rPr lang="zh-CN" altLang="en-US" sz="4800" b="1" i="0">
                <a:solidFill>
                  <a:srgbClr val="AA00FF">
                    <a:alpha val="100000"/>
                  </a:srgbClr>
                </a:solidFill>
                <a:latin typeface="Kunstler Script" panose="030304020206070d0d06" charset="0"/>
                <a:ea typeface="Jokerman" panose="04090605060d06020702"/>
                <a:cs typeface="Kunstler Script" panose="030304020206070d0d06" charset="0"/>
              </a:rPr>
              <a:t>Thank you for watching</a:t>
            </a:r>
            <a:endParaRPr lang="zh-CN" altLang="en-US" sz="4800" b="1" i="0">
              <a:solidFill>
                <a:srgbClr val="AA00FF">
                  <a:alpha val="100000"/>
                </a:srgbClr>
              </a:solidFill>
              <a:latin typeface="Kunstler Script" panose="030304020206070d0d06" charset="0"/>
              <a:ea typeface="Jokerman" panose="04090605060d06020702"/>
              <a:cs typeface="Kunstler Script" panose="030304020206070d0d06" charset="0"/>
            </a:endParaRPr>
          </a:p>
        </p:txBody>
      </p:sp>
      <p:sp>
        <p:nvSpPr>
          <p:cNvPr id="5" name="文本4" title=""/>
          <p:cNvSpPr txBox="1"/>
          <p:nvPr/>
        </p:nvSpPr>
        <p:spPr>
          <a:xfrm>
            <a:off x="3227705" y="7371715"/>
            <a:ext cx="5828665" cy="687705"/>
          </a:xfrm>
          <a:prstGeom prst="rect">
            <a:avLst/>
          </a:prstGeom>
          <a:noFill/>
        </p:spPr>
        <p:txBody>
          <a:bodyPr anchor="ctr" anchorCtr="0"/>
          <a:lstStyle/>
          <a:p>
            <a:pPr marL="0" algn="ctr">
              <a:lnSpc>
                <a:spcPts val="5600"/>
              </a:lnSpc>
            </a:pPr>
            <a:r>
              <a:rPr lang="zh-CN" altLang="en-US" sz="4000" b="1" i="0">
                <a:solidFill>
                  <a:srgbClr val="FF0000">
                    <a:alpha val="100000"/>
                  </a:srgbClr>
                </a:solidFill>
                <a:latin typeface="华文行楷" panose="02010800040101010101" charset="-122"/>
                <a:ea typeface="华文行楷" panose="02010800040101010101" charset="-122"/>
              </a:rPr>
              <a:t>追求卓越，不断超越</a:t>
            </a:r>
            <a:endParaRPr lang="zh-CN" altLang="en-US" sz="4000" b="1" i="0">
              <a:solidFill>
                <a:srgbClr val="FF0000">
                  <a:alpha val="100000"/>
                </a:srgbClr>
              </a:solidFill>
              <a:latin typeface="华文行楷" panose="02010800040101010101" charset="-122"/>
              <a:ea typeface="华文行楷" panose="02010800040101010101" charset="-122"/>
            </a:endParaRPr>
          </a:p>
        </p:txBody>
      </p:sp>
      <p:grpSp>
        <p:nvGrpSpPr>
          <p:cNvPr id="6" name="组合1" title=""/>
          <p:cNvGrpSpPr/>
          <p:nvPr/>
        </p:nvGrpSpPr>
        <p:grpSpPr>
          <a:xfrm>
            <a:off x="1645920" y="2273935"/>
            <a:ext cx="8724900" cy="4813300"/>
            <a:chOff x="178435" y="130810"/>
            <a:chExt cx="8724900" cy="4014835"/>
          </a:xfrm>
        </p:grpSpPr>
        <p:pic>
          <p:nvPicPr>
            <p:cNvPr id="7" name="图片1"/>
            <p:cNvPicPr>
              <a:picLocks noChangeAspect="1"/>
            </p:cNvPicPr>
            <p:nvPr/>
          </p:nvPicPr>
          <p:blipFill>
            <a:blip r:embed="rId2"/>
            <a:stretch>
              <a:fillRect/>
            </a:stretch>
          </p:blipFill>
          <p:spPr>
            <a:xfrm>
              <a:off x="178435" y="130810"/>
              <a:ext cx="8724900" cy="4014835"/>
            </a:xfrm>
            <a:prstGeom prst="rect">
              <a:avLst/>
            </a:prstGeom>
          </p:spPr>
        </p:pic>
        <p:sp>
          <p:nvSpPr>
            <p:cNvPr id="9" name="文本6"/>
            <p:cNvSpPr txBox="1"/>
            <p:nvPr/>
          </p:nvSpPr>
          <p:spPr>
            <a:xfrm>
              <a:off x="1625733" y="2417750"/>
              <a:ext cx="5851148" cy="513270"/>
            </a:xfrm>
            <a:prstGeom prst="rect">
              <a:avLst/>
            </a:prstGeom>
            <a:noFill/>
          </p:spPr>
          <p:txBody>
            <a:bodyPr anchor="t"/>
            <a:lstStyle/>
            <a:p>
              <a:pPr marL="0" algn="l"/>
              <a:r>
                <a:rPr lang="zh-CN" altLang="en-US" sz="2400" b="1" i="0">
                  <a:solidFill>
                    <a:srgbClr val="00E6FF">
                      <a:alpha val="100000"/>
                    </a:srgbClr>
                  </a:solidFill>
                  <a:latin typeface="华文隶书" panose="02010800040101010101" charset="-122"/>
                  <a:ea typeface="华文隶书" panose="02010800040101010101" charset="-122"/>
                </a:rPr>
                <a:t>媒体素材引自网络，如有侵权请联系删除</a:t>
              </a:r>
              <a:endParaRPr lang="zh-CN" altLang="en-US" sz="2400" b="1" i="0">
                <a:solidFill>
                  <a:srgbClr val="00E6FF">
                    <a:alpha val="100000"/>
                  </a:srgbClr>
                </a:solidFill>
                <a:latin typeface="华文隶书" panose="02010800040101010101" charset="-122"/>
                <a:ea typeface="华文隶书" panose="02010800040101010101" charset="-122"/>
              </a:endParaRPr>
            </a:p>
          </p:txBody>
        </p:sp>
        <p:sp>
          <p:nvSpPr>
            <p:cNvPr id="10" name="文本5"/>
            <p:cNvSpPr txBox="1"/>
            <p:nvPr/>
          </p:nvSpPr>
          <p:spPr>
            <a:xfrm>
              <a:off x="2359625" y="2853140"/>
              <a:ext cx="4629150" cy="1049680"/>
            </a:xfrm>
            <a:prstGeom prst="rect">
              <a:avLst/>
            </a:prstGeom>
            <a:noFill/>
          </p:spPr>
          <p:txBody>
            <a:bodyPr anchor="t"/>
            <a:lstStyle/>
            <a:p>
              <a:pPr marL="0" algn="l">
                <a:lnSpc>
                  <a:spcPts val="3300"/>
                </a:lnSpc>
              </a:pPr>
              <a:r>
                <a:rPr lang="zh-CN" altLang="en-US" sz="2000" b="1" i="0">
                  <a:solidFill>
                    <a:srgbClr val="FF0000">
                      <a:alpha val="100000"/>
                    </a:srgbClr>
                  </a:solidFill>
                  <a:latin typeface="华文楷体" panose="02010600040101010101" charset="-122"/>
                  <a:ea typeface="华文楷体" panose="02010600040101010101" charset="-122"/>
                </a:rPr>
                <a:t>温馨提示：</a:t>
              </a:r>
              <a:r>
                <a:rPr lang="zh-CN" altLang="en-US" sz="2000" b="1" i="0">
                  <a:solidFill>
                    <a:srgbClr val="FFFFFF">
                      <a:alpha val="100000"/>
                    </a:srgbClr>
                  </a:solidFill>
                  <a:latin typeface="华文楷体" panose="02010600040101010101" charset="-122"/>
                  <a:ea typeface="华文楷体" panose="02010600040101010101" charset="-122"/>
                </a:rPr>
                <a:t>安装华文行楷、华文新魏、华文楷体、微软雅黑字体效果更佳</a:t>
              </a:r>
              <a:endParaRPr lang="zh-CN" altLang="en-US" sz="2000" b="1" i="0">
                <a:solidFill>
                  <a:srgbClr val="FFFFFF">
                    <a:alpha val="100000"/>
                  </a:srgbClr>
                </a:solidFill>
                <a:latin typeface="华文楷体" panose="02010600040101010101" charset="-122"/>
                <a:ea typeface="华文楷体" panose="02010600040101010101" charset="-122"/>
              </a:endParaRPr>
            </a:p>
          </p:txBody>
        </p:sp>
      </p:grpSp>
      <p:sp>
        <p:nvSpPr>
          <p:cNvPr id="2" name="文本1" title=""/>
          <p:cNvSpPr txBox="1"/>
          <p:nvPr/>
        </p:nvSpPr>
        <p:spPr>
          <a:xfrm>
            <a:off x="3650151" y="3068425"/>
            <a:ext cx="4716818" cy="1221542"/>
          </a:xfrm>
          <a:prstGeom prst="rect">
            <a:avLst/>
          </a:prstGeom>
          <a:noFill/>
        </p:spPr>
        <p:txBody>
          <a:bodyPr anchor="t"/>
          <a:lstStyle/>
          <a:p>
            <a:pPr marL="0" algn="ctr">
              <a:lnSpc>
                <a:spcPts val="4000"/>
              </a:lnSpc>
            </a:pPr>
            <a:r>
              <a:rPr lang="zh-CN" altLang="en-US" sz="2400" b="1" i="0">
                <a:solidFill>
                  <a:srgbClr val="000000">
                    <a:alpha val="100000"/>
                  </a:srgbClr>
                </a:solidFill>
                <a:highlight>
                  <a:srgbClr val="FFFF00"/>
                </a:highlight>
                <a:latin typeface="华文楷体" panose="02010600040101010101" charset="-122"/>
                <a:ea typeface="华文楷体" panose="02010600040101010101" charset="-122"/>
              </a:rPr>
              <a:t>一个轮回，三载耕耘</a:t>
            </a:r>
            <a:endParaRPr lang="zh-CN" altLang="en-US" sz="2400" b="1" i="0">
              <a:solidFill>
                <a:srgbClr val="000000">
                  <a:alpha val="100000"/>
                </a:srgbClr>
              </a:solidFill>
              <a:highlight>
                <a:srgbClr val="FFFF00"/>
              </a:highlight>
              <a:latin typeface="华文楷体" panose="02010600040101010101" charset="-122"/>
              <a:ea typeface="华文楷体" panose="02010600040101010101" charset="-122"/>
            </a:endParaRPr>
          </a:p>
          <a:p>
            <a:pPr marL="0" algn="ctr">
              <a:lnSpc>
                <a:spcPts val="4000"/>
              </a:lnSpc>
            </a:pPr>
            <a:r>
              <a:rPr lang="zh-CN" altLang="en-US" sz="2400" b="1" i="0">
                <a:solidFill>
                  <a:srgbClr val="000000">
                    <a:alpha val="100000"/>
                  </a:srgbClr>
                </a:solidFill>
                <a:highlight>
                  <a:srgbClr val="FFFF00"/>
                </a:highlight>
                <a:latin typeface="华文楷体" panose="02010600040101010101" charset="-122"/>
                <a:ea typeface="华文楷体" panose="02010600040101010101" charset="-122"/>
              </a:rPr>
              <a:t>完成部编高中全教材课件编制</a:t>
            </a:r>
            <a:endParaRPr lang="zh-CN" altLang="en-US" sz="2400" b="1" i="0">
              <a:solidFill>
                <a:srgbClr val="000000">
                  <a:alpha val="100000"/>
                </a:srgbClr>
              </a:solidFill>
              <a:highlight>
                <a:srgbClr val="FFFF00"/>
              </a:highlight>
              <a:latin typeface="华文楷体" panose="02010600040101010101" charset="-122"/>
              <a:ea typeface="华文楷体" panose="02010600040101010101" charset="-122"/>
            </a:endParaRPr>
          </a:p>
        </p:txBody>
      </p:sp>
      <p:sp>
        <p:nvSpPr>
          <p:cNvPr id="11" name="文本框 10" title=""/>
          <p:cNvSpPr txBox="1"/>
          <p:nvPr/>
        </p:nvSpPr>
        <p:spPr>
          <a:xfrm>
            <a:off x="4406265" y="371475"/>
            <a:ext cx="3379470" cy="1014730"/>
          </a:xfrm>
          <a:prstGeom prst="rect">
            <a:avLst/>
          </a:prstGeom>
          <a:gradFill>
            <a:gsLst>
              <a:gs pos="0">
                <a:srgbClr val="89E1EE"/>
              </a:gs>
              <a:gs pos="100000">
                <a:srgbClr val="FFC3D4"/>
              </a:gs>
            </a:gsLst>
            <a:lin ang="2700000" scaled="1"/>
          </a:gradFill>
        </p:spPr>
        <p:txBody>
          <a:bodyPr wrap="square" rtlCol="0">
            <a:spAutoFit/>
          </a:bodyPr>
          <a:lstStyle/>
          <a:p>
            <a:pPr algn="ctr"/>
            <a:r>
              <a:rPr lang="zh-CN" altLang="en-US" sz="6000" b="1">
                <a:latin typeface="我的可爱有目共睹" panose="02010600010101010101" charset="-122"/>
                <a:ea typeface="我的可爱有目共睹" panose="02010600010101010101" charset="-122"/>
                <a:sym typeface="汉仪雅酷黑简" panose="00020600040101010101" charset="-122"/>
              </a:rPr>
              <a:t>感谢聆听</a:t>
            </a:r>
            <a:endParaRPr lang="zh-CN" altLang="en-US" sz="6000" b="1">
              <a:latin typeface="我的可爱有目共睹" panose="02010600010101010101" charset="-122"/>
              <a:ea typeface="我的可爱有目共睹" panose="02010600010101010101" charset="-122"/>
              <a:sym typeface="汉仪雅酷黑简" panose="00020600040101010101"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4"/>
          <a:stretch>
            <a:fillRect/>
          </a:stretch>
        </a:blipFill>
        <a:effectLst/>
      </p:bgPr>
    </p:bg>
    <p:spTree>
      <p:nvGrpSpPr>
        <p:cNvPr id="1" name=""/>
        <p:cNvGrpSpPr/>
        <p:nvPr/>
      </p:nvGrpSpPr>
      <p:grpSpPr>
        <a:xfrm>
          <a:off x="0" y="0"/>
          <a:ext cx="0" cy="0"/>
        </a:xfrm>
      </p:grpSpPr>
      <p:sp>
        <p:nvSpPr>
          <p:cNvPr id="2" name="文本1" title=""/>
          <p:cNvSpPr txBox="1"/>
          <p:nvPr/>
        </p:nvSpPr>
        <p:spPr>
          <a:xfrm>
            <a:off x="4143642" y="169650"/>
            <a:ext cx="5029086" cy="744728"/>
          </a:xfrm>
          <a:prstGeom prst="rect">
            <a:avLst/>
          </a:prstGeom>
          <a:noFill/>
        </p:spPr>
        <p:txBody>
          <a:bodyPr anchor="t"/>
          <a:lstStyle/>
          <a:p>
            <a:pPr marL="0" algn="ctr"/>
            <a:r>
              <a:rPr lang="zh-CN" altLang="en-US" sz="4000" b="1" i="0">
                <a:solidFill>
                  <a:srgbClr val="006EFF">
                    <a:alpha val="100000"/>
                  </a:srgbClr>
                </a:solidFill>
                <a:latin typeface="华文行楷" panose="02010800040101010101" charset="-122"/>
                <a:ea typeface="华文行楷" panose="02010800040101010101" charset="-122"/>
              </a:rPr>
              <a:t>抓住四个关键和步骤</a:t>
            </a:r>
            <a:endParaRPr lang="zh-CN" altLang="en-US" sz="4000" b="1" i="0">
              <a:solidFill>
                <a:srgbClr val="006EFF">
                  <a:alpha val="100000"/>
                </a:srgbClr>
              </a:solidFill>
              <a:latin typeface="华文行楷" panose="02010800040101010101" charset="-122"/>
              <a:ea typeface="华文行楷" panose="02010800040101010101" charset="-122"/>
            </a:endParaRPr>
          </a:p>
        </p:txBody>
      </p:sp>
      <p:sp>
        <p:nvSpPr>
          <p:cNvPr id="3" name="形状1" title=""/>
          <p:cNvSpPr txBox="1"/>
          <p:nvPr/>
        </p:nvSpPr>
        <p:spPr>
          <a:xfrm>
            <a:off x="9839" y="-3058"/>
            <a:ext cx="2576189" cy="1104871"/>
          </a:xfrm>
          <a:prstGeom prst="horizontalScroll">
            <a:avLst/>
          </a:prstGeom>
          <a:solidFill>
            <a:srgbClr val="E4E4E6">
              <a:alpha val="100000"/>
            </a:srgbClr>
          </a:solidFill>
          <a:ln w="19050">
            <a:solidFill>
              <a:srgbClr val="FF7E00">
                <a:alpha val="100000"/>
              </a:srgbClr>
            </a:solidFill>
            <a:prstDash val="solid"/>
            <a:headEnd type="none" w="med" len="med"/>
            <a:tailEnd type="none" w="med" len="med"/>
          </a:ln>
        </p:spPr>
        <p:txBody>
          <a:bodyPr anchor="ctr"/>
          <a:lstStyle/>
          <a:p>
            <a:pPr marL="0" algn="ctr"/>
            <a:r>
              <a:rPr lang="zh-CN" altLang="en-US" sz="4000" b="1" i="0">
                <a:solidFill>
                  <a:srgbClr val="FF0000">
                    <a:alpha val="100000"/>
                  </a:srgbClr>
                </a:solidFill>
                <a:latin typeface="微软雅黑" panose="020b0503020204020204" charset="-122"/>
                <a:ea typeface="微软雅黑" panose="020b0503020204020204" charset="-122"/>
              </a:rPr>
              <a:t>教学过程</a:t>
            </a:r>
            <a:endParaRPr lang="zh-CN" altLang="en-US" sz="4000" b="1" i="0">
              <a:solidFill>
                <a:srgbClr val="FF0000">
                  <a:alpha val="100000"/>
                </a:srgbClr>
              </a:solidFill>
              <a:latin typeface="微软雅黑" panose="020b0503020204020204" charset="-122"/>
              <a:ea typeface="微软雅黑" panose="020b0503020204020204" charset="-122"/>
            </a:endParaRPr>
          </a:p>
        </p:txBody>
      </p:sp>
      <p:sp>
        <p:nvSpPr>
          <p:cNvPr id="4" name="形状2" title=""/>
          <p:cNvSpPr txBox="1"/>
          <p:nvPr/>
        </p:nvSpPr>
        <p:spPr>
          <a:xfrm>
            <a:off x="2062033" y="2768140"/>
            <a:ext cx="979714" cy="979714"/>
          </a:xfrm>
          <a:custGeom>
            <a:gdLst>
              <a:gd name="connsiteX0" fmla="*/ 489857 w 979714"/>
              <a:gd name="connsiteY0" fmla="*/ 0 h 979714"/>
              <a:gd name="connsiteX1" fmla="*/ 760398 w 979714"/>
              <a:gd name="connsiteY1" fmla="*/ 0 h 979714"/>
              <a:gd name="connsiteX2" fmla="*/ 979714 w 979714"/>
              <a:gd name="connsiteY2" fmla="*/ 760398 h 979714"/>
              <a:gd name="connsiteX3" fmla="*/ 219317 w 979714"/>
              <a:gd name="connsiteY3" fmla="*/ 979714 h 979714"/>
              <a:gd name="connsiteX4" fmla="*/ 0 w 979714"/>
              <a:gd name="connsiteY4" fmla="*/ 219317 h 979714"/>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9714" h="979714">
                <a:moveTo>
                  <a:pt x="489857" y="0"/>
                </a:moveTo>
                <a:cubicBezTo>
                  <a:pt x="760398" y="0"/>
                  <a:pt x="979714" y="219317"/>
                  <a:pt x="979714" y="489857"/>
                </a:cubicBezTo>
                <a:cubicBezTo>
                  <a:pt x="979714" y="760398"/>
                  <a:pt x="760398" y="979714"/>
                  <a:pt x="489857" y="979714"/>
                </a:cubicBezTo>
                <a:cubicBezTo>
                  <a:pt x="219317" y="979714"/>
                  <a:pt x="0" y="760398"/>
                  <a:pt x="0" y="489857"/>
                </a:cubicBezTo>
                <a:cubicBezTo>
                  <a:pt x="0" y="219317"/>
                  <a:pt x="219317" y="0"/>
                  <a:pt x="489857" y="0"/>
                </a:cubicBezTo>
                <a:close/>
              </a:path>
            </a:pathLst>
          </a:custGeom>
          <a:solidFill>
            <a:srgbClr val="FFFFFF">
              <a:alpha val="0"/>
            </a:srgbClr>
          </a:solidFill>
          <a:ln w="28575">
            <a:solidFill>
              <a:srgbClr val="000000">
                <a:alpha val="100000"/>
              </a:srgbClr>
            </a:solidFill>
            <a:prstDash val="solid"/>
          </a:ln>
        </p:spPr>
        <p:txBody>
          <a:bodyPr anchor="ctr"/>
          <a:lstStyle/>
          <a:p>
            <a:pPr marL="0" algn="ctr"/>
            <a:r>
              <a:rPr lang="zh-CN" altLang="en-US" sz="2300" b="1" i="0">
                <a:solidFill>
                  <a:srgbClr val="006EFF">
                    <a:alpha val="100000"/>
                  </a:srgbClr>
                </a:solidFill>
                <a:latin typeface="微软雅黑" panose="020b0503020204020204" charset="-122"/>
                <a:ea typeface="微软雅黑" panose="020b0503020204020204" charset="-122"/>
              </a:rPr>
              <a:t>思想</a:t>
            </a:r>
            <a:endParaRPr lang="zh-CN" altLang="en-US" sz="2300" b="1" i="0">
              <a:solidFill>
                <a:srgbClr val="006EFF">
                  <a:alpha val="100000"/>
                </a:srgbClr>
              </a:solidFill>
              <a:latin typeface="微软雅黑" panose="020b0503020204020204" charset="-122"/>
              <a:ea typeface="微软雅黑" panose="020b0503020204020204" charset="-122"/>
            </a:endParaRPr>
          </a:p>
          <a:p>
            <a:pPr marL="0" algn="ctr"/>
            <a:r>
              <a:rPr lang="zh-CN" altLang="en-US" sz="2300" b="1" i="0">
                <a:solidFill>
                  <a:srgbClr val="006EFF">
                    <a:alpha val="100000"/>
                  </a:srgbClr>
                </a:solidFill>
                <a:latin typeface="微软雅黑" panose="020b0503020204020204" charset="-122"/>
                <a:ea typeface="微软雅黑" panose="020b0503020204020204" charset="-122"/>
              </a:rPr>
              <a:t>主题</a:t>
            </a:r>
            <a:endParaRPr lang="zh-CN" altLang="en-US" sz="2300" b="1" i="0">
              <a:solidFill>
                <a:srgbClr val="006EFF">
                  <a:alpha val="100000"/>
                </a:srgbClr>
              </a:solidFill>
              <a:latin typeface="微软雅黑" panose="020b0503020204020204" charset="-122"/>
              <a:ea typeface="微软雅黑" panose="020b0503020204020204" charset="-122"/>
            </a:endParaRPr>
          </a:p>
        </p:txBody>
      </p:sp>
      <p:grpSp>
        <p:nvGrpSpPr>
          <p:cNvPr id="5" name="组合1" title=""/>
          <p:cNvGrpSpPr/>
          <p:nvPr/>
        </p:nvGrpSpPr>
        <p:grpSpPr>
          <a:xfrm>
            <a:off x="1412062" y="2192398"/>
            <a:ext cx="2280676" cy="2132238"/>
            <a:chExt cx="2280676" cy="2132238"/>
          </a:xfrm>
        </p:grpSpPr>
        <p:sp>
          <p:nvSpPr>
            <p:cNvPr id="6" name="形状7"/>
            <p:cNvSpPr txBox="1"/>
            <p:nvPr/>
          </p:nvSpPr>
          <p:spPr>
            <a:xfrm>
              <a:off x="74619" y="0"/>
              <a:ext cx="2132238" cy="2132238"/>
            </a:xfrm>
            <a:custGeom>
              <a:gdLst>
                <a:gd name="connsiteX0" fmla="*/ 1066119 w 2132238"/>
                <a:gd name="connsiteY0" fmla="*/ 0 h 2132238"/>
                <a:gd name="connsiteX1" fmla="*/ 1654920 w 2132238"/>
                <a:gd name="connsiteY1" fmla="*/ 0 h 2132238"/>
                <a:gd name="connsiteX2" fmla="*/ 2132238 w 2132238"/>
                <a:gd name="connsiteY2" fmla="*/ 1654920 h 2132238"/>
                <a:gd name="connsiteX3" fmla="*/ 477318 w 2132238"/>
                <a:gd name="connsiteY3" fmla="*/ 2132238 h 2132238"/>
                <a:gd name="connsiteX4" fmla="*/ 0 w 2132238"/>
                <a:gd name="connsiteY4" fmla="*/ 477318 h 21322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32238" h="2132238">
                  <a:moveTo>
                    <a:pt x="1066119" y="0"/>
                  </a:moveTo>
                  <a:cubicBezTo>
                    <a:pt x="1654920" y="0"/>
                    <a:pt x="2132238" y="477318"/>
                    <a:pt x="2132238" y="1066119"/>
                  </a:cubicBezTo>
                  <a:cubicBezTo>
                    <a:pt x="2132238" y="1654920"/>
                    <a:pt x="1654920" y="2132238"/>
                    <a:pt x="1066119" y="2132238"/>
                  </a:cubicBezTo>
                  <a:cubicBezTo>
                    <a:pt x="477318" y="2132238"/>
                    <a:pt x="0" y="1654920"/>
                    <a:pt x="0" y="1066119"/>
                  </a:cubicBezTo>
                  <a:cubicBezTo>
                    <a:pt x="0" y="477318"/>
                    <a:pt x="477318" y="0"/>
                    <a:pt x="1066119" y="0"/>
                  </a:cubicBezTo>
                  <a:close/>
                </a:path>
              </a:pathLst>
            </a:custGeom>
            <a:solidFill>
              <a:srgbClr val="FFFFFF">
                <a:alpha val="0"/>
              </a:srgbClr>
            </a:solidFill>
            <a:ln w="28575">
              <a:solidFill>
                <a:srgbClr val="000000">
                  <a:alpha val="100000"/>
                </a:srgbClr>
              </a:solidFill>
              <a:prstDash val="solid"/>
            </a:ln>
          </p:spPr>
          <p:txBody>
            <a:bodyPr anchor="ctr"/>
            <a:lstStyle/>
            <a:p>
              <a:pPr marL="0" algn="ctr"/>
            </a:p>
          </p:txBody>
        </p:sp>
        <p:sp>
          <p:nvSpPr>
            <p:cNvPr id="7" name="文本8"/>
            <p:cNvSpPr txBox="1"/>
            <p:nvPr/>
          </p:nvSpPr>
          <p:spPr>
            <a:xfrm>
              <a:off x="760229" y="52359"/>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人物</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8" name="文本9"/>
            <p:cNvSpPr txBox="1"/>
            <p:nvPr/>
          </p:nvSpPr>
          <p:spPr>
            <a:xfrm>
              <a:off x="0" y="788451"/>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情节</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9" name="文本10"/>
            <p:cNvSpPr txBox="1"/>
            <p:nvPr/>
          </p:nvSpPr>
          <p:spPr>
            <a:xfrm>
              <a:off x="1520200" y="788594"/>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环境</a:t>
              </a:r>
              <a:endParaRPr lang="zh-CN" altLang="en-US" sz="2200" b="1" i="0">
                <a:solidFill>
                  <a:srgbClr val="FF0000">
                    <a:alpha val="100000"/>
                  </a:srgbClr>
                </a:solidFill>
                <a:latin typeface="华文楷体" panose="02010600040101010101" charset="-122"/>
                <a:ea typeface="华文楷体" panose="02010600040101010101" charset="-122"/>
              </a:endParaRPr>
            </a:p>
          </p:txBody>
        </p:sp>
      </p:grpSp>
      <p:sp>
        <p:nvSpPr>
          <p:cNvPr id="10" name="形状3" title=""/>
          <p:cNvSpPr txBox="1"/>
          <p:nvPr/>
        </p:nvSpPr>
        <p:spPr>
          <a:xfrm>
            <a:off x="5339080" y="1663700"/>
            <a:ext cx="6066155" cy="1353820"/>
          </a:xfrm>
          <a:custGeom>
            <a:gdLst>
              <a:gd name="connsiteX0" fmla="*/ 0 w 3864302"/>
              <a:gd name="connsiteY0" fmla="*/ 0 h 603666"/>
              <a:gd name="connsiteX1" fmla="*/ 3864302 w 3864302"/>
              <a:gd name="connsiteY1" fmla="*/ 0 h 603666"/>
              <a:gd name="connsiteX2" fmla="*/ 3864302 w 3864302"/>
              <a:gd name="connsiteY2" fmla="*/ 603666 h 603666"/>
              <a:gd name="connsiteX3" fmla="*/ 0 w 3864302"/>
              <a:gd name="connsiteY3" fmla="*/ 603666 h 603666"/>
              <a:gd name="connsiteX4" fmla="*/ 0 w 3864302"/>
              <a:gd name="connsiteY4" fmla="*/ 75458 h 603666"/>
              <a:gd name="connsiteX5" fmla="*/ 0 w 3864302"/>
              <a:gd name="connsiteY5" fmla="*/ 0 h 603666"/>
              <a:gd name="connsiteX0-1" fmla="*/ 0 w 3864302"/>
              <a:gd name="connsiteY0-2" fmla="*/ 65933 h 603666"/>
              <a:gd name="connsiteX1-3" fmla="*/ 5261 w 3864302"/>
              <a:gd name="connsiteY1-4" fmla="*/ 65933 h 603666"/>
              <a:gd name="connsiteX2-5" fmla="*/ 9525 w 3864302"/>
              <a:gd name="connsiteY2-6" fmla="*/ 80719 h 603666"/>
              <a:gd name="connsiteX3-7" fmla="*/ -601114 w 3864302"/>
              <a:gd name="connsiteY3-8" fmla="*/ 84983 h 603666"/>
              <a:gd name="connsiteX4-9" fmla="*/ -601114 w 3864302"/>
              <a:gd name="connsiteY4-10" fmla="*/ 75458 h 603666"/>
              <a:gd name="connsiteX5-11" fmla="*/ -595420 w 3864302"/>
              <a:gd name="connsiteY5-12" fmla="*/ 83094 h 603666"/>
              <a:gd name="connsiteX6" fmla="*/ -2354785 w 3864302"/>
              <a:gd name="connsiteY6" fmla="*/ 1395097 h 603666"/>
              <a:gd name="connsiteX7" fmla="*/ -2359002 w 3864302"/>
              <a:gd name="connsiteY7" fmla="*/ 1398242 h 603666"/>
              <a:gd name="connsiteX8" fmla="*/ -2371259 w 3864302"/>
              <a:gd name="connsiteY8" fmla="*/ 1388939 h 603666"/>
              <a:gd name="connsiteX9" fmla="*/ -606808 w 3864302"/>
              <a:gd name="connsiteY9" fmla="*/ 67823 h 603666"/>
              <a:gd name="connsiteX10" fmla="*/ -601114 w 3864302"/>
              <a:gd name="connsiteY10" fmla="*/ 65933 h 603666"/>
              <a:gd name="connsiteX11" fmla="*/ 0 w 3864302"/>
              <a:gd name="connsiteY11" fmla="*/ 65933 h 603666"/>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34306" h="1396987">
                <a:moveTo>
                  <a:pt x="0" y="0"/>
                </a:moveTo>
                <a:lnTo>
                  <a:pt x="3864302" y="0"/>
                </a:lnTo>
                <a:lnTo>
                  <a:pt x="3864302" y="603666"/>
                </a:lnTo>
                <a:lnTo>
                  <a:pt x="0" y="603666"/>
                </a:lnTo>
                <a:lnTo>
                  <a:pt x="0" y="75458"/>
                </a:lnTo>
                <a:lnTo>
                  <a:pt x="0" y="0"/>
                </a:lnTo>
                <a:close/>
              </a:path>
              <a:path w="6234306" h="1396987">
                <a:moveTo>
                  <a:pt x="0" y="65933"/>
                </a:moveTo>
                <a:cubicBezTo>
                  <a:pt x="5261" y="65933"/>
                  <a:pt x="9525" y="70198"/>
                  <a:pt x="9525" y="75458"/>
                </a:cubicBezTo>
                <a:cubicBezTo>
                  <a:pt x="9525" y="80719"/>
                  <a:pt x="5261" y="84983"/>
                  <a:pt x="0" y="84983"/>
                </a:cubicBezTo>
                <a:lnTo>
                  <a:pt x="-601114" y="84983"/>
                </a:lnTo>
                <a:lnTo>
                  <a:pt x="-601114" y="75458"/>
                </a:lnTo>
                <a:lnTo>
                  <a:pt x="-595420" y="83094"/>
                </a:lnTo>
                <a:lnTo>
                  <a:pt x="-2354785" y="1395097"/>
                </a:lnTo>
                <a:cubicBezTo>
                  <a:pt x="-2359002" y="1398242"/>
                  <a:pt x="-2364970" y="1397373"/>
                  <a:pt x="-2368114" y="1393156"/>
                </a:cubicBezTo>
                <a:cubicBezTo>
                  <a:pt x="-2371259" y="1388939"/>
                  <a:pt x="-2370390" y="1382971"/>
                  <a:pt x="-2366173" y="1379826"/>
                </a:cubicBezTo>
                <a:lnTo>
                  <a:pt x="-606808" y="67823"/>
                </a:lnTo>
                <a:lnTo>
                  <a:pt x="-601114" y="65933"/>
                </a:lnTo>
                <a:lnTo>
                  <a:pt x="0" y="65933"/>
                </a:lnTo>
                <a:close/>
              </a:path>
            </a:pathLst>
          </a:custGeom>
          <a:solidFill>
            <a:srgbClr val="FFFFFF">
              <a:alpha val="0"/>
            </a:srgbClr>
          </a:solidFill>
          <a:ln w="19050">
            <a:solidFill>
              <a:srgbClr val="FF7E00">
                <a:alpha val="100000"/>
              </a:srgbClr>
            </a:solidFill>
            <a:prstDash val="solid"/>
          </a:ln>
        </p:spPr>
        <p:txBody>
          <a:bodyPr anchor="t" anchorCtr="0"/>
          <a:lstStyle/>
          <a:p>
            <a:pPr marL="0" algn="l"/>
            <a:r>
              <a:rPr lang="zh-CN" altLang="en-US" sz="2400" b="1" i="0">
                <a:solidFill>
                  <a:srgbClr val="006EFF">
                    <a:alpha val="100000"/>
                  </a:srgbClr>
                </a:solidFill>
                <a:latin typeface="微软雅黑" panose="020b0503020204020204" charset="-122"/>
                <a:ea typeface="微软雅黑" panose="020b0503020204020204" charset="-122"/>
              </a:rPr>
              <a:t>讲这个故事干什么</a:t>
            </a:r>
            <a:r>
              <a:rPr lang="zh-CN" altLang="en-US" sz="2400" b="1" i="0">
                <a:solidFill>
                  <a:srgbClr val="FF0000">
                    <a:alpha val="100000"/>
                  </a:srgbClr>
                </a:solidFill>
                <a:latin typeface="微软雅黑" panose="020b0503020204020204" charset="-122"/>
                <a:ea typeface="微软雅黑" panose="020b0503020204020204" charset="-122"/>
              </a:rPr>
              <a:t>（目的）</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11" name="形状4" title=""/>
          <p:cNvSpPr txBox="1"/>
          <p:nvPr/>
        </p:nvSpPr>
        <p:spPr>
          <a:xfrm>
            <a:off x="5352415" y="2496185"/>
            <a:ext cx="5460365" cy="559435"/>
          </a:xfrm>
          <a:custGeom>
            <a:gdLst>
              <a:gd name="connsiteX0" fmla="*/ 0 w 3864302"/>
              <a:gd name="connsiteY0" fmla="*/ 0 h 603666"/>
              <a:gd name="connsiteX1" fmla="*/ 3864302 w 3864302"/>
              <a:gd name="connsiteY1" fmla="*/ 0 h 603666"/>
              <a:gd name="connsiteX2" fmla="*/ 3864302 w 3864302"/>
              <a:gd name="connsiteY2" fmla="*/ 603666 h 603666"/>
              <a:gd name="connsiteX3" fmla="*/ 0 w 3864302"/>
              <a:gd name="connsiteY3" fmla="*/ 603666 h 603666"/>
              <a:gd name="connsiteX4" fmla="*/ 0 w 3864302"/>
              <a:gd name="connsiteY4" fmla="*/ 75458 h 603666"/>
              <a:gd name="connsiteX5" fmla="*/ 0 w 3864302"/>
              <a:gd name="connsiteY5" fmla="*/ 0 h 603666"/>
              <a:gd name="connsiteX0-1" fmla="*/ 0 w 3864302"/>
              <a:gd name="connsiteY0-2" fmla="*/ 65933 h 603666"/>
              <a:gd name="connsiteX1-3" fmla="*/ 5261 w 3864302"/>
              <a:gd name="connsiteY1-4" fmla="*/ 65933 h 603666"/>
              <a:gd name="connsiteX2-5" fmla="*/ 9525 w 3864302"/>
              <a:gd name="connsiteY2-6" fmla="*/ 80719 h 603666"/>
              <a:gd name="connsiteX3-7" fmla="*/ -601114 w 3864302"/>
              <a:gd name="connsiteY3-8" fmla="*/ 84983 h 603666"/>
              <a:gd name="connsiteX4-9" fmla="*/ -601114 w 3864302"/>
              <a:gd name="connsiteY4-10" fmla="*/ 75458 h 603666"/>
              <a:gd name="connsiteX5-11" fmla="*/ -596299 w 3864302"/>
              <a:gd name="connsiteY5-12" fmla="*/ 83677 h 603666"/>
              <a:gd name="connsiteX6" fmla="*/ -1741934 w 3864302"/>
              <a:gd name="connsiteY6" fmla="*/ 754907 h 603666"/>
              <a:gd name="connsiteX7" fmla="*/ -1746472 w 3864302"/>
              <a:gd name="connsiteY7" fmla="*/ 757567 h 603666"/>
              <a:gd name="connsiteX8" fmla="*/ -1757626 w 3864302"/>
              <a:gd name="connsiteY8" fmla="*/ 746965 h 603666"/>
              <a:gd name="connsiteX9" fmla="*/ -605929 w 3864302"/>
              <a:gd name="connsiteY9" fmla="*/ 67240 h 603666"/>
              <a:gd name="connsiteX10" fmla="*/ -601114 w 3864302"/>
              <a:gd name="connsiteY10" fmla="*/ 65933 h 603666"/>
              <a:gd name="connsiteX11" fmla="*/ 0 w 3864302"/>
              <a:gd name="connsiteY11" fmla="*/ 65933 h 603666"/>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20577" h="756216">
                <a:moveTo>
                  <a:pt x="0" y="0"/>
                </a:moveTo>
                <a:lnTo>
                  <a:pt x="3864302" y="0"/>
                </a:lnTo>
                <a:lnTo>
                  <a:pt x="3864302" y="603666"/>
                </a:lnTo>
                <a:lnTo>
                  <a:pt x="0" y="603666"/>
                </a:lnTo>
                <a:lnTo>
                  <a:pt x="0" y="75458"/>
                </a:lnTo>
                <a:lnTo>
                  <a:pt x="0" y="0"/>
                </a:lnTo>
                <a:close/>
              </a:path>
              <a:path w="5620577" h="756216">
                <a:moveTo>
                  <a:pt x="0" y="65933"/>
                </a:moveTo>
                <a:cubicBezTo>
                  <a:pt x="5261" y="65933"/>
                  <a:pt x="9525" y="70198"/>
                  <a:pt x="9525" y="75458"/>
                </a:cubicBezTo>
                <a:cubicBezTo>
                  <a:pt x="9525" y="80719"/>
                  <a:pt x="5261" y="84983"/>
                  <a:pt x="0" y="84983"/>
                </a:cubicBezTo>
                <a:lnTo>
                  <a:pt x="-601114" y="84983"/>
                </a:lnTo>
                <a:lnTo>
                  <a:pt x="-601114" y="75458"/>
                </a:lnTo>
                <a:lnTo>
                  <a:pt x="-596299" y="83677"/>
                </a:lnTo>
                <a:lnTo>
                  <a:pt x="-1741934" y="754907"/>
                </a:lnTo>
                <a:cubicBezTo>
                  <a:pt x="-1746472" y="757567"/>
                  <a:pt x="-1752308" y="756043"/>
                  <a:pt x="-1754967" y="751504"/>
                </a:cubicBezTo>
                <a:cubicBezTo>
                  <a:pt x="-1757626" y="746965"/>
                  <a:pt x="-1756103" y="741130"/>
                  <a:pt x="-1751564" y="738471"/>
                </a:cubicBezTo>
                <a:lnTo>
                  <a:pt x="-605929" y="67240"/>
                </a:lnTo>
                <a:lnTo>
                  <a:pt x="-601114" y="65933"/>
                </a:lnTo>
                <a:lnTo>
                  <a:pt x="0" y="65933"/>
                </a:lnTo>
                <a:close/>
              </a:path>
            </a:pathLst>
          </a:custGeom>
          <a:solidFill>
            <a:srgbClr val="FFFFFF">
              <a:alpha val="0"/>
            </a:srgbClr>
          </a:solidFill>
          <a:ln w="19050">
            <a:solidFill>
              <a:srgbClr val="FF7E00">
                <a:alpha val="100000"/>
              </a:srgbClr>
            </a:solidFill>
            <a:prstDash val="solid"/>
          </a:ln>
        </p:spPr>
        <p:txBody>
          <a:bodyPr anchor="t" anchorCtr="0"/>
          <a:lstStyle/>
          <a:p>
            <a:pPr marL="0" algn="l"/>
            <a:r>
              <a:rPr lang="zh-CN" altLang="en-US" sz="2400" b="1" i="0">
                <a:solidFill>
                  <a:srgbClr val="006EFF">
                    <a:alpha val="100000"/>
                  </a:srgbClr>
                </a:solidFill>
                <a:latin typeface="微软雅黑" panose="020b0503020204020204" charset="-122"/>
                <a:ea typeface="微软雅黑" panose="020b0503020204020204" charset="-122"/>
              </a:rPr>
              <a:t>讲了什么样的故事</a:t>
            </a:r>
            <a:r>
              <a:rPr lang="zh-CN" altLang="en-US" sz="2400" b="1" i="0">
                <a:solidFill>
                  <a:srgbClr val="FF0000">
                    <a:alpha val="100000"/>
                  </a:srgbClr>
                </a:solidFill>
                <a:latin typeface="微软雅黑" panose="020b0503020204020204" charset="-122"/>
                <a:ea typeface="微软雅黑" panose="020b0503020204020204" charset="-122"/>
              </a:rPr>
              <a:t>（内容）</a:t>
            </a:r>
            <a:endParaRPr lang="zh-CN" altLang="en-US" sz="2400" b="1" i="0">
              <a:solidFill>
                <a:srgbClr val="FF0000">
                  <a:alpha val="100000"/>
                </a:srgbClr>
              </a:solidFill>
              <a:latin typeface="微软雅黑" panose="020b0503020204020204" charset="-122"/>
              <a:ea typeface="微软雅黑" panose="020b0503020204020204" charset="-122"/>
            </a:endParaRPr>
          </a:p>
        </p:txBody>
      </p:sp>
      <p:grpSp>
        <p:nvGrpSpPr>
          <p:cNvPr id="12" name="组合2" title=""/>
          <p:cNvGrpSpPr/>
          <p:nvPr/>
        </p:nvGrpSpPr>
        <p:grpSpPr>
          <a:xfrm>
            <a:off x="962235" y="1667066"/>
            <a:ext cx="3190611" cy="3181007"/>
            <a:chExt cx="3190611" cy="3181007"/>
          </a:xfrm>
        </p:grpSpPr>
        <p:sp>
          <p:nvSpPr>
            <p:cNvPr id="13" name="形状8"/>
            <p:cNvSpPr txBox="1"/>
            <p:nvPr/>
          </p:nvSpPr>
          <p:spPr>
            <a:xfrm>
              <a:off x="0" y="1019"/>
              <a:ext cx="3179988" cy="3179988"/>
            </a:xfrm>
            <a:custGeom>
              <a:gdLst>
                <a:gd name="connsiteX0" fmla="*/ 1589994 w 3179988"/>
                <a:gd name="connsiteY0" fmla="*/ 0 h 3179988"/>
                <a:gd name="connsiteX1" fmla="*/ 2468123 w 3179988"/>
                <a:gd name="connsiteY1" fmla="*/ 0 h 3179988"/>
                <a:gd name="connsiteX2" fmla="*/ 3179988 w 3179988"/>
                <a:gd name="connsiteY2" fmla="*/ 2468123 h 3179988"/>
                <a:gd name="connsiteX3" fmla="*/ 711864 w 3179988"/>
                <a:gd name="connsiteY3" fmla="*/ 3179988 h 3179988"/>
                <a:gd name="connsiteX4" fmla="*/ 0 w 3179988"/>
                <a:gd name="connsiteY4" fmla="*/ 711864 h 317998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179988" h="3179988">
                  <a:moveTo>
                    <a:pt x="1589994" y="0"/>
                  </a:moveTo>
                  <a:cubicBezTo>
                    <a:pt x="2468123" y="0"/>
                    <a:pt x="3179988" y="711864"/>
                    <a:pt x="3179988" y="1589994"/>
                  </a:cubicBezTo>
                  <a:cubicBezTo>
                    <a:pt x="3179988" y="2468123"/>
                    <a:pt x="2468123" y="3179988"/>
                    <a:pt x="1589994" y="3179988"/>
                  </a:cubicBezTo>
                  <a:cubicBezTo>
                    <a:pt x="711864" y="3179988"/>
                    <a:pt x="0" y="2468123"/>
                    <a:pt x="0" y="1589994"/>
                  </a:cubicBezTo>
                  <a:cubicBezTo>
                    <a:pt x="0" y="711864"/>
                    <a:pt x="711864" y="0"/>
                    <a:pt x="1589994" y="0"/>
                  </a:cubicBezTo>
                  <a:close/>
                </a:path>
              </a:pathLst>
            </a:custGeom>
            <a:solidFill>
              <a:srgbClr val="FFFFFF">
                <a:alpha val="0"/>
              </a:srgbClr>
            </a:solidFill>
            <a:ln w="28575">
              <a:solidFill>
                <a:srgbClr val="000000">
                  <a:alpha val="100000"/>
                </a:srgbClr>
              </a:solidFill>
              <a:prstDash val="solid"/>
            </a:ln>
          </p:spPr>
          <p:txBody>
            <a:bodyPr anchor="ctr"/>
            <a:lstStyle/>
            <a:p>
              <a:pPr marL="0" algn="ctr"/>
            </a:p>
          </p:txBody>
        </p:sp>
        <p:sp>
          <p:nvSpPr>
            <p:cNvPr id="14" name="文本11"/>
            <p:cNvSpPr txBox="1"/>
            <p:nvPr/>
          </p:nvSpPr>
          <p:spPr>
            <a:xfrm>
              <a:off x="922782" y="0"/>
              <a:ext cx="1330452" cy="554006"/>
            </a:xfrm>
            <a:prstGeom prst="rect">
              <a:avLst/>
            </a:prstGeom>
            <a:noFill/>
          </p:spPr>
          <p:txBody>
            <a:bodyPr anchor="t"/>
            <a:lstStyle/>
            <a:p>
              <a:pPr marL="0" algn="l"/>
              <a:r>
                <a:rPr lang="zh-CN" altLang="en-US" sz="2200" b="1" i="0">
                  <a:solidFill>
                    <a:srgbClr val="000000">
                      <a:alpha val="100000"/>
                    </a:srgbClr>
                  </a:solidFill>
                  <a:latin typeface="华文楷体" panose="02010600040101010101" charset="-122"/>
                  <a:ea typeface="华文楷体" panose="02010600040101010101" charset="-122"/>
                </a:rPr>
                <a:t>谋篇布局</a:t>
              </a:r>
              <a:endParaRPr lang="zh-CN" altLang="en-US" sz="2200" b="1" i="0">
                <a:solidFill>
                  <a:srgbClr val="000000">
                    <a:alpha val="100000"/>
                  </a:srgbClr>
                </a:solidFill>
                <a:latin typeface="华文楷体" panose="02010600040101010101" charset="-122"/>
                <a:ea typeface="华文楷体" panose="02010600040101010101" charset="-122"/>
              </a:endParaRPr>
            </a:p>
          </p:txBody>
        </p:sp>
        <p:pic>
          <p:nvPicPr>
            <p:cNvPr id="15" name="文本12"/>
            <p:cNvPicPr>
              <a:picLocks noChangeAspect="1"/>
            </p:cNvPicPr>
            <p:nvPr/>
          </p:nvPicPr>
          <p:blipFill>
            <a:blip r:embed="rId2"/>
            <a:stretch>
              <a:fillRect/>
            </a:stretch>
          </p:blipFill>
          <p:spPr>
            <a:xfrm>
              <a:off x="4114" y="925610"/>
              <a:ext cx="554006" cy="1330452"/>
            </a:xfrm>
            <a:prstGeom prst="rect">
              <a:avLst/>
            </a:prstGeom>
          </p:spPr>
        </p:pic>
        <p:pic>
          <p:nvPicPr>
            <p:cNvPr id="16" name="文本13"/>
            <p:cNvPicPr>
              <a:picLocks noChangeAspect="1"/>
            </p:cNvPicPr>
            <p:nvPr/>
          </p:nvPicPr>
          <p:blipFill>
            <a:blip r:embed="rId3"/>
            <a:stretch>
              <a:fillRect/>
            </a:stretch>
          </p:blipFill>
          <p:spPr>
            <a:xfrm>
              <a:off x="2636605" y="925220"/>
              <a:ext cx="554006" cy="1330452"/>
            </a:xfrm>
            <a:prstGeom prst="rect">
              <a:avLst/>
            </a:prstGeom>
          </p:spPr>
        </p:pic>
      </p:grpSp>
      <p:sp>
        <p:nvSpPr>
          <p:cNvPr id="17" name="形状5" title=""/>
          <p:cNvSpPr txBox="1"/>
          <p:nvPr/>
        </p:nvSpPr>
        <p:spPr>
          <a:xfrm>
            <a:off x="5353050" y="3335020"/>
            <a:ext cx="5013325" cy="570865"/>
          </a:xfrm>
          <a:custGeom>
            <a:gdLst>
              <a:gd name="connsiteX0" fmla="*/ 0 w 3864302"/>
              <a:gd name="connsiteY0" fmla="*/ 0 h 603666"/>
              <a:gd name="connsiteX1" fmla="*/ 3864302 w 3864302"/>
              <a:gd name="connsiteY1" fmla="*/ 0 h 603666"/>
              <a:gd name="connsiteX2" fmla="*/ 3864302 w 3864302"/>
              <a:gd name="connsiteY2" fmla="*/ 603666 h 603666"/>
              <a:gd name="connsiteX3" fmla="*/ 0 w 3864302"/>
              <a:gd name="connsiteY3" fmla="*/ 603666 h 603666"/>
              <a:gd name="connsiteX4" fmla="*/ 0 w 3864302"/>
              <a:gd name="connsiteY4" fmla="*/ 75458 h 603666"/>
              <a:gd name="connsiteX5" fmla="*/ 0 w 3864302"/>
              <a:gd name="connsiteY5" fmla="*/ 0 h 603666"/>
              <a:gd name="connsiteX0-1" fmla="*/ -6417 w 3864302"/>
              <a:gd name="connsiteY0-2" fmla="*/ 68419 h 603666"/>
              <a:gd name="connsiteX1-3" fmla="*/ -2529 w 3864302"/>
              <a:gd name="connsiteY1-4" fmla="*/ 64875 h 603666"/>
              <a:gd name="connsiteX2-5" fmla="*/ 10583 w 3864302"/>
              <a:gd name="connsiteY2-6" fmla="*/ 72929 h 603666"/>
              <a:gd name="connsiteX3-7" fmla="*/ -493775 w 3864302"/>
              <a:gd name="connsiteY3-8" fmla="*/ 538487 h 603666"/>
              <a:gd name="connsiteX4-9" fmla="*/ -502587 w 3864302"/>
              <a:gd name="connsiteY4-10" fmla="*/ 540667 h 603666"/>
              <a:gd name="connsiteX5-11" fmla="*/ -1264587 w 3864302"/>
              <a:gd name="connsiteY5-12" fmla="*/ 342745 h 603666"/>
              <a:gd name="connsiteX6" fmla="*/ -1269678 w 3864302"/>
              <a:gd name="connsiteY6" fmla="*/ 341423 h 603666"/>
              <a:gd name="connsiteX7" fmla="*/ -1270089 w 3864302"/>
              <a:gd name="connsiteY7" fmla="*/ 326040 h 603666"/>
              <a:gd name="connsiteX8" fmla="*/ -497798 w 3864302"/>
              <a:gd name="connsiteY8" fmla="*/ 522229 h 603666"/>
              <a:gd name="connsiteX9" fmla="*/ -500192 w 3864302"/>
              <a:gd name="connsiteY9" fmla="*/ 531448 h 603666"/>
              <a:gd name="connsiteX10" fmla="*/ -506609 w 3864302"/>
              <a:gd name="connsiteY10" fmla="*/ 524409 h 603666"/>
              <a:gd name="connsiteX11" fmla="*/ -6417 w 3864302"/>
              <a:gd name="connsiteY11" fmla="*/ 68419 h 603666"/>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36021" h="603666">
                <a:moveTo>
                  <a:pt x="0" y="0"/>
                </a:moveTo>
                <a:lnTo>
                  <a:pt x="3864302" y="0"/>
                </a:lnTo>
                <a:lnTo>
                  <a:pt x="3864302" y="603666"/>
                </a:lnTo>
                <a:lnTo>
                  <a:pt x="0" y="603666"/>
                </a:lnTo>
                <a:lnTo>
                  <a:pt x="0" y="75458"/>
                </a:lnTo>
                <a:lnTo>
                  <a:pt x="0" y="0"/>
                </a:lnTo>
                <a:close/>
              </a:path>
              <a:path w="5136021" h="603666">
                <a:moveTo>
                  <a:pt x="-6417" y="68419"/>
                </a:moveTo>
                <a:cubicBezTo>
                  <a:pt x="-2529" y="64875"/>
                  <a:pt x="3495" y="65154"/>
                  <a:pt x="7039" y="69041"/>
                </a:cubicBezTo>
                <a:cubicBezTo>
                  <a:pt x="10583" y="72929"/>
                  <a:pt x="10305" y="78953"/>
                  <a:pt x="6417" y="82497"/>
                </a:cubicBezTo>
                <a:lnTo>
                  <a:pt x="-493775" y="538487"/>
                </a:lnTo>
                <a:lnTo>
                  <a:pt x="-502587" y="540667"/>
                </a:lnTo>
                <a:lnTo>
                  <a:pt x="-1264587" y="342745"/>
                </a:lnTo>
                <a:cubicBezTo>
                  <a:pt x="-1269678" y="341423"/>
                  <a:pt x="-1272734" y="336223"/>
                  <a:pt x="-1271411" y="331132"/>
                </a:cubicBezTo>
                <a:cubicBezTo>
                  <a:pt x="-1270089" y="326040"/>
                  <a:pt x="-1264889" y="322985"/>
                  <a:pt x="-1259798" y="324307"/>
                </a:cubicBezTo>
                <a:lnTo>
                  <a:pt x="-497798" y="522229"/>
                </a:lnTo>
                <a:lnTo>
                  <a:pt x="-500192" y="531448"/>
                </a:lnTo>
                <a:lnTo>
                  <a:pt x="-506609" y="524409"/>
                </a:lnTo>
                <a:lnTo>
                  <a:pt x="-6417" y="68419"/>
                </a:lnTo>
                <a:close/>
              </a:path>
            </a:pathLst>
          </a:custGeom>
          <a:solidFill>
            <a:srgbClr val="FFFFFF">
              <a:alpha val="0"/>
            </a:srgbClr>
          </a:solidFill>
          <a:ln w="19050">
            <a:solidFill>
              <a:srgbClr val="FF7E00">
                <a:alpha val="100000"/>
              </a:srgbClr>
            </a:solidFill>
            <a:prstDash val="solid"/>
          </a:ln>
        </p:spPr>
        <p:txBody>
          <a:bodyPr anchor="ctr"/>
          <a:lstStyle/>
          <a:p>
            <a:pPr marL="0" algn="l"/>
            <a:r>
              <a:rPr lang="zh-CN" altLang="en-US" sz="2400" b="1" i="0">
                <a:solidFill>
                  <a:srgbClr val="006EFF">
                    <a:alpha val="100000"/>
                  </a:srgbClr>
                </a:solidFill>
                <a:latin typeface="微软雅黑" panose="020b0503020204020204" charset="-122"/>
                <a:ea typeface="微软雅黑" panose="020b0503020204020204" charset="-122"/>
              </a:rPr>
              <a:t>这个故事怎样讲的</a:t>
            </a:r>
            <a:r>
              <a:rPr lang="zh-CN" altLang="en-US" sz="2400" b="1" i="0">
                <a:solidFill>
                  <a:srgbClr val="FF0000">
                    <a:alpha val="100000"/>
                  </a:srgbClr>
                </a:solidFill>
                <a:latin typeface="微软雅黑" panose="020b0503020204020204" charset="-122"/>
                <a:ea typeface="微软雅黑" panose="020b0503020204020204" charset="-122"/>
              </a:rPr>
              <a:t>（艺术）</a:t>
            </a:r>
            <a:endParaRPr lang="zh-CN" altLang="en-US" sz="2400" b="1" i="0">
              <a:solidFill>
                <a:srgbClr val="FF0000">
                  <a:alpha val="100000"/>
                </a:srgbClr>
              </a:solidFill>
              <a:latin typeface="微软雅黑" panose="020b0503020204020204" charset="-122"/>
              <a:ea typeface="微软雅黑" panose="020b0503020204020204" charset="-122"/>
            </a:endParaRPr>
          </a:p>
        </p:txBody>
      </p:sp>
      <p:grpSp>
        <p:nvGrpSpPr>
          <p:cNvPr id="18" name="组合3" title=""/>
          <p:cNvGrpSpPr/>
          <p:nvPr/>
        </p:nvGrpSpPr>
        <p:grpSpPr>
          <a:xfrm>
            <a:off x="319354" y="1113854"/>
            <a:ext cx="4466793" cy="4292416"/>
            <a:chExt cx="4466793" cy="4292416"/>
          </a:xfrm>
        </p:grpSpPr>
        <p:sp>
          <p:nvSpPr>
            <p:cNvPr id="19" name="形状9"/>
            <p:cNvSpPr txBox="1"/>
            <p:nvPr/>
          </p:nvSpPr>
          <p:spPr>
            <a:xfrm>
              <a:off x="100153" y="11963"/>
              <a:ext cx="4265838" cy="4265838"/>
            </a:xfrm>
            <a:custGeom>
              <a:gdLst>
                <a:gd name="connsiteX0" fmla="*/ 2132919 w 4265838"/>
                <a:gd name="connsiteY0" fmla="*/ 0 h 4265838"/>
                <a:gd name="connsiteX1" fmla="*/ 3310898 w 4265838"/>
                <a:gd name="connsiteY1" fmla="*/ 0 h 4265838"/>
                <a:gd name="connsiteX2" fmla="*/ 4265838 w 4265838"/>
                <a:gd name="connsiteY2" fmla="*/ 3310898 h 4265838"/>
                <a:gd name="connsiteX3" fmla="*/ 954940 w 4265838"/>
                <a:gd name="connsiteY3" fmla="*/ 4265838 h 4265838"/>
                <a:gd name="connsiteX4" fmla="*/ 0 w 4265838"/>
                <a:gd name="connsiteY4" fmla="*/ 954940 h 42658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65838" h="4265838">
                  <a:moveTo>
                    <a:pt x="2132919" y="0"/>
                  </a:moveTo>
                  <a:cubicBezTo>
                    <a:pt x="3310898" y="0"/>
                    <a:pt x="4265838" y="954940"/>
                    <a:pt x="4265838" y="2132919"/>
                  </a:cubicBezTo>
                  <a:cubicBezTo>
                    <a:pt x="4265838" y="3310898"/>
                    <a:pt x="3310898" y="4265838"/>
                    <a:pt x="2132919" y="4265838"/>
                  </a:cubicBezTo>
                  <a:cubicBezTo>
                    <a:pt x="954940" y="4265838"/>
                    <a:pt x="0" y="3310898"/>
                    <a:pt x="0" y="2132919"/>
                  </a:cubicBezTo>
                  <a:cubicBezTo>
                    <a:pt x="0" y="954940"/>
                    <a:pt x="954940" y="0"/>
                    <a:pt x="2132919" y="0"/>
                  </a:cubicBezTo>
                  <a:close/>
                </a:path>
              </a:pathLst>
            </a:custGeom>
            <a:solidFill>
              <a:srgbClr val="FFFFFF">
                <a:alpha val="0"/>
              </a:srgbClr>
            </a:solidFill>
            <a:ln w="28575">
              <a:solidFill>
                <a:srgbClr val="000000">
                  <a:alpha val="100000"/>
                </a:srgbClr>
              </a:solidFill>
              <a:prstDash val="solid"/>
            </a:ln>
          </p:spPr>
          <p:txBody>
            <a:bodyPr anchor="ctr"/>
            <a:lstStyle/>
            <a:p>
              <a:pPr marL="0" algn="ctr"/>
            </a:p>
          </p:txBody>
        </p:sp>
        <p:sp>
          <p:nvSpPr>
            <p:cNvPr id="20" name="文本14"/>
            <p:cNvSpPr txBox="1"/>
            <p:nvPr/>
          </p:nvSpPr>
          <p:spPr>
            <a:xfrm>
              <a:off x="1852591" y="0"/>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主题</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1" name="文本15"/>
            <p:cNvSpPr txBox="1"/>
            <p:nvPr/>
          </p:nvSpPr>
          <p:spPr>
            <a:xfrm>
              <a:off x="3281407" y="652443"/>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情感</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2" name="文本16"/>
            <p:cNvSpPr txBox="1"/>
            <p:nvPr/>
          </p:nvSpPr>
          <p:spPr>
            <a:xfrm>
              <a:off x="425079" y="652376"/>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读者</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3" name="文本17"/>
            <p:cNvSpPr txBox="1"/>
            <p:nvPr/>
          </p:nvSpPr>
          <p:spPr>
            <a:xfrm>
              <a:off x="0" y="1867890"/>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氛围</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4" name="文本18"/>
            <p:cNvSpPr txBox="1"/>
            <p:nvPr/>
          </p:nvSpPr>
          <p:spPr>
            <a:xfrm>
              <a:off x="3706317" y="1867823"/>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形象</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5" name="文本19"/>
            <p:cNvSpPr txBox="1"/>
            <p:nvPr/>
          </p:nvSpPr>
          <p:spPr>
            <a:xfrm>
              <a:off x="3330878" y="2999841"/>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情节</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6" name="文本20"/>
            <p:cNvSpPr txBox="1"/>
            <p:nvPr/>
          </p:nvSpPr>
          <p:spPr>
            <a:xfrm>
              <a:off x="1852800" y="3738410"/>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构思</a:t>
              </a:r>
              <a:endParaRPr lang="zh-CN" altLang="en-US" sz="2200" b="1" i="0">
                <a:solidFill>
                  <a:srgbClr val="FF0000">
                    <a:alpha val="100000"/>
                  </a:srgbClr>
                </a:solidFill>
                <a:latin typeface="华文楷体" panose="02010600040101010101" charset="-122"/>
                <a:ea typeface="华文楷体" panose="02010600040101010101" charset="-122"/>
              </a:endParaRPr>
            </a:p>
          </p:txBody>
        </p:sp>
        <p:sp>
          <p:nvSpPr>
            <p:cNvPr id="27" name="文本21"/>
            <p:cNvSpPr txBox="1"/>
            <p:nvPr/>
          </p:nvSpPr>
          <p:spPr>
            <a:xfrm>
              <a:off x="358970" y="3000070"/>
              <a:ext cx="760476" cy="554006"/>
            </a:xfrm>
            <a:prstGeom prst="rect">
              <a:avLst/>
            </a:prstGeom>
            <a:noFill/>
          </p:spPr>
          <p:txBody>
            <a:bodyPr anchor="t"/>
            <a:lstStyle/>
            <a:p>
              <a:pPr marL="0" algn="l"/>
              <a:r>
                <a:rPr lang="zh-CN" altLang="en-US" sz="2200" b="1" i="0">
                  <a:solidFill>
                    <a:srgbClr val="FF0000">
                      <a:alpha val="100000"/>
                    </a:srgbClr>
                  </a:solidFill>
                  <a:latin typeface="华文楷体" panose="02010600040101010101" charset="-122"/>
                  <a:ea typeface="华文楷体" panose="02010600040101010101" charset="-122"/>
                </a:rPr>
                <a:t>结构</a:t>
              </a:r>
              <a:endParaRPr lang="zh-CN" altLang="en-US" sz="2200" b="1" i="0">
                <a:solidFill>
                  <a:srgbClr val="FF0000">
                    <a:alpha val="100000"/>
                  </a:srgbClr>
                </a:solidFill>
                <a:latin typeface="华文楷体" panose="02010600040101010101" charset="-122"/>
                <a:ea typeface="华文楷体" panose="02010600040101010101" charset="-122"/>
              </a:endParaRPr>
            </a:p>
          </p:txBody>
        </p:sp>
      </p:grpSp>
      <p:sp>
        <p:nvSpPr>
          <p:cNvPr id="28" name="形状6" title=""/>
          <p:cNvSpPr txBox="1"/>
          <p:nvPr/>
        </p:nvSpPr>
        <p:spPr>
          <a:xfrm>
            <a:off x="5353050" y="4218305"/>
            <a:ext cx="4876165" cy="554990"/>
          </a:xfrm>
          <a:custGeom>
            <a:gdLst>
              <a:gd name="connsiteX0" fmla="*/ 0 w 3864302"/>
              <a:gd name="connsiteY0" fmla="*/ 0 h 603666"/>
              <a:gd name="connsiteX1" fmla="*/ 3864302 w 3864302"/>
              <a:gd name="connsiteY1" fmla="*/ 0 h 603666"/>
              <a:gd name="connsiteX2" fmla="*/ 3864302 w 3864302"/>
              <a:gd name="connsiteY2" fmla="*/ 603666 h 603666"/>
              <a:gd name="connsiteX3" fmla="*/ 0 w 3864302"/>
              <a:gd name="connsiteY3" fmla="*/ 603666 h 603666"/>
              <a:gd name="connsiteX4" fmla="*/ 0 w 3864302"/>
              <a:gd name="connsiteY4" fmla="*/ 75458 h 603666"/>
              <a:gd name="connsiteX5" fmla="*/ 0 w 3864302"/>
              <a:gd name="connsiteY5" fmla="*/ 0 h 603666"/>
              <a:gd name="connsiteX0-1" fmla="*/ -6417 w 3864302"/>
              <a:gd name="connsiteY0-2" fmla="*/ 68419 h 603666"/>
              <a:gd name="connsiteX1-3" fmla="*/ -2529 w 3864302"/>
              <a:gd name="connsiteY1-4" fmla="*/ 64875 h 603666"/>
              <a:gd name="connsiteX2-5" fmla="*/ 10583 w 3864302"/>
              <a:gd name="connsiteY2-6" fmla="*/ 72929 h 603666"/>
              <a:gd name="connsiteX3-7" fmla="*/ -493775 w 3864302"/>
              <a:gd name="connsiteY3-8" fmla="*/ 538487 h 603666"/>
              <a:gd name="connsiteX4-9" fmla="*/ -503551 w 3864302"/>
              <a:gd name="connsiteY4-10" fmla="*/ 540361 h 603666"/>
              <a:gd name="connsiteX5-11" fmla="*/ -1087774 w 3864302"/>
              <a:gd name="connsiteY5-12" fmla="*/ 320204 h 603666"/>
              <a:gd name="connsiteX6" fmla="*/ -1092696 w 3864302"/>
              <a:gd name="connsiteY6" fmla="*/ 318349 h 603666"/>
              <a:gd name="connsiteX7" fmla="*/ -1091473 w 3864302"/>
              <a:gd name="connsiteY7" fmla="*/ 303010 h 603666"/>
              <a:gd name="connsiteX8" fmla="*/ -496833 w 3864302"/>
              <a:gd name="connsiteY8" fmla="*/ 522535 h 603666"/>
              <a:gd name="connsiteX9" fmla="*/ -500192 w 3864302"/>
              <a:gd name="connsiteY9" fmla="*/ 531448 h 603666"/>
              <a:gd name="connsiteX10" fmla="*/ -506609 w 3864302"/>
              <a:gd name="connsiteY10" fmla="*/ 524409 h 603666"/>
              <a:gd name="connsiteX11" fmla="*/ -6417 w 3864302"/>
              <a:gd name="connsiteY11" fmla="*/ 68419 h 603666"/>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8244" h="603666">
                <a:moveTo>
                  <a:pt x="0" y="0"/>
                </a:moveTo>
                <a:lnTo>
                  <a:pt x="3864302" y="0"/>
                </a:lnTo>
                <a:lnTo>
                  <a:pt x="3864302" y="603666"/>
                </a:lnTo>
                <a:lnTo>
                  <a:pt x="0" y="603666"/>
                </a:lnTo>
                <a:lnTo>
                  <a:pt x="0" y="75458"/>
                </a:lnTo>
                <a:lnTo>
                  <a:pt x="0" y="0"/>
                </a:lnTo>
                <a:close/>
              </a:path>
              <a:path w="4958244" h="603666">
                <a:moveTo>
                  <a:pt x="-6417" y="68419"/>
                </a:moveTo>
                <a:cubicBezTo>
                  <a:pt x="-2529" y="64875"/>
                  <a:pt x="3495" y="65154"/>
                  <a:pt x="7039" y="69041"/>
                </a:cubicBezTo>
                <a:cubicBezTo>
                  <a:pt x="10583" y="72929"/>
                  <a:pt x="10305" y="78953"/>
                  <a:pt x="6417" y="82497"/>
                </a:cubicBezTo>
                <a:lnTo>
                  <a:pt x="-493775" y="538487"/>
                </a:lnTo>
                <a:lnTo>
                  <a:pt x="-503551" y="540361"/>
                </a:lnTo>
                <a:lnTo>
                  <a:pt x="-1087774" y="320204"/>
                </a:lnTo>
                <a:cubicBezTo>
                  <a:pt x="-1092696" y="318349"/>
                  <a:pt x="-1095183" y="312855"/>
                  <a:pt x="-1093328" y="307932"/>
                </a:cubicBezTo>
                <a:cubicBezTo>
                  <a:pt x="-1091473" y="303010"/>
                  <a:pt x="-1085978" y="300523"/>
                  <a:pt x="-1081056" y="302378"/>
                </a:cubicBezTo>
                <a:lnTo>
                  <a:pt x="-496833" y="522535"/>
                </a:lnTo>
                <a:lnTo>
                  <a:pt x="-500192" y="531448"/>
                </a:lnTo>
                <a:lnTo>
                  <a:pt x="-506609" y="524409"/>
                </a:lnTo>
                <a:lnTo>
                  <a:pt x="-6417" y="68419"/>
                </a:lnTo>
                <a:close/>
              </a:path>
            </a:pathLst>
          </a:custGeom>
          <a:solidFill>
            <a:srgbClr val="FFFFFF">
              <a:alpha val="0"/>
            </a:srgbClr>
          </a:solidFill>
          <a:ln w="19050">
            <a:solidFill>
              <a:srgbClr val="FF7E00">
                <a:alpha val="100000"/>
              </a:srgbClr>
            </a:solidFill>
            <a:prstDash val="solid"/>
          </a:ln>
        </p:spPr>
        <p:txBody>
          <a:bodyPr anchor="ctr"/>
          <a:lstStyle/>
          <a:p>
            <a:pPr marL="0" algn="l"/>
            <a:r>
              <a:rPr lang="zh-CN" altLang="en-US" sz="2400" b="1" i="0">
                <a:solidFill>
                  <a:srgbClr val="006EFF">
                    <a:alpha val="100000"/>
                  </a:srgbClr>
                </a:solidFill>
                <a:latin typeface="微软雅黑" panose="020b0503020204020204" charset="-122"/>
                <a:ea typeface="微软雅黑" panose="020b0503020204020204" charset="-122"/>
              </a:rPr>
              <a:t>这个故事讲得怎样</a:t>
            </a:r>
            <a:r>
              <a:rPr lang="zh-CN" altLang="en-US" sz="2400" b="1" i="0">
                <a:solidFill>
                  <a:srgbClr val="FF0000">
                    <a:alpha val="100000"/>
                  </a:srgbClr>
                </a:solidFill>
                <a:latin typeface="微软雅黑" panose="020b0503020204020204" charset="-122"/>
                <a:ea typeface="微软雅黑" panose="020b0503020204020204" charset="-122"/>
              </a:rPr>
              <a:t>（效果）</a:t>
            </a:r>
            <a:endParaRPr lang="zh-CN" altLang="en-US" sz="2400" b="1" i="0">
              <a:solidFill>
                <a:srgbClr val="FF0000">
                  <a:alpha val="100000"/>
                </a:srgbClr>
              </a:solidFill>
              <a:latin typeface="微软雅黑" panose="020b0503020204020204" charset="-122"/>
              <a:ea typeface="微软雅黑" panose="020b0503020204020204" charset="-122"/>
            </a:endParaRPr>
          </a:p>
        </p:txBody>
      </p:sp>
      <p:sp>
        <p:nvSpPr>
          <p:cNvPr id="29" name="文本2" title=""/>
          <p:cNvSpPr txBox="1"/>
          <p:nvPr/>
        </p:nvSpPr>
        <p:spPr>
          <a:xfrm>
            <a:off x="319354" y="5613063"/>
            <a:ext cx="5097780" cy="2795460"/>
          </a:xfrm>
          <a:prstGeom prst="rect">
            <a:avLst/>
          </a:prstGeom>
          <a:noFill/>
        </p:spPr>
        <p:txBody>
          <a:bodyPr anchor="t"/>
          <a:lstStyle/>
          <a:p>
            <a:pPr marL="0" algn="l">
              <a:lnSpc>
                <a:spcPts val="4000"/>
              </a:lnSpc>
            </a:pPr>
            <a:r>
              <a:rPr lang="zh-CN" altLang="en-US" sz="3000" b="1" i="0">
                <a:solidFill>
                  <a:srgbClr val="FF0000">
                    <a:alpha val="100000"/>
                  </a:srgbClr>
                </a:solidFill>
                <a:latin typeface="华文新魏" panose="02010800040101010101" charset="-122"/>
                <a:ea typeface="华文新魏" panose="02010800040101010101" charset="-122"/>
              </a:rPr>
              <a:t>整体四步阅读法</a:t>
            </a:r>
            <a:endParaRPr lang="zh-CN" altLang="en-US" sz="3000" b="1" i="0">
              <a:solidFill>
                <a:srgbClr val="FF0000">
                  <a:alpha val="100000"/>
                </a:srgbClr>
              </a:solidFill>
              <a:latin typeface="华文新魏" panose="02010800040101010101" charset="-122"/>
              <a:ea typeface="华文新魏" panose="02010800040101010101" charset="-122"/>
            </a:endParaRPr>
          </a:p>
          <a:p>
            <a:pPr marL="64008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第一步：</a:t>
            </a:r>
            <a:r>
              <a:rPr lang="zh-CN" altLang="en-US" sz="2400" b="1" i="0">
                <a:solidFill>
                  <a:srgbClr val="000000">
                    <a:alpha val="100000"/>
                  </a:srgbClr>
                </a:solidFill>
                <a:latin typeface="微软雅黑" panose="020b0503020204020204" charset="-122"/>
                <a:ea typeface="微软雅黑" panose="020b0503020204020204" charset="-122"/>
              </a:rPr>
              <a:t>切分层次，理清</a:t>
            </a:r>
            <a:r>
              <a:rPr lang="zh-CN" altLang="en-US" sz="2400" b="1" i="0">
                <a:solidFill>
                  <a:srgbClr val="FF0000">
                    <a:alpha val="100000"/>
                  </a:srgbClr>
                </a:solidFill>
                <a:latin typeface="微软雅黑" panose="020b0503020204020204" charset="-122"/>
                <a:ea typeface="微软雅黑" panose="020b0503020204020204" charset="-122"/>
              </a:rPr>
              <a:t>情节</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64008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第二步：</a:t>
            </a:r>
            <a:r>
              <a:rPr lang="zh-CN" altLang="en-US" sz="2400" b="1" i="0">
                <a:solidFill>
                  <a:srgbClr val="000000">
                    <a:alpha val="100000"/>
                  </a:srgbClr>
                </a:solidFill>
                <a:latin typeface="微软雅黑" panose="020b0503020204020204" charset="-122"/>
                <a:ea typeface="微软雅黑" panose="020b0503020204020204" charset="-122"/>
              </a:rPr>
              <a:t>关注描写，认识</a:t>
            </a:r>
            <a:r>
              <a:rPr lang="zh-CN" altLang="en-US" sz="2400" b="1" i="0">
                <a:solidFill>
                  <a:srgbClr val="FF0000">
                    <a:alpha val="100000"/>
                  </a:srgbClr>
                </a:solidFill>
                <a:latin typeface="微软雅黑" panose="020b0503020204020204" charset="-122"/>
                <a:ea typeface="微软雅黑" panose="020b0503020204020204" charset="-122"/>
              </a:rPr>
              <a:t>人物</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a:p>
            <a:pPr marL="64008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第三步：</a:t>
            </a:r>
            <a:r>
              <a:rPr lang="zh-CN" altLang="en-US" sz="2400" b="1" i="0">
                <a:solidFill>
                  <a:srgbClr val="000000">
                    <a:alpha val="100000"/>
                  </a:srgbClr>
                </a:solidFill>
                <a:latin typeface="微软雅黑" panose="020b0503020204020204" charset="-122"/>
                <a:ea typeface="微软雅黑" panose="020b0503020204020204" charset="-122"/>
              </a:rPr>
              <a:t>分析</a:t>
            </a:r>
            <a:r>
              <a:rPr lang="zh-CN" altLang="en-US" sz="2400" b="1" i="0">
                <a:solidFill>
                  <a:srgbClr val="FF0000">
                    <a:alpha val="100000"/>
                  </a:srgbClr>
                </a:solidFill>
                <a:latin typeface="微软雅黑" panose="020b0503020204020204" charset="-122"/>
                <a:ea typeface="微软雅黑" panose="020b0503020204020204" charset="-122"/>
              </a:rPr>
              <a:t>环境</a:t>
            </a:r>
            <a:r>
              <a:rPr lang="zh-CN" altLang="en-US" sz="2400" b="1" i="0">
                <a:solidFill>
                  <a:srgbClr val="000000">
                    <a:alpha val="100000"/>
                  </a:srgbClr>
                </a:solidFill>
                <a:latin typeface="微软雅黑" panose="020b0503020204020204" charset="-122"/>
                <a:ea typeface="微软雅黑" panose="020b0503020204020204" charset="-122"/>
              </a:rPr>
              <a:t>，明确作用;</a:t>
            </a:r>
            <a:endParaRPr lang="zh-CN" altLang="en-US" sz="2400" b="1" i="0">
              <a:solidFill>
                <a:srgbClr val="000000">
                  <a:alpha val="100000"/>
                </a:srgbClr>
              </a:solidFill>
              <a:latin typeface="微软雅黑" panose="020b0503020204020204" charset="-122"/>
              <a:ea typeface="微软雅黑" panose="020b0503020204020204" charset="-122"/>
            </a:endParaRPr>
          </a:p>
          <a:p>
            <a:pPr marL="640080" algn="l">
              <a:lnSpc>
                <a:spcPts val="4100"/>
              </a:lnSpc>
            </a:pPr>
            <a:r>
              <a:rPr lang="zh-CN" altLang="en-US" sz="2400" b="1" i="0">
                <a:solidFill>
                  <a:srgbClr val="3B00FF">
                    <a:alpha val="100000"/>
                  </a:srgbClr>
                </a:solidFill>
                <a:latin typeface="微软雅黑" panose="020b0503020204020204" charset="-122"/>
                <a:ea typeface="微软雅黑" panose="020b0503020204020204" charset="-122"/>
              </a:rPr>
              <a:t>第四步：</a:t>
            </a:r>
            <a:r>
              <a:rPr lang="zh-CN" altLang="en-US" sz="2400" b="1" i="0">
                <a:solidFill>
                  <a:srgbClr val="000000">
                    <a:alpha val="100000"/>
                  </a:srgbClr>
                </a:solidFill>
                <a:latin typeface="微软雅黑" panose="020b0503020204020204" charset="-122"/>
                <a:ea typeface="微软雅黑" panose="020b0503020204020204" charset="-122"/>
              </a:rPr>
              <a:t>综合理解，获取</a:t>
            </a:r>
            <a:r>
              <a:rPr lang="zh-CN" altLang="en-US" sz="2400" b="1" i="0">
                <a:solidFill>
                  <a:srgbClr val="FF0000">
                    <a:alpha val="100000"/>
                  </a:srgbClr>
                </a:solidFill>
                <a:latin typeface="微软雅黑" panose="020b0503020204020204" charset="-122"/>
                <a:ea typeface="微软雅黑" panose="020b0503020204020204" charset="-122"/>
              </a:rPr>
              <a:t>主旨</a:t>
            </a:r>
            <a:r>
              <a:rPr lang="zh-CN" altLang="en-US" sz="2400" b="1" i="0">
                <a:solidFill>
                  <a:srgbClr val="000000">
                    <a:alpha val="100000"/>
                  </a:srgbClr>
                </a:solidFill>
                <a:latin typeface="微软雅黑" panose="020b0503020204020204" charset="-122"/>
                <a:ea typeface="微软雅黑" panose="020b0503020204020204" charset="-122"/>
              </a:rPr>
              <a:t>。</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30" name="文本3" title=""/>
          <p:cNvSpPr txBox="1"/>
          <p:nvPr/>
        </p:nvSpPr>
        <p:spPr>
          <a:xfrm>
            <a:off x="9889465" y="1654512"/>
            <a:ext cx="1409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为什么写</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31" name="文本4" title=""/>
          <p:cNvSpPr txBox="1"/>
          <p:nvPr/>
        </p:nvSpPr>
        <p:spPr>
          <a:xfrm>
            <a:off x="9889465" y="2511101"/>
            <a:ext cx="1409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写了什么</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32" name="文本5" title=""/>
          <p:cNvSpPr txBox="1"/>
          <p:nvPr/>
        </p:nvSpPr>
        <p:spPr>
          <a:xfrm>
            <a:off x="9889465" y="3367691"/>
            <a:ext cx="1409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怎么写的</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33" name="文本6" title=""/>
          <p:cNvSpPr txBox="1"/>
          <p:nvPr/>
        </p:nvSpPr>
        <p:spPr>
          <a:xfrm>
            <a:off x="9889465" y="4224280"/>
            <a:ext cx="1409700" cy="592772"/>
          </a:xfrm>
          <a:prstGeom prst="rect">
            <a:avLst/>
          </a:prstGeom>
          <a:noFill/>
        </p:spPr>
        <p:txBody>
          <a:bodyPr anchor="t"/>
          <a:lstStyle/>
          <a:p>
            <a:pPr marL="0" algn="l"/>
            <a:r>
              <a:rPr lang="zh-CN" altLang="en-US" sz="2400" b="1" i="0">
                <a:solidFill>
                  <a:srgbClr val="000000">
                    <a:alpha val="100000"/>
                  </a:srgbClr>
                </a:solidFill>
                <a:latin typeface="微软雅黑" panose="020b0503020204020204" charset="-122"/>
                <a:ea typeface="微软雅黑" panose="020b0503020204020204" charset="-122"/>
              </a:rPr>
              <a:t>写得怎样</a:t>
            </a:r>
            <a:endParaRPr lang="zh-CN" altLang="en-US" sz="2400" b="1" i="0">
              <a:solidFill>
                <a:srgbClr val="000000">
                  <a:alpha val="100000"/>
                </a:srgbClr>
              </a:solidFill>
              <a:latin typeface="微软雅黑" panose="020b0503020204020204" charset="-122"/>
              <a:ea typeface="微软雅黑" panose="020b0503020204020204" charset="-122"/>
            </a:endParaRPr>
          </a:p>
        </p:txBody>
      </p:sp>
      <p:sp>
        <p:nvSpPr>
          <p:cNvPr id="34" name="文本7" title=""/>
          <p:cNvSpPr txBox="1"/>
          <p:nvPr/>
        </p:nvSpPr>
        <p:spPr>
          <a:xfrm>
            <a:off x="5723515" y="5406304"/>
            <a:ext cx="6217225" cy="2768108"/>
          </a:xfrm>
          <a:prstGeom prst="rect">
            <a:avLst/>
          </a:prstGeom>
          <a:noFill/>
        </p:spPr>
        <p:txBody>
          <a:bodyPr anchor="t"/>
          <a:lstStyle/>
          <a:p>
            <a:pPr marL="0" algn="l">
              <a:lnSpc>
                <a:spcPts val="4000"/>
              </a:lnSpc>
            </a:pPr>
            <a:r>
              <a:rPr lang="zh-CN" altLang="en-US" sz="2400" b="1" i="0">
                <a:solidFill>
                  <a:srgbClr val="000000">
                    <a:alpha val="100000"/>
                  </a:srgbClr>
                </a:solidFill>
                <a:latin typeface="华文楷体" panose="02010600040101010101" charset="-122"/>
                <a:ea typeface="华文楷体" panose="02010600040101010101" charset="-122"/>
              </a:rPr>
              <a:t>      小说命题越来越趋向综合化，“非常规题型”越来越多，通常以某个节点为基点，辐射至其它节点，形成关联。所以，读好一篇小说，必须做到心有图谱，明确小说内部要素之间的逻辑关联。</a:t>
            </a:r>
            <a:endParaRPr lang="zh-CN" altLang="en-US" sz="2400" b="1" i="0">
              <a:solidFill>
                <a:srgbClr val="000000">
                  <a:alpha val="100000"/>
                </a:srgbClr>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300"/>
                                        <p:tgtEl>
                                          <p:spTgt spid="1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300"/>
                                        <p:tgtEl>
                                          <p:spTgt spid="3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300"/>
                                        <p:tgtEl>
                                          <p:spTgt spid="5"/>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300"/>
                                        <p:tgtEl>
                                          <p:spTgt spid="11"/>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300"/>
                                        <p:tgtEl>
                                          <p:spTgt spid="31"/>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300"/>
                                        <p:tgtEl>
                                          <p:spTgt spid="12"/>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300"/>
                                        <p:tgtEl>
                                          <p:spTgt spid="17"/>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300"/>
                                        <p:tgtEl>
                                          <p:spTgt spid="32"/>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300"/>
                                        <p:tgtEl>
                                          <p:spTgt spid="18"/>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300"/>
                                        <p:tgtEl>
                                          <p:spTgt spid="28"/>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300"/>
                                        <p:tgtEl>
                                          <p:spTgt spid="33"/>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300"/>
                                        <p:tgtEl>
                                          <p:spTgt spid="29"/>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3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30" grpId="0" animBg="1"/>
      <p:bldP spid="11" grpId="0" animBg="1"/>
      <p:bldP spid="31" grpId="0" animBg="1"/>
      <p:bldP spid="17" grpId="0" animBg="1"/>
      <p:bldP spid="32" grpId="0" animBg="1"/>
      <p:bldP spid="28" grpId="0" animBg="1"/>
      <p:bldP spid="33" grpId="0" animBg="1"/>
      <p:bldP spid="29" grpId="0" animBg="1"/>
      <p:bldP spid="34" grpId="0" animBg="1"/>
      <p:bldP spid="5" grpId="0" animBg="1"/>
      <p:bldP spid="12" grpId="0" animBg="1"/>
      <p:bldP spid="18" grpId="0" animBg="1"/>
    </p:bldLst>
  </p:timing>
</p:sld>
</file>

<file path=ppt/tags/tag1.xml><?xml version="1.0" encoding="utf-8"?>
<p:tagLst xmlns:p="http://schemas.openxmlformats.org/presentationml/2006/main">
  <p:tag name="TABLE_ENDDRAG_ORIGIN_RECT" val="938*332"/>
  <p:tag name="TABLE_ENDDRAG_RECT" val="12*126*938*332"/>
</p:tagLst>
</file>

<file path=ppt/tags/tag2.xml><?xml version="1.0" encoding="utf-8"?>
<p:tagLst xmlns:p="http://schemas.openxmlformats.org/presentationml/2006/main">
  <p:tag name="AS_OS" val="Unix 3.10 unknown"/>
  <p:tag name="AS_RELEASE_DATE" val="2023.03.31"/>
  <p:tag name="AS_TITLE" val="Aspose.Slides for Java"/>
  <p:tag name="AS_VERSION" val="23.3"/>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630</Paragraphs>
  <Slides>85</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85</vt:i4>
      </vt:variant>
    </vt:vector>
  </HeadingPairs>
  <TitlesOfParts>
    <vt:vector baseType="lpstr" size="98">
      <vt:lpstr>Arial</vt:lpstr>
      <vt:lpstr>等线 Light</vt:lpstr>
      <vt:lpstr>等线</vt:lpstr>
      <vt:lpstr>华文新魏</vt:lpstr>
      <vt:lpstr>华文行楷</vt:lpstr>
      <vt:lpstr>微软雅黑</vt:lpstr>
      <vt:lpstr>华文楷体</vt:lpstr>
      <vt:lpstr>Kunstler Script</vt:lpstr>
      <vt:lpstr>Jokerman</vt:lpstr>
      <vt:lpstr>华文隶书</vt:lpstr>
      <vt:lpstr>我的可爱有目共睹</vt:lpstr>
      <vt:lpstr>汉仪雅酷黑简</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2025-01-07T10:20:47.206</cp:lastPrinted>
  <dcterms:created xsi:type="dcterms:W3CDTF">2025-01-07T10:20:47Z</dcterms:created>
  <dcterms:modified xsi:type="dcterms:W3CDTF">2025-01-07T02:20:47Z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