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71" r:id="rId3"/>
    <p:sldId id="258" r:id="rId4"/>
    <p:sldId id="259" r:id="rId5"/>
    <p:sldId id="260" r:id="rId6"/>
    <p:sldId id="263" r:id="rId8"/>
    <p:sldId id="264" r:id="rId9"/>
    <p:sldId id="261" r:id="rId10"/>
    <p:sldId id="270" r:id="rId11"/>
    <p:sldId id="267" r:id="rId12"/>
    <p:sldId id="268" r:id="rId13"/>
    <p:sldId id="269"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3"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93"/>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commentAuthors" Target="commentAuthors.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tags" Target="../tags/tag71.xml"/><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65.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tags" Target="../tags/tag66.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tags" Target="../tags/tag67.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tags" Target="../tags/tag68.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tags" Target="../tags/tag70.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198880" y="914400"/>
            <a:ext cx="9799320" cy="1009015"/>
          </a:xfrm>
        </p:spPr>
        <p:txBody>
          <a:bodyPr>
            <a:normAutofit fontScale="90000"/>
          </a:bodyPr>
          <a:p>
            <a:r>
              <a:rPr lang="zh-CN" altLang="en-US">
                <a:solidFill>
                  <a:srgbClr val="0070C0"/>
                </a:solidFill>
              </a:rPr>
              <a:t>细胞周期</a:t>
            </a:r>
            <a:r>
              <a:rPr lang="zh-CN" altLang="en-US">
                <a:solidFill>
                  <a:srgbClr val="0070C0"/>
                </a:solidFill>
              </a:rPr>
              <a:t>的调控</a:t>
            </a:r>
            <a:br>
              <a:rPr lang="zh-CN" altLang="en-US">
                <a:solidFill>
                  <a:srgbClr val="0070C0"/>
                </a:solidFill>
              </a:rPr>
            </a:br>
            <a:r>
              <a:rPr lang="en-US" altLang="zh-CN"/>
              <a:t>                </a:t>
            </a:r>
            <a:r>
              <a:rPr lang="en-US" altLang="zh-CN" sz="3110">
                <a:solidFill>
                  <a:srgbClr val="FF0000"/>
                </a:solidFill>
              </a:rPr>
              <a:t>——</a:t>
            </a:r>
            <a:r>
              <a:rPr lang="zh-CN" altLang="en-US" sz="3110">
                <a:solidFill>
                  <a:srgbClr val="FF0000"/>
                </a:solidFill>
              </a:rPr>
              <a:t>解密永不死亡的海拉细胞</a:t>
            </a:r>
            <a:endParaRPr lang="zh-CN" altLang="en-US" sz="3110">
              <a:solidFill>
                <a:srgbClr val="FF0000"/>
              </a:solidFill>
            </a:endParaRPr>
          </a:p>
        </p:txBody>
      </p:sp>
      <p:pic>
        <p:nvPicPr>
          <p:cNvPr id="4" name="图片 3" descr="t0136867bca71d65dea"/>
          <p:cNvPicPr>
            <a:picLocks noChangeAspect="1"/>
          </p:cNvPicPr>
          <p:nvPr/>
        </p:nvPicPr>
        <p:blipFill>
          <a:blip r:embed="rId1"/>
          <a:stretch>
            <a:fillRect/>
          </a:stretch>
        </p:blipFill>
        <p:spPr>
          <a:xfrm>
            <a:off x="271780" y="2493010"/>
            <a:ext cx="3931285" cy="4128135"/>
          </a:xfrm>
          <a:prstGeom prst="rect">
            <a:avLst/>
          </a:prstGeom>
        </p:spPr>
      </p:pic>
      <p:pic>
        <p:nvPicPr>
          <p:cNvPr id="8" name="图片 7"/>
          <p:cNvPicPr>
            <a:picLocks noChangeAspect="1"/>
          </p:cNvPicPr>
          <p:nvPr/>
        </p:nvPicPr>
        <p:blipFill>
          <a:blip r:embed="rId2"/>
          <a:stretch>
            <a:fillRect/>
          </a:stretch>
        </p:blipFill>
        <p:spPr>
          <a:xfrm>
            <a:off x="8364220" y="2580640"/>
            <a:ext cx="3544570" cy="4039870"/>
          </a:xfrm>
          <a:prstGeom prst="rect">
            <a:avLst/>
          </a:prstGeom>
          <a:noFill/>
          <a:ln w="9525">
            <a:solidFill>
              <a:srgbClr val="000000"/>
            </a:solidFill>
            <a:miter lim="800000"/>
            <a:headEnd/>
            <a:tailEnd/>
          </a:ln>
        </p:spPr>
      </p:pic>
      <p:pic>
        <p:nvPicPr>
          <p:cNvPr id="9" name="图片 8" descr="下载"/>
          <p:cNvPicPr>
            <a:picLocks noChangeAspect="1"/>
          </p:cNvPicPr>
          <p:nvPr/>
        </p:nvPicPr>
        <p:blipFill>
          <a:blip r:embed="rId3"/>
          <a:stretch>
            <a:fillRect/>
          </a:stretch>
        </p:blipFill>
        <p:spPr>
          <a:xfrm>
            <a:off x="4686935" y="2493010"/>
            <a:ext cx="3551555" cy="418020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68275" y="548005"/>
            <a:ext cx="11856085" cy="2503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defPPr>
              <a:defRPr lang="zh-CN"/>
            </a:defPPr>
            <a:lvl1pPr algn="just">
              <a:lnSpc>
                <a:spcPct val="120000"/>
              </a:lnSpc>
              <a:defRPr sz="2400">
                <a:latin typeface="Times New Roman" panose="02020603050405020304" pitchFamily="18" charset="0"/>
                <a:ea typeface="楷体" panose="02010609060101010101" pitchFamily="49" charset="-122"/>
              </a:defRPr>
            </a:lvl1pPr>
          </a:lstStyle>
          <a:p>
            <a:pPr>
              <a:lnSpc>
                <a:spcPct val="100000"/>
              </a:lnSpc>
            </a:pPr>
            <a:r>
              <a:rPr lang="zh-CN" altLang="zh-CN" b="1" i="1" dirty="0">
                <a:solidFill>
                  <a:srgbClr val="7030A0"/>
                </a:solidFill>
                <a:latin typeface="+mj-ea"/>
                <a:ea typeface="+mj-ea"/>
                <a:cs typeface="+mj-ea"/>
              </a:rPr>
              <a:t>资料五</a:t>
            </a:r>
            <a:r>
              <a:rPr lang="zh-CN" altLang="en-US" dirty="0">
                <a:latin typeface="+mj-ea"/>
                <a:ea typeface="+mj-ea"/>
                <a:cs typeface="+mj-ea"/>
              </a:rPr>
              <a:t>：</a:t>
            </a:r>
            <a:r>
              <a:rPr lang="zh-CN" altLang="zh-CN" dirty="0">
                <a:latin typeface="+mj-ea"/>
                <a:ea typeface="+mj-ea"/>
                <a:cs typeface="+mj-ea"/>
              </a:rPr>
              <a:t>为进一步研究</a:t>
            </a:r>
            <a:r>
              <a:rPr lang="en-US" altLang="zh-CN" dirty="0">
                <a:latin typeface="+mj-ea"/>
                <a:ea typeface="+mj-ea"/>
                <a:cs typeface="+mj-ea"/>
              </a:rPr>
              <a:t>CPT-11</a:t>
            </a:r>
            <a:r>
              <a:rPr lang="zh-CN" altLang="zh-CN" dirty="0">
                <a:latin typeface="+mj-ea"/>
                <a:ea typeface="+mj-ea"/>
                <a:cs typeface="+mj-ea"/>
              </a:rPr>
              <a:t>对于细胞周期的影响并作用于细胞周期的具体时期，科研人员还检测了细胞周期的总长及各时期细胞所占比例。已知在细胞周期中，从分裂间期中的</a:t>
            </a:r>
            <a:r>
              <a:rPr lang="en-US" altLang="zh-CN" dirty="0">
                <a:latin typeface="+mj-ea"/>
                <a:ea typeface="+mj-ea"/>
                <a:cs typeface="+mj-ea"/>
              </a:rPr>
              <a:t>G₂</a:t>
            </a:r>
            <a:r>
              <a:rPr lang="zh-CN" altLang="zh-CN" dirty="0">
                <a:latin typeface="+mj-ea"/>
                <a:ea typeface="+mj-ea"/>
                <a:cs typeface="+mj-ea"/>
              </a:rPr>
              <a:t>期进入分裂期</a:t>
            </a:r>
            <a:r>
              <a:rPr lang="en-US" altLang="zh-CN" dirty="0">
                <a:latin typeface="+mj-ea"/>
                <a:ea typeface="+mj-ea"/>
                <a:cs typeface="+mj-ea"/>
              </a:rPr>
              <a:t>M</a:t>
            </a:r>
            <a:r>
              <a:rPr lang="zh-CN" altLang="zh-CN" dirty="0">
                <a:latin typeface="+mj-ea"/>
                <a:ea typeface="+mj-ea"/>
                <a:cs typeface="+mj-ea"/>
              </a:rPr>
              <a:t>涉及两个重要的指标</a:t>
            </a:r>
            <a:r>
              <a:rPr lang="en-US" altLang="zh-CN" dirty="0" err="1">
                <a:latin typeface="+mj-ea"/>
                <a:ea typeface="+mj-ea"/>
                <a:cs typeface="+mj-ea"/>
              </a:rPr>
              <a:t>cyclinB</a:t>
            </a:r>
            <a:r>
              <a:rPr lang="zh-CN" altLang="zh-CN" dirty="0">
                <a:latin typeface="+mj-ea"/>
                <a:ea typeface="+mj-ea"/>
                <a:cs typeface="+mj-ea"/>
              </a:rPr>
              <a:t>含量和</a:t>
            </a:r>
            <a:r>
              <a:rPr lang="en-US" altLang="zh-CN" dirty="0">
                <a:latin typeface="+mj-ea"/>
                <a:ea typeface="+mj-ea"/>
                <a:cs typeface="+mj-ea"/>
              </a:rPr>
              <a:t>CDK1</a:t>
            </a:r>
            <a:r>
              <a:rPr lang="zh-CN" altLang="zh-CN" dirty="0">
                <a:latin typeface="+mj-ea"/>
                <a:ea typeface="+mj-ea"/>
                <a:cs typeface="+mj-ea"/>
              </a:rPr>
              <a:t>活性</a:t>
            </a:r>
            <a:r>
              <a:rPr lang="en-US" altLang="zh-CN" dirty="0">
                <a:latin typeface="+mj-ea"/>
                <a:ea typeface="+mj-ea"/>
                <a:cs typeface="+mj-ea"/>
              </a:rPr>
              <a:t>(</a:t>
            </a:r>
            <a:r>
              <a:rPr lang="zh-CN" altLang="zh-CN" dirty="0">
                <a:latin typeface="+mj-ea"/>
                <a:ea typeface="+mj-ea"/>
                <a:cs typeface="+mj-ea"/>
              </a:rPr>
              <a:t>如下图</a:t>
            </a:r>
            <a:r>
              <a:rPr lang="en-US" altLang="zh-CN" dirty="0">
                <a:latin typeface="+mj-ea"/>
                <a:ea typeface="+mj-ea"/>
                <a:cs typeface="+mj-ea"/>
              </a:rPr>
              <a:t>6)</a:t>
            </a:r>
            <a:r>
              <a:rPr lang="zh-CN" altLang="en-US" dirty="0">
                <a:latin typeface="+mj-ea"/>
                <a:ea typeface="+mj-ea"/>
                <a:cs typeface="+mj-ea"/>
              </a:rPr>
              <a:t>，</a:t>
            </a:r>
            <a:r>
              <a:rPr lang="zh-CN" altLang="zh-CN" dirty="0">
                <a:latin typeface="+mj-ea"/>
                <a:ea typeface="+mj-ea"/>
                <a:cs typeface="+mj-ea"/>
              </a:rPr>
              <a:t>其中</a:t>
            </a:r>
            <a:r>
              <a:rPr lang="en-US" altLang="zh-CN" dirty="0">
                <a:latin typeface="+mj-ea"/>
                <a:ea typeface="+mj-ea"/>
                <a:cs typeface="+mj-ea"/>
              </a:rPr>
              <a:t>CDK1</a:t>
            </a:r>
            <a:r>
              <a:rPr lang="zh-CN" altLang="zh-CN" dirty="0">
                <a:latin typeface="+mj-ea"/>
                <a:ea typeface="+mj-ea"/>
                <a:cs typeface="+mj-ea"/>
              </a:rPr>
              <a:t>在</a:t>
            </a:r>
            <a:r>
              <a:rPr lang="en-US" altLang="zh-CN" dirty="0" err="1">
                <a:latin typeface="+mj-ea"/>
                <a:ea typeface="+mj-ea"/>
                <a:cs typeface="+mj-ea"/>
              </a:rPr>
              <a:t>cyclinB</a:t>
            </a:r>
            <a:r>
              <a:rPr lang="zh-CN" altLang="zh-CN" dirty="0">
                <a:latin typeface="+mj-ea"/>
                <a:ea typeface="+mj-ea"/>
                <a:cs typeface="+mj-ea"/>
              </a:rPr>
              <a:t>蛋白和</a:t>
            </a:r>
            <a:r>
              <a:rPr lang="en-US" altLang="zh-CN" dirty="0">
                <a:latin typeface="+mj-ea"/>
                <a:ea typeface="+mj-ea"/>
                <a:cs typeface="+mj-ea"/>
              </a:rPr>
              <a:t>P</a:t>
            </a:r>
            <a:r>
              <a:rPr lang="zh-CN" altLang="zh-CN" dirty="0">
                <a:latin typeface="+mj-ea"/>
                <a:ea typeface="+mj-ea"/>
                <a:cs typeface="+mj-ea"/>
              </a:rPr>
              <a:t>蛋白结合后才具有相应活性，已知</a:t>
            </a:r>
            <a:r>
              <a:rPr lang="en-US" altLang="zh-CN" dirty="0">
                <a:latin typeface="+mj-ea"/>
                <a:ea typeface="+mj-ea"/>
                <a:cs typeface="+mj-ea"/>
              </a:rPr>
              <a:t>P</a:t>
            </a:r>
            <a:r>
              <a:rPr lang="zh-CN" altLang="zh-CN" dirty="0">
                <a:latin typeface="+mj-ea"/>
                <a:ea typeface="+mj-ea"/>
                <a:cs typeface="+mj-ea"/>
              </a:rPr>
              <a:t>蛋白在细胞周期中含量保持稳定。实验结果发现，</a:t>
            </a:r>
            <a:r>
              <a:rPr lang="en-US" altLang="zh-CN" dirty="0">
                <a:latin typeface="+mj-ea"/>
                <a:ea typeface="+mj-ea"/>
                <a:cs typeface="+mj-ea"/>
              </a:rPr>
              <a:t>CPT-11</a:t>
            </a:r>
            <a:r>
              <a:rPr lang="zh-CN" altLang="zh-CN" dirty="0">
                <a:latin typeface="+mj-ea"/>
                <a:ea typeface="+mj-ea"/>
                <a:cs typeface="+mj-ea"/>
              </a:rPr>
              <a:t>导致</a:t>
            </a:r>
            <a:r>
              <a:rPr lang="en-US" altLang="zh-CN" dirty="0">
                <a:latin typeface="+mj-ea"/>
                <a:ea typeface="+mj-ea"/>
                <a:cs typeface="+mj-ea"/>
              </a:rPr>
              <a:t>G₂ </a:t>
            </a:r>
            <a:r>
              <a:rPr lang="zh-CN" altLang="zh-CN" dirty="0">
                <a:latin typeface="+mj-ea"/>
                <a:ea typeface="+mj-ea"/>
                <a:cs typeface="+mj-ea"/>
              </a:rPr>
              <a:t>期</a:t>
            </a:r>
            <a:r>
              <a:rPr lang="en-US" altLang="zh-CN" dirty="0">
                <a:latin typeface="+mj-ea"/>
                <a:ea typeface="+mj-ea"/>
                <a:cs typeface="+mj-ea"/>
              </a:rPr>
              <a:t> </a:t>
            </a:r>
            <a:r>
              <a:rPr lang="zh-CN" altLang="zh-CN" dirty="0">
                <a:latin typeface="+mj-ea"/>
                <a:ea typeface="+mj-ea"/>
                <a:cs typeface="+mj-ea"/>
              </a:rPr>
              <a:t>细胞数量明显增多，说明</a:t>
            </a:r>
            <a:r>
              <a:rPr lang="en-US" altLang="zh-CN" dirty="0">
                <a:latin typeface="+mj-ea"/>
                <a:ea typeface="+mj-ea"/>
                <a:cs typeface="+mj-ea"/>
              </a:rPr>
              <a:t>CPT-11</a:t>
            </a:r>
            <a:r>
              <a:rPr lang="zh-CN" altLang="zh-CN" dirty="0">
                <a:latin typeface="+mj-ea"/>
                <a:ea typeface="+mj-ea"/>
                <a:cs typeface="+mj-ea"/>
              </a:rPr>
              <a:t>抑制了细胞周期由</a:t>
            </a:r>
            <a:r>
              <a:rPr lang="en-US" altLang="zh-CN" dirty="0">
                <a:latin typeface="+mj-ea"/>
                <a:ea typeface="+mj-ea"/>
                <a:cs typeface="+mj-ea"/>
              </a:rPr>
              <a:t>G₂</a:t>
            </a:r>
            <a:r>
              <a:rPr lang="zh-CN" altLang="zh-CN" dirty="0">
                <a:latin typeface="+mj-ea"/>
                <a:ea typeface="+mj-ea"/>
                <a:cs typeface="+mj-ea"/>
              </a:rPr>
              <a:t>期向</a:t>
            </a:r>
            <a:r>
              <a:rPr lang="en-US" altLang="zh-CN" dirty="0">
                <a:latin typeface="+mj-ea"/>
                <a:ea typeface="+mj-ea"/>
                <a:cs typeface="+mj-ea"/>
              </a:rPr>
              <a:t>M</a:t>
            </a:r>
            <a:r>
              <a:rPr lang="zh-CN" altLang="zh-CN" dirty="0">
                <a:latin typeface="+mj-ea"/>
                <a:ea typeface="+mj-ea"/>
                <a:cs typeface="+mj-ea"/>
              </a:rPr>
              <a:t>期过渡。</a:t>
            </a:r>
            <a:endParaRPr lang="zh-CN" altLang="zh-CN" dirty="0">
              <a:latin typeface="+mj-ea"/>
              <a:ea typeface="+mj-ea"/>
              <a:cs typeface="+mj-ea"/>
            </a:endParaRPr>
          </a:p>
        </p:txBody>
      </p:sp>
      <p:sp>
        <p:nvSpPr>
          <p:cNvPr id="10" name="文本框 9"/>
          <p:cNvSpPr txBox="1"/>
          <p:nvPr/>
        </p:nvSpPr>
        <p:spPr>
          <a:xfrm>
            <a:off x="3301365" y="5121275"/>
            <a:ext cx="816292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just">
              <a:lnSpc>
                <a:spcPct val="100000"/>
              </a:lnSpc>
              <a:defRPr sz="2400">
                <a:latin typeface="Times New Roman" panose="02020603050405020304" pitchFamily="18" charset="0"/>
                <a:ea typeface="楷体" panose="02010609060101010101" pitchFamily="49" charset="-122"/>
              </a:defRPr>
            </a:lvl1pPr>
          </a:lstStyle>
          <a:p>
            <a:pPr algn="ctr"/>
            <a:r>
              <a:rPr lang="zh-CN" altLang="zh-CN" dirty="0">
                <a:solidFill>
                  <a:srgbClr val="FF0000"/>
                </a:solidFill>
              </a:rPr>
              <a:t>图</a:t>
            </a:r>
            <a:r>
              <a:rPr lang="en-US" altLang="zh-CN" dirty="0">
                <a:solidFill>
                  <a:srgbClr val="FF0000"/>
                </a:solidFill>
              </a:rPr>
              <a:t>6 </a:t>
            </a:r>
            <a:r>
              <a:rPr lang="zh-CN" altLang="zh-CN" dirty="0">
                <a:solidFill>
                  <a:srgbClr val="FF0000"/>
                </a:solidFill>
              </a:rPr>
              <a:t>细胞增殖过程中</a:t>
            </a:r>
            <a:r>
              <a:rPr lang="en-US" altLang="zh-CN" dirty="0">
                <a:solidFill>
                  <a:srgbClr val="FF0000"/>
                </a:solidFill>
              </a:rPr>
              <a:t>cyclin</a:t>
            </a:r>
            <a:r>
              <a:rPr lang="zh-CN" altLang="en-US" dirty="0">
                <a:solidFill>
                  <a:srgbClr val="FF0000"/>
                </a:solidFill>
              </a:rPr>
              <a:t> </a:t>
            </a:r>
            <a:r>
              <a:rPr lang="en-US" altLang="zh-CN" dirty="0">
                <a:solidFill>
                  <a:srgbClr val="FF0000"/>
                </a:solidFill>
              </a:rPr>
              <a:t>B</a:t>
            </a:r>
            <a:r>
              <a:rPr lang="zh-CN" altLang="zh-CN" dirty="0">
                <a:solidFill>
                  <a:srgbClr val="FF0000"/>
                </a:solidFill>
              </a:rPr>
              <a:t>含量与</a:t>
            </a:r>
            <a:r>
              <a:rPr lang="en-US" altLang="zh-CN" dirty="0">
                <a:solidFill>
                  <a:srgbClr val="FF0000"/>
                </a:solidFill>
              </a:rPr>
              <a:t>CDK1</a:t>
            </a:r>
            <a:r>
              <a:rPr lang="zh-CN" altLang="zh-CN" dirty="0">
                <a:solidFill>
                  <a:srgbClr val="FF0000"/>
                </a:solidFill>
              </a:rPr>
              <a:t>活性变化</a:t>
            </a:r>
            <a:endParaRPr lang="zh-CN" altLang="zh-CN" dirty="0">
              <a:solidFill>
                <a:srgbClr val="FF0000"/>
              </a:solidFill>
            </a:endParaRPr>
          </a:p>
        </p:txBody>
      </p:sp>
      <p:pic>
        <p:nvPicPr>
          <p:cNvPr id="20" name="Picture 5"/>
          <p:cNvPicPr>
            <a:picLocks noChangeAspect="1"/>
          </p:cNvPicPr>
          <p:nvPr/>
        </p:nvPicPr>
        <p:blipFill>
          <a:blip r:embed="rId1"/>
          <a:stretch>
            <a:fillRect/>
          </a:stretch>
        </p:blipFill>
        <p:spPr>
          <a:xfrm>
            <a:off x="4538616" y="2481443"/>
            <a:ext cx="5442345" cy="2640004"/>
          </a:xfrm>
          <a:prstGeom prst="rect">
            <a:avLst/>
          </a:prstGeom>
          <a:noFill/>
          <a:ln w="9525">
            <a:noFill/>
          </a:ln>
        </p:spPr>
      </p:pic>
      <p:sp>
        <p:nvSpPr>
          <p:cNvPr id="4" name="文本框 3"/>
          <p:cNvSpPr txBox="1"/>
          <p:nvPr/>
        </p:nvSpPr>
        <p:spPr>
          <a:xfrm>
            <a:off x="871855" y="5723255"/>
            <a:ext cx="11272520" cy="968375"/>
          </a:xfrm>
          <a:prstGeom prst="rect">
            <a:avLst/>
          </a:prstGeom>
          <a:noFill/>
        </p:spPr>
        <p:txBody>
          <a:bodyPr wrap="square" rtlCol="0" anchor="t">
            <a:noAutofit/>
          </a:bodyPr>
          <a:p>
            <a:r>
              <a:rPr lang="zh-CN" altLang="zh-CN" sz="2400" b="1" i="1" dirty="0">
                <a:solidFill>
                  <a:srgbClr val="7030A0"/>
                </a:solidFill>
                <a:latin typeface="楷体" panose="02010609060101010101" pitchFamily="49" charset="-122"/>
                <a:ea typeface="楷体" panose="02010609060101010101" pitchFamily="49" charset="-122"/>
                <a:cs typeface="楷体" panose="02010609060101010101" pitchFamily="49" charset="-122"/>
                <a:sym typeface="+mn-ea"/>
              </a:rPr>
              <a:t>思考</a:t>
            </a:r>
            <a:r>
              <a:rPr lang="en-US" altLang="zh-CN" sz="2400" b="1" i="1" dirty="0">
                <a:solidFill>
                  <a:srgbClr val="7030A0"/>
                </a:solidFill>
                <a:latin typeface="楷体" panose="02010609060101010101" pitchFamily="49" charset="-122"/>
                <a:ea typeface="楷体" panose="02010609060101010101" pitchFamily="49" charset="-122"/>
                <a:cs typeface="楷体" panose="02010609060101010101" pitchFamily="49" charset="-122"/>
                <a:sym typeface="+mn-ea"/>
              </a:rPr>
              <a:t>7</a:t>
            </a:r>
            <a:r>
              <a:rPr lang="zh-CN" altLang="en-US" sz="2400"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24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400" dirty="0">
                <a:latin typeface="楷体" panose="02010609060101010101" pitchFamily="49" charset="-122"/>
                <a:ea typeface="楷体" panose="02010609060101010101" pitchFamily="49" charset="-122"/>
                <a:cs typeface="楷体" panose="02010609060101010101" pitchFamily="49" charset="-122"/>
                <a:sym typeface="+mn-ea"/>
              </a:rPr>
              <a:t>请根据材料信息推测药物</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CPT- 11的作用机理是什么? (</a:t>
            </a:r>
            <a:r>
              <a:rPr lang="zh-CN" altLang="zh-CN" sz="2400" dirty="0">
                <a:latin typeface="楷体" panose="02010609060101010101" pitchFamily="49" charset="-122"/>
                <a:ea typeface="楷体" panose="02010609060101010101" pitchFamily="49" charset="-122"/>
                <a:cs typeface="楷体" panose="02010609060101010101" pitchFamily="49" charset="-122"/>
                <a:sym typeface="+mn-ea"/>
              </a:rPr>
              <a:t>写出两点</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2400" dirty="0">
              <a:latin typeface="楷体" panose="02010609060101010101" pitchFamily="49" charset="-122"/>
              <a:ea typeface="楷体" panose="02010609060101010101" pitchFamily="49" charset="-122"/>
              <a:cs typeface="楷体" panose="02010609060101010101" pitchFamily="49" charset="-122"/>
              <a:sym typeface="+mn-ea"/>
            </a:endParaRPr>
          </a:p>
          <a:p>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GB" sz="2400"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2400" dirty="0">
                <a:latin typeface="楷体" panose="02010609060101010101" pitchFamily="49" charset="-122"/>
                <a:ea typeface="楷体" panose="02010609060101010101" pitchFamily="49" charset="-122"/>
                <a:cs typeface="楷体" panose="02010609060101010101" pitchFamily="49" charset="-122"/>
                <a:sym typeface="+mn-ea"/>
              </a:rPr>
              <a:t>）</a:t>
            </a:r>
            <a:r>
              <a:rPr lang="en-GB" altLang="zh-CN" sz="2400" dirty="0">
                <a:latin typeface="楷体" panose="02010609060101010101" pitchFamily="49" charset="-122"/>
                <a:ea typeface="楷体" panose="02010609060101010101" pitchFamily="49" charset="-122"/>
                <a:cs typeface="楷体" panose="02010609060101010101" pitchFamily="49" charset="-122"/>
                <a:sym typeface="+mn-ea"/>
              </a:rPr>
              <a:t>CDK1</a:t>
            </a:r>
            <a:r>
              <a:rPr lang="zh-CN" altLang="en-US" sz="2400" dirty="0">
                <a:latin typeface="楷体" panose="02010609060101010101" pitchFamily="49" charset="-122"/>
                <a:ea typeface="楷体" panose="02010609060101010101" pitchFamily="49" charset="-122"/>
                <a:cs typeface="楷体" panose="02010609060101010101" pitchFamily="49" charset="-122"/>
                <a:sym typeface="+mn-ea"/>
              </a:rPr>
              <a:t>的活性受</a:t>
            </a:r>
            <a:r>
              <a:rPr lang="en-GB" altLang="zh-CN" sz="2400" dirty="0" err="1">
                <a:latin typeface="楷体" panose="02010609060101010101" pitchFamily="49" charset="-122"/>
                <a:ea typeface="楷体" panose="02010609060101010101" pitchFamily="49" charset="-122"/>
                <a:cs typeface="楷体" panose="02010609060101010101" pitchFamily="49" charset="-122"/>
                <a:sym typeface="+mn-ea"/>
              </a:rPr>
              <a:t>cyclinB</a:t>
            </a:r>
            <a:r>
              <a:rPr lang="zh-CN" altLang="en-US" sz="2400" dirty="0">
                <a:latin typeface="楷体" panose="02010609060101010101" pitchFamily="49" charset="-122"/>
                <a:ea typeface="楷体" panose="02010609060101010101" pitchFamily="49" charset="-122"/>
                <a:cs typeface="楷体" panose="02010609060101010101" pitchFamily="49" charset="-122"/>
                <a:sym typeface="+mn-ea"/>
              </a:rPr>
              <a:t>的调节，据图分析，具体调节</a:t>
            </a:r>
            <a:r>
              <a:rPr lang="zh-CN" altLang="en-US" sz="2400" dirty="0">
                <a:latin typeface="楷体" panose="02010609060101010101" pitchFamily="49" charset="-122"/>
                <a:ea typeface="楷体" panose="02010609060101010101" pitchFamily="49" charset="-122"/>
                <a:cs typeface="楷体" panose="02010609060101010101" pitchFamily="49" charset="-122"/>
                <a:sym typeface="+mn-ea"/>
              </a:rPr>
              <a:t>机制是：</a:t>
            </a:r>
            <a:endParaRPr lang="en-US" altLang="zh-CN" sz="2400" dirty="0">
              <a:latin typeface="楷体" panose="02010609060101010101" pitchFamily="49" charset="-122"/>
              <a:ea typeface="楷体" panose="02010609060101010101" pitchFamily="49" charset="-122"/>
              <a:cs typeface="楷体" panose="02010609060101010101" pitchFamily="49" charset="-122"/>
              <a:sym typeface="+mn-ea"/>
            </a:endParaRPr>
          </a:p>
        </p:txBody>
      </p:sp>
    </p:spTree>
    <p:custDataLst>
      <p:tags r:id="rId2"/>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74040" y="290195"/>
            <a:ext cx="4162425" cy="521970"/>
          </a:xfrm>
          <a:prstGeom prst="rect">
            <a:avLst/>
          </a:prstGeom>
          <a:noFill/>
        </p:spPr>
        <p:txBody>
          <a:bodyPr wrap="square" rtlCol="0">
            <a:spAutoFit/>
          </a:bodyPr>
          <a:lstStyle/>
          <a:p>
            <a:r>
              <a:rPr lang="zh-CN" altLang="en-US" sz="2800" i="1" dirty="0">
                <a:solidFill>
                  <a:srgbClr val="7030A0"/>
                </a:solidFill>
                <a:latin typeface="+mj-ea"/>
                <a:ea typeface="+mj-ea"/>
                <a:cs typeface="Times New Roman" panose="02020603050405020304" pitchFamily="18" charset="0"/>
                <a:sym typeface="Times New Roman" panose="02020603050405020304" pitchFamily="18" charset="0"/>
              </a:rPr>
              <a:t>思考八：链接高考</a:t>
            </a:r>
            <a:endParaRPr lang="zh-CN" altLang="en-US" sz="2800" i="1" dirty="0">
              <a:solidFill>
                <a:srgbClr val="7030A0"/>
              </a:solidFill>
              <a:latin typeface="+mj-ea"/>
              <a:ea typeface="+mj-ea"/>
              <a:cs typeface="Times New Roman" panose="02020603050405020304" pitchFamily="18" charset="0"/>
              <a:sym typeface="Times New Roman" panose="02020603050405020304" pitchFamily="18" charset="0"/>
            </a:endParaRPr>
          </a:p>
        </p:txBody>
      </p:sp>
      <p:sp>
        <p:nvSpPr>
          <p:cNvPr id="9" name="文本框 8"/>
          <p:cNvSpPr txBox="1"/>
          <p:nvPr/>
        </p:nvSpPr>
        <p:spPr>
          <a:xfrm>
            <a:off x="139533" y="751997"/>
            <a:ext cx="11860379" cy="1420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just">
              <a:lnSpc>
                <a:spcPct val="120000"/>
              </a:lnSpc>
              <a:defRPr sz="2400">
                <a:latin typeface="Times New Roman" panose="02020603050405020304" pitchFamily="18" charset="0"/>
                <a:ea typeface="楷体" panose="02010609060101010101" pitchFamily="49" charset="-122"/>
              </a:defRPr>
            </a:lvl1pPr>
          </a:lstStyle>
          <a:p>
            <a:r>
              <a:rPr lang="zh-CN" altLang="en-US" dirty="0">
                <a:ea typeface="宋体" panose="02010600030101010101" pitchFamily="2" charset="-122"/>
                <a:cs typeface="Times New Roman" panose="02020603050405020304" pitchFamily="18" charset="0"/>
              </a:rPr>
              <a:t> </a:t>
            </a:r>
            <a:r>
              <a:rPr lang="en-US" altLang="zh-CN" dirty="0">
                <a:solidFill>
                  <a:srgbClr val="00B050"/>
                </a:solidFill>
                <a:ea typeface="宋体" panose="02010600030101010101" pitchFamily="2" charset="-122"/>
                <a:cs typeface="Times New Roman" panose="02020603050405020304" pitchFamily="18" charset="0"/>
              </a:rPr>
              <a:t>(2022·</a:t>
            </a:r>
            <a:r>
              <a:rPr lang="zh-CN" altLang="en-US" dirty="0">
                <a:solidFill>
                  <a:srgbClr val="00B050"/>
                </a:solidFill>
                <a:ea typeface="宋体" panose="02010600030101010101" pitchFamily="2" charset="-122"/>
                <a:cs typeface="Times New Roman" panose="02020603050405020304" pitchFamily="18" charset="0"/>
              </a:rPr>
              <a:t>浙江卷</a:t>
            </a:r>
            <a:r>
              <a:rPr lang="en-US" altLang="zh-CN" dirty="0">
                <a:solidFill>
                  <a:srgbClr val="00B050"/>
                </a:solidFill>
                <a:ea typeface="宋体" panose="02010600030101010101" pitchFamily="2" charset="-122"/>
                <a:cs typeface="Times New Roman" panose="02020603050405020304" pitchFamily="18" charset="0"/>
              </a:rPr>
              <a:t>)</a:t>
            </a:r>
            <a:r>
              <a:rPr lang="zh-CN" altLang="en-US" dirty="0">
                <a:ea typeface="宋体" panose="02010600030101010101" pitchFamily="2" charset="-122"/>
                <a:cs typeface="Times New Roman" panose="02020603050405020304" pitchFamily="18" charset="0"/>
              </a:rPr>
              <a:t>某多细胞动物具有多种细胞周期蛋白</a:t>
            </a:r>
            <a:r>
              <a:rPr lang="en-US" altLang="zh-CN" dirty="0">
                <a:ea typeface="宋体" panose="02010600030101010101" pitchFamily="2" charset="-122"/>
                <a:cs typeface="Times New Roman" panose="02020603050405020304" pitchFamily="18" charset="0"/>
              </a:rPr>
              <a:t>(</a:t>
            </a:r>
            <a:r>
              <a:rPr lang="en-GB" altLang="zh-CN" dirty="0">
                <a:ea typeface="宋体" panose="02010600030101010101" pitchFamily="2" charset="-122"/>
                <a:cs typeface="Times New Roman" panose="02020603050405020304" pitchFamily="18" charset="0"/>
              </a:rPr>
              <a:t>cyclin)</a:t>
            </a:r>
            <a:r>
              <a:rPr lang="zh-CN" altLang="en-US" dirty="0">
                <a:ea typeface="宋体" panose="02010600030101010101" pitchFamily="2" charset="-122"/>
                <a:cs typeface="Times New Roman" panose="02020603050405020304" pitchFamily="18" charset="0"/>
              </a:rPr>
              <a:t>和多种细胞周期蛋白依赖性激酶</a:t>
            </a:r>
            <a:r>
              <a:rPr lang="en-US" altLang="zh-CN" dirty="0">
                <a:ea typeface="宋体" panose="02010600030101010101" pitchFamily="2" charset="-122"/>
                <a:cs typeface="Times New Roman" panose="02020603050405020304" pitchFamily="18" charset="0"/>
              </a:rPr>
              <a:t>(</a:t>
            </a:r>
            <a:r>
              <a:rPr lang="en-GB" altLang="zh-CN" dirty="0">
                <a:ea typeface="宋体" panose="02010600030101010101" pitchFamily="2" charset="-122"/>
                <a:cs typeface="Times New Roman" panose="02020603050405020304" pitchFamily="18" charset="0"/>
              </a:rPr>
              <a:t>CDK)</a:t>
            </a:r>
            <a:r>
              <a:rPr lang="zh-CN" altLang="en-GB" dirty="0">
                <a:ea typeface="宋体" panose="02010600030101010101" pitchFamily="2" charset="-122"/>
                <a:cs typeface="Times New Roman" panose="02020603050405020304" pitchFamily="18" charset="0"/>
              </a:rPr>
              <a:t>，</a:t>
            </a:r>
            <a:r>
              <a:rPr lang="zh-CN" altLang="en-US" dirty="0">
                <a:ea typeface="宋体" panose="02010600030101010101" pitchFamily="2" charset="-122"/>
                <a:cs typeface="Times New Roman" panose="02020603050405020304" pitchFamily="18" charset="0"/>
              </a:rPr>
              <a:t>两者可组成多种有活性的</a:t>
            </a:r>
            <a:r>
              <a:rPr lang="en-GB" altLang="zh-CN" dirty="0" err="1">
                <a:ea typeface="宋体" panose="02010600030101010101" pitchFamily="2" charset="-122"/>
                <a:cs typeface="Times New Roman" panose="02020603050405020304" pitchFamily="18" charset="0"/>
              </a:rPr>
              <a:t>CDK­cyclin</a:t>
            </a:r>
            <a:r>
              <a:rPr lang="zh-CN" altLang="en-US" dirty="0">
                <a:ea typeface="宋体" panose="02010600030101010101" pitchFamily="2" charset="-122"/>
                <a:cs typeface="Times New Roman" panose="02020603050405020304" pitchFamily="18" charset="0"/>
              </a:rPr>
              <a:t>复合体，细胞周期各阶段间的转换分别受特定的</a:t>
            </a:r>
            <a:r>
              <a:rPr lang="en-GB" altLang="zh-CN" dirty="0" err="1">
                <a:ea typeface="宋体" panose="02010600030101010101" pitchFamily="2" charset="-122"/>
                <a:cs typeface="Times New Roman" panose="02020603050405020304" pitchFamily="18" charset="0"/>
              </a:rPr>
              <a:t>CDK­cyclin</a:t>
            </a:r>
            <a:r>
              <a:rPr lang="zh-CN" altLang="en-US" dirty="0">
                <a:ea typeface="宋体" panose="02010600030101010101" pitchFamily="2" charset="-122"/>
                <a:cs typeface="Times New Roman" panose="02020603050405020304" pitchFamily="18" charset="0"/>
              </a:rPr>
              <a:t>复合体调控。细胞周期如图所示，下列叙述错误的是</a:t>
            </a:r>
            <a:r>
              <a:rPr lang="en-US" altLang="zh-CN" dirty="0">
                <a:ea typeface="宋体" panose="02010600030101010101" pitchFamily="2" charset="-122"/>
                <a:cs typeface="Times New Roman" panose="02020603050405020304" pitchFamily="18" charset="0"/>
              </a:rPr>
              <a:t>(</a:t>
            </a:r>
            <a:r>
              <a:rPr lang="zh-CN" altLang="en-US" dirty="0">
                <a:ea typeface="宋体" panose="02010600030101010101" pitchFamily="2" charset="-122"/>
                <a:cs typeface="Times New Roman" panose="02020603050405020304" pitchFamily="18" charset="0"/>
              </a:rPr>
              <a:t>        </a:t>
            </a:r>
            <a:r>
              <a:rPr lang="en-US" altLang="zh-CN" dirty="0">
                <a:ea typeface="宋体" panose="02010600030101010101" pitchFamily="2" charset="-122"/>
                <a:cs typeface="Times New Roman" panose="02020603050405020304" pitchFamily="18" charset="0"/>
              </a:rPr>
              <a:t>)</a:t>
            </a:r>
            <a:endParaRPr lang="zh-CN" altLang="en-US" dirty="0">
              <a:ea typeface="宋体" panose="02010600030101010101" pitchFamily="2" charset="-122"/>
              <a:cs typeface="Times New Roman" panose="02020603050405020304" pitchFamily="18" charset="0"/>
            </a:endParaRPr>
          </a:p>
        </p:txBody>
      </p:sp>
      <p:pic>
        <p:nvPicPr>
          <p:cNvPr id="10" name="图片 9"/>
          <p:cNvPicPr>
            <a:picLocks noChangeAspect="1"/>
          </p:cNvPicPr>
          <p:nvPr/>
        </p:nvPicPr>
        <p:blipFill>
          <a:blip r:embed="rId1"/>
          <a:stretch>
            <a:fillRect/>
          </a:stretch>
        </p:blipFill>
        <p:spPr>
          <a:xfrm>
            <a:off x="9062720" y="2792730"/>
            <a:ext cx="2209800" cy="2365375"/>
          </a:xfrm>
          <a:prstGeom prst="rect">
            <a:avLst/>
          </a:prstGeom>
        </p:spPr>
      </p:pic>
      <p:sp>
        <p:nvSpPr>
          <p:cNvPr id="12" name="文本框 11"/>
          <p:cNvSpPr txBox="1"/>
          <p:nvPr/>
        </p:nvSpPr>
        <p:spPr>
          <a:xfrm>
            <a:off x="139533" y="2865833"/>
            <a:ext cx="8596689" cy="2709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just">
              <a:lnSpc>
                <a:spcPct val="120000"/>
              </a:lnSpc>
              <a:defRPr sz="2400">
                <a:latin typeface="Times New Roman" panose="02020603050405020304" pitchFamily="18" charset="0"/>
                <a:ea typeface="楷体" panose="02010609060101010101" pitchFamily="49" charset="-122"/>
              </a:defRPr>
            </a:lvl1pPr>
          </a:lstStyle>
          <a:p>
            <a:r>
              <a:rPr lang="en-GB" altLang="zh-CN" dirty="0">
                <a:ea typeface="宋体" panose="02010600030101010101" pitchFamily="2" charset="-122"/>
                <a:cs typeface="Times New Roman" panose="02020603050405020304" pitchFamily="18" charset="0"/>
              </a:rPr>
              <a:t>A</a:t>
            </a:r>
            <a:r>
              <a:rPr lang="zh-CN" altLang="en-GB" dirty="0">
                <a:ea typeface="宋体" panose="02010600030101010101" pitchFamily="2" charset="-122"/>
                <a:cs typeface="Times New Roman" panose="02020603050405020304" pitchFamily="18" charset="0"/>
              </a:rPr>
              <a:t>．</a:t>
            </a:r>
            <a:r>
              <a:rPr lang="zh-CN" altLang="en-US" dirty="0">
                <a:ea typeface="宋体" panose="02010600030101010101" pitchFamily="2" charset="-122"/>
                <a:cs typeface="Times New Roman" panose="02020603050405020304" pitchFamily="18" charset="0"/>
              </a:rPr>
              <a:t>同一生物个体中不同类型细胞的细胞周期时间长短有差异</a:t>
            </a:r>
            <a:endParaRPr lang="zh-CN" altLang="en-US" dirty="0">
              <a:ea typeface="宋体" panose="02010600030101010101" pitchFamily="2" charset="-122"/>
              <a:cs typeface="Times New Roman" panose="02020603050405020304" pitchFamily="18" charset="0"/>
            </a:endParaRPr>
          </a:p>
          <a:p>
            <a:r>
              <a:rPr lang="en-GB" altLang="zh-CN" dirty="0">
                <a:ea typeface="宋体" panose="02010600030101010101" pitchFamily="2" charset="-122"/>
                <a:cs typeface="Times New Roman" panose="02020603050405020304" pitchFamily="18" charset="0"/>
              </a:rPr>
              <a:t>B</a:t>
            </a:r>
            <a:r>
              <a:rPr lang="zh-CN" altLang="en-GB" dirty="0">
                <a:ea typeface="宋体" panose="02010600030101010101" pitchFamily="2" charset="-122"/>
                <a:cs typeface="Times New Roman" panose="02020603050405020304" pitchFamily="18" charset="0"/>
              </a:rPr>
              <a:t>．</a:t>
            </a:r>
            <a:r>
              <a:rPr lang="zh-CN" altLang="en-US" dirty="0">
                <a:ea typeface="宋体" panose="02010600030101010101" pitchFamily="2" charset="-122"/>
                <a:cs typeface="Times New Roman" panose="02020603050405020304" pitchFamily="18" charset="0"/>
              </a:rPr>
              <a:t>细胞周期各阶段的有序转换受不同的</a:t>
            </a:r>
            <a:r>
              <a:rPr lang="en-GB" altLang="zh-CN" dirty="0" err="1">
                <a:ea typeface="宋体" panose="02010600030101010101" pitchFamily="2" charset="-122"/>
                <a:cs typeface="Times New Roman" panose="02020603050405020304" pitchFamily="18" charset="0"/>
              </a:rPr>
              <a:t>CDK­cyclin</a:t>
            </a:r>
            <a:r>
              <a:rPr lang="zh-CN" altLang="en-US" dirty="0">
                <a:ea typeface="宋体" panose="02010600030101010101" pitchFamily="2" charset="-122"/>
                <a:cs typeface="Times New Roman" panose="02020603050405020304" pitchFamily="18" charset="0"/>
              </a:rPr>
              <a:t>复合体调控</a:t>
            </a:r>
            <a:endParaRPr lang="zh-CN" altLang="en-US" dirty="0">
              <a:ea typeface="宋体" panose="02010600030101010101" pitchFamily="2" charset="-122"/>
              <a:cs typeface="Times New Roman" panose="02020603050405020304" pitchFamily="18" charset="0"/>
            </a:endParaRPr>
          </a:p>
          <a:p>
            <a:r>
              <a:rPr lang="en-GB" altLang="zh-CN" dirty="0">
                <a:ea typeface="宋体" panose="02010600030101010101" pitchFamily="2" charset="-122"/>
                <a:cs typeface="Times New Roman" panose="02020603050405020304" pitchFamily="18" charset="0"/>
              </a:rPr>
              <a:t>C</a:t>
            </a:r>
            <a:r>
              <a:rPr lang="zh-CN" altLang="en-GB" dirty="0">
                <a:ea typeface="宋体" panose="02010600030101010101" pitchFamily="2" charset="-122"/>
                <a:cs typeface="Times New Roman" panose="02020603050405020304" pitchFamily="18" charset="0"/>
              </a:rPr>
              <a:t>．</a:t>
            </a:r>
            <a:r>
              <a:rPr lang="zh-CN" altLang="en-US" dirty="0">
                <a:ea typeface="宋体" panose="02010600030101010101" pitchFamily="2" charset="-122"/>
                <a:cs typeface="Times New Roman" panose="02020603050405020304" pitchFamily="18" charset="0"/>
              </a:rPr>
              <a:t>抑制某种</a:t>
            </a:r>
            <a:r>
              <a:rPr lang="en-GB" altLang="zh-CN" dirty="0" err="1">
                <a:ea typeface="宋体" panose="02010600030101010101" pitchFamily="2" charset="-122"/>
                <a:cs typeface="Times New Roman" panose="02020603050405020304" pitchFamily="18" charset="0"/>
              </a:rPr>
              <a:t>CDK­cyclin</a:t>
            </a:r>
            <a:r>
              <a:rPr lang="zh-CN" altLang="en-US" dirty="0">
                <a:ea typeface="宋体" panose="02010600030101010101" pitchFamily="2" charset="-122"/>
                <a:cs typeface="Times New Roman" panose="02020603050405020304" pitchFamily="18" charset="0"/>
              </a:rPr>
              <a:t>复合体的活性可使细胞周期停滞在特定阶段</a:t>
            </a:r>
            <a:endParaRPr lang="zh-CN" altLang="en-US" dirty="0">
              <a:ea typeface="宋体" panose="02010600030101010101" pitchFamily="2" charset="-122"/>
              <a:cs typeface="Times New Roman" panose="02020603050405020304" pitchFamily="18" charset="0"/>
            </a:endParaRPr>
          </a:p>
          <a:p>
            <a:r>
              <a:rPr lang="en-GB" altLang="zh-CN" dirty="0">
                <a:ea typeface="宋体" panose="02010600030101010101" pitchFamily="2" charset="-122"/>
                <a:cs typeface="Times New Roman" panose="02020603050405020304" pitchFamily="18" charset="0"/>
              </a:rPr>
              <a:t>D</a:t>
            </a:r>
            <a:r>
              <a:rPr lang="zh-CN" altLang="en-GB" dirty="0">
                <a:ea typeface="宋体" panose="02010600030101010101" pitchFamily="2" charset="-122"/>
                <a:cs typeface="Times New Roman" panose="02020603050405020304" pitchFamily="18" charset="0"/>
              </a:rPr>
              <a:t>．</a:t>
            </a:r>
            <a:r>
              <a:rPr lang="zh-CN" altLang="en-US" dirty="0">
                <a:ea typeface="宋体" panose="02010600030101010101" pitchFamily="2" charset="-122"/>
                <a:cs typeface="Times New Roman" panose="02020603050405020304" pitchFamily="18" charset="0"/>
              </a:rPr>
              <a:t>一个细胞周期中，调控不同阶段的</a:t>
            </a:r>
            <a:r>
              <a:rPr lang="en-GB" altLang="zh-CN" dirty="0" err="1">
                <a:ea typeface="宋体" panose="02010600030101010101" pitchFamily="2" charset="-122"/>
                <a:cs typeface="Times New Roman" panose="02020603050405020304" pitchFamily="18" charset="0"/>
              </a:rPr>
              <a:t>CDK­cyclin</a:t>
            </a:r>
            <a:r>
              <a:rPr lang="zh-CN" altLang="en-US" dirty="0">
                <a:ea typeface="宋体" panose="02010600030101010101" pitchFamily="2" charset="-122"/>
                <a:cs typeface="Times New Roman" panose="02020603050405020304" pitchFamily="18" charset="0"/>
              </a:rPr>
              <a:t>复合体会同步发生周期性变化</a:t>
            </a:r>
            <a:endParaRPr lang="zh-CN" altLang="en-US" dirty="0">
              <a:ea typeface="宋体" panose="02010600030101010101" pitchFamily="2" charset="-122"/>
              <a:cs typeface="Times New Roman" panose="02020603050405020304" pitchFamily="18" charset="0"/>
            </a:endParaRPr>
          </a:p>
        </p:txBody>
      </p:sp>
      <p:sp>
        <p:nvSpPr>
          <p:cNvPr id="13" name="文本框 12"/>
          <p:cNvSpPr txBox="1"/>
          <p:nvPr/>
        </p:nvSpPr>
        <p:spPr>
          <a:xfrm>
            <a:off x="10640291" y="1634675"/>
            <a:ext cx="438341" cy="496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just">
              <a:lnSpc>
                <a:spcPct val="120000"/>
              </a:lnSpc>
              <a:defRPr sz="2400">
                <a:latin typeface="Times New Roman" panose="02020603050405020304" pitchFamily="18" charset="0"/>
                <a:ea typeface="楷体" panose="02010609060101010101" pitchFamily="49" charset="-122"/>
              </a:defRPr>
            </a:lvl1pPr>
          </a:lstStyle>
          <a:p>
            <a:r>
              <a:rPr lang="en-US" altLang="zh-CN" dirty="0">
                <a:solidFill>
                  <a:srgbClr val="FF0000"/>
                </a:solidFill>
                <a:ea typeface="宋体" panose="02010600030101010101" pitchFamily="2" charset="-122"/>
                <a:cs typeface="Times New Roman" panose="02020603050405020304" pitchFamily="18" charset="0"/>
              </a:rPr>
              <a:t>D</a:t>
            </a:r>
            <a:endParaRPr lang="zh-CN" altLang="en-US" dirty="0">
              <a:solidFill>
                <a:srgbClr val="FF0000"/>
              </a:solidFill>
              <a:ea typeface="宋体" panose="02010600030101010101" pitchFamily="2" charset="-122"/>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9054935" y="2865833"/>
            <a:ext cx="2643374" cy="253763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78180" y="267335"/>
            <a:ext cx="10968990" cy="650875"/>
          </a:xfrm>
        </p:spPr>
        <p:txBody>
          <a:bodyPr>
            <a:normAutofit fontScale="90000"/>
          </a:bodyPr>
          <a:p>
            <a:r>
              <a:rPr lang="zh-CN" altLang="en-US" sz="3110" b="1" i="1">
                <a:latin typeface="+mj-ea"/>
                <a:cs typeface="+mj-ea"/>
              </a:rPr>
              <a:t>有的人死了，她的细胞却永远活着</a:t>
            </a:r>
            <a:r>
              <a:rPr lang="en-US" altLang="zh-CN" sz="3110" b="1" i="1">
                <a:latin typeface="+mj-ea"/>
                <a:cs typeface="+mj-ea"/>
              </a:rPr>
              <a:t>——</a:t>
            </a:r>
            <a:r>
              <a:rPr lang="zh-CN" altLang="en-US" sz="3110" b="1" i="1">
                <a:latin typeface="+mj-ea"/>
                <a:cs typeface="+mj-ea"/>
              </a:rPr>
              <a:t>你能想象是什么情况吗</a:t>
            </a:r>
            <a:r>
              <a:rPr lang="en-US" altLang="zh-CN" sz="3110" b="1" i="1">
                <a:latin typeface="+mj-ea"/>
                <a:cs typeface="+mj-ea"/>
              </a:rPr>
              <a:t>?</a:t>
            </a:r>
            <a:endParaRPr lang="en-US" altLang="zh-CN" sz="3110" b="1" i="1">
              <a:latin typeface="+mj-ea"/>
              <a:cs typeface="+mj-ea"/>
            </a:endParaRPr>
          </a:p>
        </p:txBody>
      </p:sp>
      <p:sp>
        <p:nvSpPr>
          <p:cNvPr id="3" name="内容占位符 2"/>
          <p:cNvSpPr>
            <a:spLocks noGrp="1"/>
          </p:cNvSpPr>
          <p:nvPr>
            <p:ph idx="1"/>
          </p:nvPr>
        </p:nvSpPr>
        <p:spPr>
          <a:xfrm>
            <a:off x="427355" y="1014730"/>
            <a:ext cx="11149965" cy="5061585"/>
          </a:xfrm>
        </p:spPr>
        <p:txBody>
          <a:bodyPr>
            <a:noAutofit/>
          </a:bodyPr>
          <a:p>
            <a:pPr marL="0" indent="0">
              <a:buNone/>
            </a:pPr>
            <a:r>
              <a:rPr lang="zh-CN" altLang="en-US" sz="2800" b="1" i="1">
                <a:solidFill>
                  <a:srgbClr val="7030A0"/>
                </a:solidFill>
                <a:latin typeface="+mj-ea"/>
                <a:ea typeface="+mj-ea"/>
                <a:cs typeface="楷体" panose="02010609060101010101" pitchFamily="49" charset="-122"/>
              </a:rPr>
              <a:t>资料一</a:t>
            </a:r>
            <a:r>
              <a:rPr lang="zh-CN" altLang="en-US" sz="2400" b="1">
                <a:latin typeface="楷体" panose="02010609060101010101" pitchFamily="49" charset="-122"/>
                <a:ea typeface="楷体" panose="02010609060101010101" pitchFamily="49" charset="-122"/>
                <a:cs typeface="楷体" panose="02010609060101010101" pitchFamily="49" charset="-122"/>
              </a:rPr>
              <a:t>：海瑞塔</a:t>
            </a:r>
            <a:r>
              <a:rPr lang="en-US" altLang="zh-CN" sz="2400" b="1">
                <a:latin typeface="楷体" panose="02010609060101010101" pitchFamily="49" charset="-122"/>
                <a:ea typeface="楷体" panose="02010609060101010101" pitchFamily="49" charset="-122"/>
                <a:cs typeface="楷体" panose="02010609060101010101" pitchFamily="49" charset="-122"/>
              </a:rPr>
              <a:t>·</a:t>
            </a:r>
            <a:r>
              <a:rPr lang="zh-CN" altLang="en-US" sz="2400" b="1">
                <a:latin typeface="楷体" panose="02010609060101010101" pitchFamily="49" charset="-122"/>
                <a:ea typeface="楷体" panose="02010609060101010101" pitchFamily="49" charset="-122"/>
                <a:cs typeface="楷体" panose="02010609060101010101" pitchFamily="49" charset="-122"/>
              </a:rPr>
              <a:t>拉克丝是一名美国普通黑人妇女，她因子宫颈癌于</a:t>
            </a:r>
            <a:r>
              <a:rPr lang="en-US" altLang="zh-CN" sz="2400" b="1">
                <a:latin typeface="楷体" panose="02010609060101010101" pitchFamily="49" charset="-122"/>
                <a:ea typeface="楷体" panose="02010609060101010101" pitchFamily="49" charset="-122"/>
                <a:cs typeface="楷体" panose="02010609060101010101" pitchFamily="49" charset="-122"/>
              </a:rPr>
              <a:t>1951</a:t>
            </a:r>
            <a:r>
              <a:rPr lang="zh-CN" altLang="en-US" sz="2400" b="1">
                <a:latin typeface="楷体" panose="02010609060101010101" pitchFamily="49" charset="-122"/>
                <a:ea typeface="楷体" panose="02010609060101010101" pitchFamily="49" charset="-122"/>
                <a:cs typeface="楷体" panose="02010609060101010101" pitchFamily="49" charset="-122"/>
              </a:rPr>
              <a:t>年</a:t>
            </a:r>
            <a:r>
              <a:rPr lang="en-US" altLang="zh-CN" sz="2400" b="1">
                <a:latin typeface="楷体" panose="02010609060101010101" pitchFamily="49" charset="-122"/>
                <a:ea typeface="楷体" panose="02010609060101010101" pitchFamily="49" charset="-122"/>
                <a:cs typeface="楷体" panose="02010609060101010101" pitchFamily="49" charset="-122"/>
              </a:rPr>
              <a:t>10</a:t>
            </a:r>
            <a:r>
              <a:rPr lang="zh-CN" altLang="en-US" sz="2400" b="1">
                <a:latin typeface="楷体" panose="02010609060101010101" pitchFamily="49" charset="-122"/>
                <a:ea typeface="楷体" panose="02010609060101010101" pitchFamily="49" charset="-122"/>
                <a:cs typeface="楷体" panose="02010609060101010101" pitchFamily="49" charset="-122"/>
              </a:rPr>
              <a:t>月</a:t>
            </a:r>
            <a:r>
              <a:rPr lang="en-US" altLang="zh-CN" sz="2400" b="1">
                <a:latin typeface="楷体" panose="02010609060101010101" pitchFamily="49" charset="-122"/>
                <a:ea typeface="楷体" panose="02010609060101010101" pitchFamily="49" charset="-122"/>
                <a:cs typeface="楷体" panose="02010609060101010101" pitchFamily="49" charset="-122"/>
              </a:rPr>
              <a:t>4</a:t>
            </a:r>
            <a:r>
              <a:rPr lang="zh-CN" altLang="en-US" sz="2400" b="1">
                <a:latin typeface="楷体" panose="02010609060101010101" pitchFamily="49" charset="-122"/>
                <a:ea typeface="楷体" panose="02010609060101010101" pitchFamily="49" charset="-122"/>
                <a:cs typeface="楷体" panose="02010609060101010101" pitchFamily="49" charset="-122"/>
              </a:rPr>
              <a:t>日病逝于约翰霍普金斯大学医院，年仅三十一岁。治疗期间，医生按照惯例收集了她的细胞样本，在其后的培养过程中，竟发现这些细胞自由地分裂着。只要温度、营养合适，它们就可以永远分裂下去。她的宫颈癌细胞成为人类首株永生的细胞，简称</a:t>
            </a:r>
            <a:r>
              <a:rPr lang="en-US" altLang="zh-CN" sz="2400" b="1">
                <a:solidFill>
                  <a:srgbClr val="FF0000"/>
                </a:solidFill>
                <a:latin typeface="楷体" panose="02010609060101010101" pitchFamily="49" charset="-122"/>
                <a:ea typeface="楷体" panose="02010609060101010101" pitchFamily="49" charset="-122"/>
                <a:cs typeface="楷体" panose="02010609060101010101" pitchFamily="49" charset="-122"/>
              </a:rPr>
              <a:t>Hela</a:t>
            </a:r>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rPr>
              <a:t>细胞</a:t>
            </a:r>
            <a:r>
              <a:rPr lang="en-US" altLang="zh-CN" sz="2400" b="1">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rPr>
              <a:t>海拉细胞</a:t>
            </a:r>
            <a:r>
              <a:rPr lang="en-US" altLang="zh-CN" sz="2400" b="1">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a:latin typeface="楷体" panose="02010609060101010101" pitchFamily="49" charset="-122"/>
                <a:ea typeface="楷体" panose="02010609060101010101" pitchFamily="49" charset="-122"/>
                <a:cs typeface="楷体" panose="02010609060101010101" pitchFamily="49" charset="-122"/>
              </a:rPr>
              <a:t>。科学家利用这种细胞的超强生命力，在全世界的实验室里大批繁殖，广泛传播。大部分实验室里的离体细胞都来自</a:t>
            </a:r>
            <a:r>
              <a:rPr lang="en-US" altLang="zh-CN" sz="2400" b="1">
                <a:latin typeface="楷体" panose="02010609060101010101" pitchFamily="49" charset="-122"/>
                <a:ea typeface="楷体" panose="02010609060101010101" pitchFamily="49" charset="-122"/>
                <a:cs typeface="楷体" panose="02010609060101010101" pitchFamily="49" charset="-122"/>
              </a:rPr>
              <a:t>“</a:t>
            </a:r>
            <a:r>
              <a:rPr lang="zh-CN" altLang="en-US" sz="2400" b="1">
                <a:latin typeface="楷体" panose="02010609060101010101" pitchFamily="49" charset="-122"/>
                <a:ea typeface="楷体" panose="02010609060101010101" pitchFamily="49" charset="-122"/>
                <a:cs typeface="楷体" panose="02010609060101010101" pitchFamily="49" charset="-122"/>
              </a:rPr>
              <a:t>海拉</a:t>
            </a:r>
            <a:r>
              <a:rPr lang="en-US" altLang="zh-CN" sz="2400" b="1">
                <a:latin typeface="楷体" panose="02010609060101010101" pitchFamily="49" charset="-122"/>
                <a:ea typeface="楷体" panose="02010609060101010101" pitchFamily="49" charset="-122"/>
                <a:cs typeface="楷体" panose="02010609060101010101" pitchFamily="49" charset="-122"/>
              </a:rPr>
              <a:t>”</a:t>
            </a:r>
            <a:r>
              <a:rPr lang="zh-CN" altLang="en-US" sz="2400" b="1">
                <a:latin typeface="楷体" panose="02010609060101010101" pitchFamily="49" charset="-122"/>
                <a:ea typeface="楷体" panose="02010609060101010101" pitchFamily="49" charset="-122"/>
                <a:cs typeface="楷体" panose="02010609060101010101" pitchFamily="49" charset="-122"/>
              </a:rPr>
              <a:t>的繁殖。现在</a:t>
            </a:r>
            <a:r>
              <a:rPr lang="en-US" altLang="zh-CN" sz="2400" b="1">
                <a:latin typeface="楷体" panose="02010609060101010101" pitchFamily="49" charset="-122"/>
                <a:ea typeface="楷体" panose="02010609060101010101" pitchFamily="49" charset="-122"/>
                <a:cs typeface="楷体" panose="02010609060101010101" pitchFamily="49" charset="-122"/>
              </a:rPr>
              <a:t>,</a:t>
            </a:r>
            <a:r>
              <a:rPr lang="zh-CN" altLang="en-US" sz="2400" b="1">
                <a:latin typeface="楷体" panose="02010609060101010101" pitchFamily="49" charset="-122"/>
                <a:ea typeface="楷体" panose="02010609060101010101" pitchFamily="49" charset="-122"/>
                <a:cs typeface="楷体" panose="02010609060101010101" pitchFamily="49" charset="-122"/>
              </a:rPr>
              <a:t>海拉细胞已经成为生物学研究中的标准细胞。在基础医学的研究领域，几乎每一篇重要的论文，背后都包含用海拉细胞所做的实验。另一个统计数据也许更能说明海拉细胞对人类科学的推动作用：进入</a:t>
            </a:r>
            <a:r>
              <a:rPr lang="en-US" altLang="zh-CN" sz="2400" b="1">
                <a:latin typeface="楷体" panose="02010609060101010101" pitchFamily="49" charset="-122"/>
                <a:ea typeface="楷体" panose="02010609060101010101" pitchFamily="49" charset="-122"/>
                <a:cs typeface="楷体" panose="02010609060101010101" pitchFamily="49" charset="-122"/>
              </a:rPr>
              <a:t>21</a:t>
            </a:r>
            <a:r>
              <a:rPr lang="zh-CN" altLang="en-US" sz="2400" b="1">
                <a:latin typeface="楷体" panose="02010609060101010101" pitchFamily="49" charset="-122"/>
                <a:ea typeface="楷体" panose="02010609060101010101" pitchFamily="49" charset="-122"/>
                <a:cs typeface="楷体" panose="02010609060101010101" pitchFamily="49" charset="-122"/>
              </a:rPr>
              <a:t>世纪以来，已经有</a:t>
            </a:r>
            <a:r>
              <a:rPr lang="en-US" altLang="zh-CN" sz="2400" b="1">
                <a:latin typeface="楷体" panose="02010609060101010101" pitchFamily="49" charset="-122"/>
                <a:ea typeface="楷体" panose="02010609060101010101" pitchFamily="49" charset="-122"/>
                <a:cs typeface="楷体" panose="02010609060101010101" pitchFamily="49" charset="-122"/>
              </a:rPr>
              <a:t>5</a:t>
            </a:r>
            <a:r>
              <a:rPr lang="zh-CN" altLang="en-US" sz="2400" b="1">
                <a:latin typeface="楷体" panose="02010609060101010101" pitchFamily="49" charset="-122"/>
                <a:ea typeface="楷体" panose="02010609060101010101" pitchFamily="49" charset="-122"/>
                <a:cs typeface="楷体" panose="02010609060101010101" pitchFamily="49" charset="-122"/>
              </a:rPr>
              <a:t>个基于海拉细胞的研究成果获得诺贝尔奖。有科学家估计说</a:t>
            </a:r>
            <a:r>
              <a:rPr lang="en-US" altLang="zh-CN" sz="2400" b="1">
                <a:latin typeface="楷体" panose="02010609060101010101" pitchFamily="49" charset="-122"/>
                <a:ea typeface="楷体" panose="02010609060101010101" pitchFamily="49" charset="-122"/>
                <a:cs typeface="楷体" panose="02010609060101010101" pitchFamily="49" charset="-122"/>
              </a:rPr>
              <a:t>,</a:t>
            </a:r>
            <a:r>
              <a:rPr lang="zh-CN" altLang="en-US" sz="2400" b="1">
                <a:latin typeface="楷体" panose="02010609060101010101" pitchFamily="49" charset="-122"/>
                <a:ea typeface="楷体" panose="02010609060101010101" pitchFamily="49" charset="-122"/>
                <a:cs typeface="楷体" panose="02010609060101010101" pitchFamily="49" charset="-122"/>
              </a:rPr>
              <a:t>如果我们能把所有的海拉细胞都集合起来，它们的重量会超过</a:t>
            </a:r>
            <a:r>
              <a:rPr lang="en-US" altLang="zh-CN" sz="2400" b="1">
                <a:latin typeface="楷体" panose="02010609060101010101" pitchFamily="49" charset="-122"/>
                <a:ea typeface="楷体" panose="02010609060101010101" pitchFamily="49" charset="-122"/>
                <a:cs typeface="楷体" panose="02010609060101010101" pitchFamily="49" charset="-122"/>
              </a:rPr>
              <a:t>5000</a:t>
            </a:r>
            <a:r>
              <a:rPr lang="zh-CN" altLang="en-US" sz="2400" b="1">
                <a:latin typeface="楷体" panose="02010609060101010101" pitchFamily="49" charset="-122"/>
                <a:ea typeface="楷体" panose="02010609060101010101" pitchFamily="49" charset="-122"/>
                <a:cs typeface="楷体" panose="02010609060101010101" pitchFamily="49" charset="-122"/>
              </a:rPr>
              <a:t>万吨</a:t>
            </a:r>
            <a:r>
              <a:rPr lang="en-US" altLang="zh-CN" sz="2400" b="1">
                <a:latin typeface="楷体" panose="02010609060101010101" pitchFamily="49" charset="-122"/>
                <a:ea typeface="楷体" panose="02010609060101010101" pitchFamily="49" charset="-122"/>
                <a:cs typeface="楷体" panose="02010609060101010101" pitchFamily="49" charset="-122"/>
              </a:rPr>
              <a:t>——</a:t>
            </a:r>
            <a:r>
              <a:rPr lang="zh-CN" altLang="en-US" sz="2400" b="1">
                <a:latin typeface="楷体" panose="02010609060101010101" pitchFamily="49" charset="-122"/>
                <a:ea typeface="楷体" panose="02010609060101010101" pitchFamily="49" charset="-122"/>
                <a:cs typeface="楷体" panose="02010609060101010101" pitchFamily="49" charset="-122"/>
              </a:rPr>
              <a:t>这相当于</a:t>
            </a:r>
            <a:r>
              <a:rPr lang="en-US" altLang="zh-CN" sz="2400" b="1">
                <a:latin typeface="楷体" panose="02010609060101010101" pitchFamily="49" charset="-122"/>
                <a:ea typeface="楷体" panose="02010609060101010101" pitchFamily="49" charset="-122"/>
                <a:cs typeface="楷体" panose="02010609060101010101" pitchFamily="49" charset="-122"/>
              </a:rPr>
              <a:t>100</a:t>
            </a:r>
            <a:r>
              <a:rPr lang="zh-CN" altLang="en-US" sz="2400" b="1">
                <a:latin typeface="楷体" panose="02010609060101010101" pitchFamily="49" charset="-122"/>
                <a:ea typeface="楷体" panose="02010609060101010101" pitchFamily="49" charset="-122"/>
                <a:cs typeface="楷体" panose="02010609060101010101" pitchFamily="49" charset="-122"/>
              </a:rPr>
              <a:t>个帝国大厦的重量。</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39115" y="351790"/>
            <a:ext cx="11439525" cy="5897880"/>
          </a:xfrm>
        </p:spPr>
        <p:txBody>
          <a:bodyPr>
            <a:normAutofit fontScale="25000"/>
          </a:bodyPr>
          <a:p>
            <a:pPr marL="0" indent="0">
              <a:buNone/>
            </a:pPr>
            <a:r>
              <a:rPr lang="zh-CN" altLang="en-US" sz="7000" b="1" i="1" dirty="0">
                <a:solidFill>
                  <a:srgbClr val="7030A0"/>
                </a:solidFill>
                <a:latin typeface="+mj-ea"/>
                <a:ea typeface="+mj-ea"/>
                <a:cs typeface="+mj-ea"/>
                <a:sym typeface="+mn-ea"/>
              </a:rPr>
              <a:t>思考</a:t>
            </a:r>
            <a:r>
              <a:rPr lang="en-US" altLang="zh-CN" sz="7000" b="1" i="1" dirty="0">
                <a:solidFill>
                  <a:srgbClr val="7030A0"/>
                </a:solidFill>
                <a:latin typeface="+mj-ea"/>
                <a:ea typeface="+mj-ea"/>
                <a:cs typeface="+mj-ea"/>
                <a:sym typeface="+mn-ea"/>
              </a:rPr>
              <a:t>1</a:t>
            </a:r>
            <a:r>
              <a:rPr lang="zh-CN" altLang="en-US" sz="7000" b="1" i="1">
                <a:solidFill>
                  <a:srgbClr val="7030A0"/>
                </a:solidFill>
                <a:latin typeface="+mj-ea"/>
                <a:ea typeface="+mj-ea"/>
                <a:cs typeface="+mj-ea"/>
              </a:rPr>
              <a:t>：</a:t>
            </a:r>
            <a:endParaRPr lang="zh-CN" altLang="en-US" sz="7000" b="1" i="1">
              <a:solidFill>
                <a:srgbClr val="7030A0"/>
              </a:solidFill>
              <a:latin typeface="+mj-ea"/>
              <a:ea typeface="+mj-ea"/>
              <a:cs typeface="+mj-ea"/>
            </a:endParaRPr>
          </a:p>
          <a:p>
            <a:pPr marL="0" indent="0">
              <a:buNone/>
            </a:pPr>
            <a:r>
              <a:rPr lang="zh-CN" altLang="en-US" sz="5600" b="1">
                <a:latin typeface="楷体" panose="02010609060101010101" pitchFamily="49" charset="-122"/>
                <a:ea typeface="楷体" panose="02010609060101010101" pitchFamily="49" charset="-122"/>
                <a:cs typeface="楷体" panose="02010609060101010101" pitchFamily="49" charset="-122"/>
              </a:rPr>
              <a:t>（</a:t>
            </a:r>
            <a:r>
              <a:rPr lang="en-US" sz="9335" b="1">
                <a:latin typeface="楷体" panose="02010609060101010101" pitchFamily="49" charset="-122"/>
                <a:ea typeface="楷体" panose="02010609060101010101" pitchFamily="49" charset="-122"/>
                <a:cs typeface="楷体" panose="02010609060101010101" pitchFamily="49" charset="-122"/>
              </a:rPr>
              <a:t>1</a:t>
            </a:r>
            <a:r>
              <a:rPr lang="zh-CN" altLang="en-US" sz="9335" b="1">
                <a:latin typeface="楷体" panose="02010609060101010101" pitchFamily="49" charset="-122"/>
                <a:ea typeface="楷体" panose="02010609060101010101" pitchFamily="49" charset="-122"/>
                <a:cs typeface="楷体" panose="02010609060101010101" pitchFamily="49" charset="-122"/>
              </a:rPr>
              <a:t>）海拉细胞培养需要满足的条件</a:t>
            </a:r>
            <a:r>
              <a:rPr lang="en-US" altLang="zh-CN" sz="9335" b="1">
                <a:latin typeface="楷体" panose="02010609060101010101" pitchFamily="49" charset="-122"/>
                <a:ea typeface="楷体" panose="02010609060101010101" pitchFamily="49" charset="-122"/>
                <a:cs typeface="楷体" panose="02010609060101010101" pitchFamily="49" charset="-122"/>
                <a:sym typeface="+mn-ea"/>
              </a:rPr>
              <a:t>__________________</a:t>
            </a:r>
            <a:r>
              <a:rPr lang="en-US" altLang="zh-CN" sz="9335" b="1">
                <a:latin typeface="楷体" panose="02010609060101010101" pitchFamily="49" charset="-122"/>
                <a:ea typeface="楷体" panose="02010609060101010101" pitchFamily="49" charset="-122"/>
                <a:cs typeface="楷体" panose="02010609060101010101" pitchFamily="49" charset="-122"/>
                <a:sym typeface="+mn-ea"/>
              </a:rPr>
              <a:t>__________________</a:t>
            </a:r>
            <a:endParaRPr lang="en-US" altLang="zh-CN" sz="9335" b="1">
              <a:latin typeface="楷体" panose="02010609060101010101" pitchFamily="49" charset="-122"/>
              <a:ea typeface="楷体" panose="02010609060101010101" pitchFamily="49" charset="-122"/>
              <a:cs typeface="楷体" panose="02010609060101010101" pitchFamily="49" charset="-122"/>
              <a:sym typeface="+mn-ea"/>
            </a:endParaRPr>
          </a:p>
          <a:p>
            <a:pPr marL="0" indent="0">
              <a:buNone/>
            </a:pPr>
            <a:r>
              <a:rPr lang="zh-CN" altLang="en-US" sz="9335" b="1">
                <a:latin typeface="楷体" panose="02010609060101010101" pitchFamily="49" charset="-122"/>
                <a:ea typeface="楷体" panose="02010609060101010101" pitchFamily="49" charset="-122"/>
                <a:cs typeface="楷体" panose="02010609060101010101" pitchFamily="49" charset="-122"/>
                <a:sym typeface="+mn-ea"/>
              </a:rPr>
              <a:t>（</a:t>
            </a:r>
            <a:r>
              <a:rPr lang="en-US" altLang="zh-CN" sz="9335" b="1">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9335"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9335" b="1">
                <a:latin typeface="楷体" panose="02010609060101010101" pitchFamily="49" charset="-122"/>
                <a:ea typeface="楷体" panose="02010609060101010101" pitchFamily="49" charset="-122"/>
                <a:cs typeface="楷体" panose="02010609060101010101" pitchFamily="49" charset="-122"/>
              </a:rPr>
              <a:t>在动物细胞培养时，通常在合成培养基中加入适量血清，其原因是</a:t>
            </a:r>
            <a:r>
              <a:rPr lang="en-US" altLang="zh-CN" sz="9335" b="1">
                <a:latin typeface="楷体" panose="02010609060101010101" pitchFamily="49" charset="-122"/>
                <a:ea typeface="楷体" panose="02010609060101010101" pitchFamily="49" charset="-122"/>
                <a:cs typeface="楷体" panose="02010609060101010101" pitchFamily="49" charset="-122"/>
              </a:rPr>
              <a:t>_</a:t>
            </a:r>
            <a:r>
              <a:rPr lang="en-US" altLang="zh-CN" sz="9335" b="1">
                <a:latin typeface="楷体" panose="02010609060101010101" pitchFamily="49" charset="-122"/>
                <a:ea typeface="楷体" panose="02010609060101010101" pitchFamily="49" charset="-122"/>
                <a:cs typeface="楷体" panose="02010609060101010101" pitchFamily="49" charset="-122"/>
                <a:sym typeface="+mn-ea"/>
              </a:rPr>
              <a:t>___</a:t>
            </a:r>
            <a:r>
              <a:rPr lang="en-US" altLang="zh-CN" sz="9335" b="1">
                <a:latin typeface="楷体" panose="02010609060101010101" pitchFamily="49" charset="-122"/>
                <a:ea typeface="楷体" panose="02010609060101010101" pitchFamily="49" charset="-122"/>
                <a:cs typeface="楷体" panose="02010609060101010101" pitchFamily="49" charset="-122"/>
              </a:rPr>
              <a:t>_</a:t>
            </a:r>
            <a:r>
              <a:rPr lang="en-US" altLang="zh-CN" sz="9335" b="1">
                <a:latin typeface="楷体" panose="02010609060101010101" pitchFamily="49" charset="-122"/>
                <a:ea typeface="楷体" panose="02010609060101010101" pitchFamily="49" charset="-122"/>
                <a:cs typeface="楷体" panose="02010609060101010101" pitchFamily="49" charset="-122"/>
                <a:sym typeface="+mn-ea"/>
              </a:rPr>
              <a:t>___</a:t>
            </a:r>
            <a:r>
              <a:rPr lang="en-US" altLang="zh-CN" sz="9335" b="1">
                <a:latin typeface="楷体" panose="02010609060101010101" pitchFamily="49" charset="-122"/>
                <a:ea typeface="楷体" panose="02010609060101010101" pitchFamily="49" charset="-122"/>
                <a:cs typeface="楷体" panose="02010609060101010101" pitchFamily="49" charset="-122"/>
                <a:sym typeface="+mn-ea"/>
              </a:rPr>
              <a:t>___</a:t>
            </a:r>
            <a:r>
              <a:rPr lang="en-US" altLang="zh-CN" sz="9335" b="1">
                <a:latin typeface="楷体" panose="02010609060101010101" pitchFamily="49" charset="-122"/>
                <a:ea typeface="楷体" panose="02010609060101010101" pitchFamily="49" charset="-122"/>
                <a:cs typeface="楷体" panose="02010609060101010101" pitchFamily="49" charset="-122"/>
                <a:sym typeface="+mn-ea"/>
              </a:rPr>
              <a:t>_</a:t>
            </a:r>
            <a:r>
              <a:rPr lang="en-US" altLang="zh-CN" sz="9335" b="1">
                <a:latin typeface="楷体" panose="02010609060101010101" pitchFamily="49" charset="-122"/>
                <a:ea typeface="楷体" panose="02010609060101010101" pitchFamily="49" charset="-122"/>
                <a:cs typeface="楷体" panose="02010609060101010101" pitchFamily="49" charset="-122"/>
                <a:sym typeface="+mn-ea"/>
              </a:rPr>
              <a:t>____</a:t>
            </a:r>
            <a:r>
              <a:rPr lang="en-US" altLang="zh-CN" sz="9335" b="1">
                <a:latin typeface="楷体" panose="02010609060101010101" pitchFamily="49" charset="-122"/>
                <a:ea typeface="楷体" panose="02010609060101010101" pitchFamily="49" charset="-122"/>
                <a:cs typeface="楷体" panose="02010609060101010101" pitchFamily="49" charset="-122"/>
                <a:sym typeface="+mn-ea"/>
              </a:rPr>
              <a:t>_</a:t>
            </a:r>
            <a:r>
              <a:rPr lang="en-US" altLang="zh-CN" sz="9335" b="1">
                <a:latin typeface="楷体" panose="02010609060101010101" pitchFamily="49" charset="-122"/>
                <a:ea typeface="楷体" panose="02010609060101010101" pitchFamily="49" charset="-122"/>
                <a:cs typeface="楷体" panose="02010609060101010101" pitchFamily="49" charset="-122"/>
                <a:sym typeface="+mn-ea"/>
              </a:rPr>
              <a:t>______</a:t>
            </a:r>
            <a:r>
              <a:rPr lang="en-US" altLang="zh-CN" sz="9335" b="1">
                <a:latin typeface="楷体" panose="02010609060101010101" pitchFamily="49" charset="-122"/>
                <a:ea typeface="楷体" panose="02010609060101010101" pitchFamily="49" charset="-122"/>
                <a:cs typeface="楷体" panose="02010609060101010101" pitchFamily="49" charset="-122"/>
                <a:sym typeface="+mn-ea"/>
              </a:rPr>
              <a:t>_</a:t>
            </a:r>
            <a:r>
              <a:rPr lang="en-US" altLang="zh-CN" sz="9335" b="1">
                <a:latin typeface="楷体" panose="02010609060101010101" pitchFamily="49" charset="-122"/>
                <a:ea typeface="楷体" panose="02010609060101010101" pitchFamily="49" charset="-122"/>
                <a:cs typeface="楷体" panose="02010609060101010101" pitchFamily="49" charset="-122"/>
                <a:sym typeface="+mn-ea"/>
              </a:rPr>
              <a:t>_____</a:t>
            </a:r>
            <a:r>
              <a:rPr lang="en-US" altLang="zh-CN" sz="9335" b="1">
                <a:latin typeface="楷体" panose="02010609060101010101" pitchFamily="49" charset="-122"/>
                <a:ea typeface="楷体" panose="02010609060101010101" pitchFamily="49" charset="-122"/>
                <a:cs typeface="楷体" panose="02010609060101010101" pitchFamily="49" charset="-122"/>
              </a:rPr>
              <a:t>___</a:t>
            </a:r>
            <a:r>
              <a:rPr lang="zh-CN" altLang="en-US" sz="9335" b="1">
                <a:latin typeface="楷体" panose="02010609060101010101" pitchFamily="49" charset="-122"/>
                <a:ea typeface="楷体" panose="02010609060101010101" pitchFamily="49" charset="-122"/>
                <a:cs typeface="楷体" panose="02010609060101010101" pitchFamily="49" charset="-122"/>
              </a:rPr>
              <a:t>。细胞培养应在含</a:t>
            </a:r>
            <a:r>
              <a:rPr lang="en-US" altLang="zh-CN" sz="9335" b="1">
                <a:latin typeface="楷体" panose="02010609060101010101" pitchFamily="49" charset="-122"/>
                <a:ea typeface="楷体" panose="02010609060101010101" pitchFamily="49" charset="-122"/>
                <a:cs typeface="楷体" panose="02010609060101010101" pitchFamily="49" charset="-122"/>
              </a:rPr>
              <a:t>5%</a:t>
            </a:r>
            <a:r>
              <a:rPr lang="zh-CN" altLang="en-US" sz="9335" b="1">
                <a:latin typeface="楷体" panose="02010609060101010101" pitchFamily="49" charset="-122"/>
                <a:ea typeface="楷体" panose="02010609060101010101" pitchFamily="49" charset="-122"/>
                <a:cs typeface="楷体" panose="02010609060101010101" pitchFamily="49" charset="-122"/>
              </a:rPr>
              <a:t>的</a:t>
            </a:r>
            <a:r>
              <a:rPr lang="en-US" altLang="zh-CN" sz="9335" b="1">
                <a:latin typeface="楷体" panose="02010609060101010101" pitchFamily="49" charset="-122"/>
                <a:ea typeface="楷体" panose="02010609060101010101" pitchFamily="49" charset="-122"/>
                <a:cs typeface="楷体" panose="02010609060101010101" pitchFamily="49" charset="-122"/>
              </a:rPr>
              <a:t>CO</a:t>
            </a:r>
            <a:r>
              <a:rPr lang="en-US" altLang="zh-CN" sz="9335" b="1" baseline="-33000">
                <a:solidFill>
                  <a:schemeClr val="tx1">
                    <a:lumMod val="65000"/>
                    <a:lumOff val="35000"/>
                  </a:schemeClr>
                </a:solidFill>
                <a:uFillTx/>
                <a:latin typeface="楷体" panose="02010609060101010101" pitchFamily="49" charset="-122"/>
                <a:ea typeface="楷体" panose="02010609060101010101" pitchFamily="49" charset="-122"/>
                <a:cs typeface="楷体" panose="02010609060101010101" pitchFamily="49" charset="-122"/>
              </a:rPr>
              <a:t>2</a:t>
            </a:r>
            <a:r>
              <a:rPr lang="zh-CN" altLang="en-US" sz="9335" b="1">
                <a:latin typeface="楷体" panose="02010609060101010101" pitchFamily="49" charset="-122"/>
                <a:ea typeface="楷体" panose="02010609060101010101" pitchFamily="49" charset="-122"/>
                <a:cs typeface="楷体" panose="02010609060101010101" pitchFamily="49" charset="-122"/>
              </a:rPr>
              <a:t>的恒温培养箱中进行，</a:t>
            </a:r>
            <a:r>
              <a:rPr lang="en-US" altLang="zh-CN" sz="9335" b="1">
                <a:latin typeface="楷体" panose="02010609060101010101" pitchFamily="49" charset="-122"/>
                <a:ea typeface="楷体" panose="02010609060101010101" pitchFamily="49" charset="-122"/>
                <a:cs typeface="楷体" panose="02010609060101010101" pitchFamily="49" charset="-122"/>
              </a:rPr>
              <a:t>CO</a:t>
            </a:r>
            <a:r>
              <a:rPr lang="en-US" altLang="zh-CN" sz="9335" b="1" baseline="-25000">
                <a:solidFill>
                  <a:schemeClr val="tx1">
                    <a:lumMod val="65000"/>
                    <a:lumOff val="35000"/>
                  </a:schemeClr>
                </a:solidFill>
                <a:uFillTx/>
                <a:latin typeface="楷体" panose="02010609060101010101" pitchFamily="49" charset="-122"/>
                <a:ea typeface="楷体" panose="02010609060101010101" pitchFamily="49" charset="-122"/>
                <a:cs typeface="楷体" panose="02010609060101010101" pitchFamily="49" charset="-122"/>
              </a:rPr>
              <a:t>2</a:t>
            </a:r>
            <a:r>
              <a:rPr lang="zh-CN" altLang="en-US" sz="9335" b="1">
                <a:latin typeface="楷体" panose="02010609060101010101" pitchFamily="49" charset="-122"/>
                <a:ea typeface="楷体" panose="02010609060101010101" pitchFamily="49" charset="-122"/>
                <a:cs typeface="楷体" panose="02010609060101010101" pitchFamily="49" charset="-122"/>
              </a:rPr>
              <a:t>的作用是</a:t>
            </a:r>
            <a:r>
              <a:rPr lang="en-US" altLang="zh-CN" sz="9335" b="1">
                <a:latin typeface="楷体" panose="02010609060101010101" pitchFamily="49" charset="-122"/>
                <a:ea typeface="楷体" panose="02010609060101010101" pitchFamily="49" charset="-122"/>
                <a:cs typeface="楷体" panose="02010609060101010101" pitchFamily="49" charset="-122"/>
              </a:rPr>
              <a:t>____________</a:t>
            </a:r>
            <a:r>
              <a:rPr lang="zh-CN" altLang="en-US" sz="9335" b="1">
                <a:latin typeface="楷体" panose="02010609060101010101" pitchFamily="49" charset="-122"/>
                <a:ea typeface="楷体" panose="02010609060101010101" pitchFamily="49" charset="-122"/>
                <a:cs typeface="楷体" panose="02010609060101010101" pitchFamily="49" charset="-122"/>
              </a:rPr>
              <a:t>。</a:t>
            </a:r>
            <a:endParaRPr lang="zh-CN" altLang="en-US" sz="9335" b="1">
              <a:latin typeface="楷体" panose="02010609060101010101" pitchFamily="49" charset="-122"/>
              <a:ea typeface="楷体" panose="02010609060101010101" pitchFamily="49" charset="-122"/>
              <a:cs typeface="楷体" panose="02010609060101010101" pitchFamily="49" charset="-122"/>
            </a:endParaRPr>
          </a:p>
          <a:p>
            <a:pPr marL="0" indent="0">
              <a:buNone/>
            </a:pPr>
            <a:r>
              <a:rPr lang="zh-CN" altLang="en-US" sz="9335" b="1">
                <a:latin typeface="楷体" panose="02010609060101010101" pitchFamily="49" charset="-122"/>
                <a:ea typeface="楷体" panose="02010609060101010101" pitchFamily="49" charset="-122"/>
                <a:cs typeface="楷体" panose="02010609060101010101" pitchFamily="49" charset="-122"/>
              </a:rPr>
              <a:t>（</a:t>
            </a:r>
            <a:r>
              <a:rPr lang="en-US" altLang="zh-CN" sz="9335" b="1">
                <a:latin typeface="楷体" panose="02010609060101010101" pitchFamily="49" charset="-122"/>
                <a:ea typeface="楷体" panose="02010609060101010101" pitchFamily="49" charset="-122"/>
                <a:cs typeface="楷体" panose="02010609060101010101" pitchFamily="49" charset="-122"/>
              </a:rPr>
              <a:t>3</a:t>
            </a:r>
            <a:r>
              <a:rPr lang="zh-CN" altLang="en-US" sz="9335" b="1">
                <a:latin typeface="楷体" panose="02010609060101010101" pitchFamily="49" charset="-122"/>
                <a:ea typeface="楷体" panose="02010609060101010101" pitchFamily="49" charset="-122"/>
                <a:cs typeface="楷体" panose="02010609060101010101" pitchFamily="49" charset="-122"/>
              </a:rPr>
              <a:t>）若用动物的肝脏组织块制备肝细胞悬液，需用</a:t>
            </a:r>
            <a:r>
              <a:rPr lang="en-US" altLang="zh-CN" sz="9335" b="1">
                <a:latin typeface="楷体" panose="02010609060101010101" pitchFamily="49" charset="-122"/>
                <a:ea typeface="楷体" panose="02010609060101010101" pitchFamily="49" charset="-122"/>
                <a:cs typeface="楷体" panose="02010609060101010101" pitchFamily="49" charset="-122"/>
              </a:rPr>
              <a:t>__________________</a:t>
            </a:r>
            <a:r>
              <a:rPr lang="zh-CN" altLang="en-US" sz="9335" b="1">
                <a:latin typeface="楷体" panose="02010609060101010101" pitchFamily="49" charset="-122"/>
                <a:ea typeface="楷体" panose="02010609060101010101" pitchFamily="49" charset="-122"/>
                <a:cs typeface="楷体" panose="02010609060101010101" pitchFamily="49" charset="-122"/>
              </a:rPr>
              <a:t>处理。为了防止细胞培养过程中细菌的污染，可向培养液中加入适量的</a:t>
            </a:r>
            <a:r>
              <a:rPr lang="en-US" altLang="zh-CN" sz="9335" b="1">
                <a:latin typeface="楷体" panose="02010609060101010101" pitchFamily="49" charset="-122"/>
                <a:ea typeface="楷体" panose="02010609060101010101" pitchFamily="49" charset="-122"/>
                <a:cs typeface="楷体" panose="02010609060101010101" pitchFamily="49" charset="-122"/>
              </a:rPr>
              <a:t>______________</a:t>
            </a:r>
            <a:r>
              <a:rPr lang="zh-CN" altLang="en-US" sz="9335" b="1">
                <a:latin typeface="楷体" panose="02010609060101010101" pitchFamily="49" charset="-122"/>
                <a:ea typeface="楷体" panose="02010609060101010101" pitchFamily="49" charset="-122"/>
                <a:cs typeface="楷体" panose="02010609060101010101" pitchFamily="49" charset="-122"/>
              </a:rPr>
              <a:t>。</a:t>
            </a:r>
            <a:endParaRPr lang="zh-CN" altLang="en-US" sz="9335" b="1">
              <a:latin typeface="楷体" panose="02010609060101010101" pitchFamily="49" charset="-122"/>
              <a:ea typeface="楷体" panose="02010609060101010101" pitchFamily="49" charset="-122"/>
              <a:cs typeface="楷体" panose="02010609060101010101" pitchFamily="49" charset="-122"/>
            </a:endParaRPr>
          </a:p>
          <a:p>
            <a:pPr marL="0" indent="0">
              <a:buNone/>
            </a:pPr>
            <a:r>
              <a:rPr lang="zh-CN" altLang="en-US" sz="9335" b="1">
                <a:latin typeface="楷体" panose="02010609060101010101" pitchFamily="49" charset="-122"/>
                <a:ea typeface="楷体" panose="02010609060101010101" pitchFamily="49" charset="-122"/>
                <a:cs typeface="楷体" panose="02010609060101010101" pitchFamily="49" charset="-122"/>
              </a:rPr>
              <a:t>（</a:t>
            </a:r>
            <a:r>
              <a:rPr lang="en-US" altLang="zh-CN" sz="9335" b="1">
                <a:latin typeface="楷体" panose="02010609060101010101" pitchFamily="49" charset="-122"/>
                <a:ea typeface="楷体" panose="02010609060101010101" pitchFamily="49" charset="-122"/>
                <a:cs typeface="楷体" panose="02010609060101010101" pitchFamily="49" charset="-122"/>
              </a:rPr>
              <a:t>4</a:t>
            </a:r>
            <a:r>
              <a:rPr lang="zh-CN" altLang="en-US" sz="9335" b="1">
                <a:latin typeface="楷体" panose="02010609060101010101" pitchFamily="49" charset="-122"/>
                <a:ea typeface="楷体" panose="02010609060101010101" pitchFamily="49" charset="-122"/>
                <a:cs typeface="楷体" panose="02010609060101010101" pitchFamily="49" charset="-122"/>
              </a:rPr>
              <a:t>）已知癌基因</a:t>
            </a:r>
            <a:r>
              <a:rPr lang="en-US" altLang="zh-CN" sz="9335" b="1">
                <a:latin typeface="楷体" panose="02010609060101010101" pitchFamily="49" charset="-122"/>
                <a:ea typeface="楷体" panose="02010609060101010101" pitchFamily="49" charset="-122"/>
                <a:cs typeface="楷体" panose="02010609060101010101" pitchFamily="49" charset="-122"/>
              </a:rPr>
              <a:t>X</a:t>
            </a:r>
            <a:r>
              <a:rPr lang="zh-CN" altLang="en-US" sz="9335" b="1">
                <a:latin typeface="楷体" panose="02010609060101010101" pitchFamily="49" charset="-122"/>
                <a:ea typeface="楷体" panose="02010609060101010101" pitchFamily="49" charset="-122"/>
                <a:cs typeface="楷体" panose="02010609060101010101" pitchFamily="49" charset="-122"/>
              </a:rPr>
              <a:t>过量表达与宫颈肿瘤的发生密切相关，要试验一种抗肿瘤药物</a:t>
            </a:r>
            <a:r>
              <a:rPr lang="en-US" altLang="zh-CN" sz="9335" b="1">
                <a:latin typeface="楷体" panose="02010609060101010101" pitchFamily="49" charset="-122"/>
                <a:ea typeface="楷体" panose="02010609060101010101" pitchFamily="49" charset="-122"/>
                <a:cs typeface="楷体" panose="02010609060101010101" pitchFamily="49" charset="-122"/>
              </a:rPr>
              <a:t>Y</a:t>
            </a:r>
            <a:r>
              <a:rPr lang="zh-CN" altLang="en-US" sz="9335" b="1">
                <a:latin typeface="楷体" panose="02010609060101010101" pitchFamily="49" charset="-122"/>
                <a:ea typeface="楷体" panose="02010609060101010101" pitchFamily="49" charset="-122"/>
                <a:cs typeface="楷体" panose="02010609060101010101" pitchFamily="49" charset="-122"/>
              </a:rPr>
              <a:t>对甲细胞生长的影响，可将甲细胞分为</a:t>
            </a:r>
            <a:r>
              <a:rPr lang="en-US" altLang="zh-CN" sz="9335" b="1">
                <a:latin typeface="楷体" panose="02010609060101010101" pitchFamily="49" charset="-122"/>
                <a:ea typeface="楷体" panose="02010609060101010101" pitchFamily="49" charset="-122"/>
                <a:cs typeface="楷体" panose="02010609060101010101" pitchFamily="49" charset="-122"/>
              </a:rPr>
              <a:t>A</a:t>
            </a:r>
            <a:r>
              <a:rPr lang="zh-CN" altLang="en-US" sz="9335" b="1">
                <a:latin typeface="楷体" panose="02010609060101010101" pitchFamily="49" charset="-122"/>
                <a:ea typeface="楷体" panose="02010609060101010101" pitchFamily="49" charset="-122"/>
                <a:cs typeface="楷体" panose="02010609060101010101" pitchFamily="49" charset="-122"/>
              </a:rPr>
              <a:t>、</a:t>
            </a:r>
            <a:r>
              <a:rPr lang="en-US" altLang="zh-CN" sz="9335" b="1">
                <a:latin typeface="楷体" panose="02010609060101010101" pitchFamily="49" charset="-122"/>
                <a:ea typeface="楷体" panose="02010609060101010101" pitchFamily="49" charset="-122"/>
                <a:cs typeface="楷体" panose="02010609060101010101" pitchFamily="49" charset="-122"/>
              </a:rPr>
              <a:t>B</a:t>
            </a:r>
            <a:r>
              <a:rPr lang="zh-CN" altLang="en-US" sz="9335" b="1">
                <a:latin typeface="楷体" panose="02010609060101010101" pitchFamily="49" charset="-122"/>
                <a:ea typeface="楷体" panose="02010609060101010101" pitchFamily="49" charset="-122"/>
                <a:cs typeface="楷体" panose="02010609060101010101" pitchFamily="49" charset="-122"/>
              </a:rPr>
              <a:t>两组，</a:t>
            </a:r>
            <a:r>
              <a:rPr lang="en-US" altLang="zh-CN" sz="9335" b="1">
                <a:latin typeface="楷体" panose="02010609060101010101" pitchFamily="49" charset="-122"/>
                <a:ea typeface="楷体" panose="02010609060101010101" pitchFamily="49" charset="-122"/>
                <a:cs typeface="楷体" panose="02010609060101010101" pitchFamily="49" charset="-122"/>
              </a:rPr>
              <a:t>A</a:t>
            </a:r>
            <a:r>
              <a:rPr lang="zh-CN" altLang="en-US" sz="9335" b="1">
                <a:latin typeface="楷体" panose="02010609060101010101" pitchFamily="49" charset="-122"/>
                <a:ea typeface="楷体" panose="02010609060101010101" pitchFamily="49" charset="-122"/>
                <a:cs typeface="楷体" panose="02010609060101010101" pitchFamily="49" charset="-122"/>
              </a:rPr>
              <a:t>组细胞培养液中加入</a:t>
            </a:r>
            <a:r>
              <a:rPr lang="en-US" altLang="zh-CN" sz="9335" b="1">
                <a:latin typeface="楷体" panose="02010609060101010101" pitchFamily="49" charset="-122"/>
                <a:ea typeface="楷体" panose="02010609060101010101" pitchFamily="49" charset="-122"/>
                <a:cs typeface="楷体" panose="02010609060101010101" pitchFamily="49" charset="-122"/>
              </a:rPr>
              <a:t>_______</a:t>
            </a:r>
            <a:r>
              <a:rPr lang="zh-CN" altLang="en-US" sz="9335" b="1">
                <a:latin typeface="楷体" panose="02010609060101010101" pitchFamily="49" charset="-122"/>
                <a:ea typeface="楷体" panose="02010609060101010101" pitchFamily="49" charset="-122"/>
                <a:cs typeface="楷体" panose="02010609060101010101" pitchFamily="49" charset="-122"/>
              </a:rPr>
              <a:t>，</a:t>
            </a:r>
            <a:r>
              <a:rPr lang="en-US" altLang="zh-CN" sz="9335" b="1">
                <a:latin typeface="楷体" panose="02010609060101010101" pitchFamily="49" charset="-122"/>
                <a:ea typeface="楷体" panose="02010609060101010101" pitchFamily="49" charset="-122"/>
                <a:cs typeface="楷体" panose="02010609060101010101" pitchFamily="49" charset="-122"/>
              </a:rPr>
              <a:t>B</a:t>
            </a:r>
            <a:r>
              <a:rPr lang="zh-CN" altLang="en-US" sz="9335" b="1">
                <a:latin typeface="楷体" panose="02010609060101010101" pitchFamily="49" charset="-122"/>
                <a:ea typeface="楷体" panose="02010609060101010101" pitchFamily="49" charset="-122"/>
                <a:cs typeface="楷体" panose="02010609060101010101" pitchFamily="49" charset="-122"/>
              </a:rPr>
              <a:t>组细胞培养液中加入等量的无菌生理盐水，经培养后，从</a:t>
            </a:r>
            <a:r>
              <a:rPr lang="en-US" altLang="zh-CN" sz="9335" b="1">
                <a:latin typeface="楷体" panose="02010609060101010101" pitchFamily="49" charset="-122"/>
                <a:ea typeface="楷体" panose="02010609060101010101" pitchFamily="49" charset="-122"/>
                <a:cs typeface="楷体" panose="02010609060101010101" pitchFamily="49" charset="-122"/>
              </a:rPr>
              <a:t>A</a:t>
            </a:r>
            <a:r>
              <a:rPr lang="zh-CN" altLang="en-US" sz="9335" b="1">
                <a:latin typeface="楷体" panose="02010609060101010101" pitchFamily="49" charset="-122"/>
                <a:ea typeface="楷体" panose="02010609060101010101" pitchFamily="49" charset="-122"/>
                <a:cs typeface="楷体" panose="02010609060101010101" pitchFamily="49" charset="-122"/>
              </a:rPr>
              <a:t>、</a:t>
            </a:r>
            <a:r>
              <a:rPr lang="en-US" altLang="zh-CN" sz="9335" b="1">
                <a:latin typeface="楷体" panose="02010609060101010101" pitchFamily="49" charset="-122"/>
                <a:ea typeface="楷体" panose="02010609060101010101" pitchFamily="49" charset="-122"/>
                <a:cs typeface="楷体" panose="02010609060101010101" pitchFamily="49" charset="-122"/>
              </a:rPr>
              <a:t>B</a:t>
            </a:r>
            <a:r>
              <a:rPr lang="zh-CN" altLang="en-US" sz="9335" b="1">
                <a:latin typeface="楷体" panose="02010609060101010101" pitchFamily="49" charset="-122"/>
                <a:ea typeface="楷体" panose="02010609060101010101" pitchFamily="49" charset="-122"/>
                <a:cs typeface="楷体" panose="02010609060101010101" pitchFamily="49" charset="-122"/>
              </a:rPr>
              <a:t>两组收集等量细胞，通过分别检测</a:t>
            </a:r>
            <a:r>
              <a:rPr lang="en-US" altLang="zh-CN" sz="9335" b="1">
                <a:latin typeface="楷体" panose="02010609060101010101" pitchFamily="49" charset="-122"/>
                <a:ea typeface="楷体" panose="02010609060101010101" pitchFamily="49" charset="-122"/>
                <a:cs typeface="楷体" panose="02010609060101010101" pitchFamily="49" charset="-122"/>
              </a:rPr>
              <a:t>X</a:t>
            </a:r>
            <a:r>
              <a:rPr lang="zh-CN" altLang="en-US" sz="9335" b="1">
                <a:latin typeface="楷体" panose="02010609060101010101" pitchFamily="49" charset="-122"/>
                <a:ea typeface="楷体" panose="02010609060101010101" pitchFamily="49" charset="-122"/>
                <a:cs typeface="楷体" panose="02010609060101010101" pitchFamily="49" charset="-122"/>
              </a:rPr>
              <a:t>基因在</a:t>
            </a:r>
            <a:r>
              <a:rPr lang="en-US" altLang="zh-CN" sz="9335" b="1">
                <a:latin typeface="楷体" panose="02010609060101010101" pitchFamily="49" charset="-122"/>
                <a:ea typeface="楷体" panose="02010609060101010101" pitchFamily="49" charset="-122"/>
                <a:cs typeface="楷体" panose="02010609060101010101" pitchFamily="49" charset="-122"/>
              </a:rPr>
              <a:t>A</a:t>
            </a:r>
            <a:r>
              <a:rPr lang="zh-CN" altLang="en-US" sz="9335" b="1">
                <a:latin typeface="楷体" panose="02010609060101010101" pitchFamily="49" charset="-122"/>
                <a:ea typeface="楷体" panose="02010609060101010101" pitchFamily="49" charset="-122"/>
                <a:cs typeface="楷体" panose="02010609060101010101" pitchFamily="49" charset="-122"/>
              </a:rPr>
              <a:t>、</a:t>
            </a:r>
            <a:r>
              <a:rPr lang="en-US" altLang="zh-CN" sz="9335" b="1">
                <a:latin typeface="楷体" panose="02010609060101010101" pitchFamily="49" charset="-122"/>
                <a:ea typeface="楷体" panose="02010609060101010101" pitchFamily="49" charset="-122"/>
                <a:cs typeface="楷体" panose="02010609060101010101" pitchFamily="49" charset="-122"/>
              </a:rPr>
              <a:t>B</a:t>
            </a:r>
            <a:r>
              <a:rPr lang="zh-CN" altLang="en-US" sz="9335" b="1">
                <a:latin typeface="楷体" panose="02010609060101010101" pitchFamily="49" charset="-122"/>
                <a:ea typeface="楷体" panose="02010609060101010101" pitchFamily="49" charset="-122"/>
                <a:cs typeface="楷体" panose="02010609060101010101" pitchFamily="49" charset="-122"/>
              </a:rPr>
              <a:t>两组细胞中的</a:t>
            </a:r>
            <a:r>
              <a:rPr lang="en-US" altLang="zh-CN" sz="9335" b="1">
                <a:latin typeface="楷体" panose="02010609060101010101" pitchFamily="49" charset="-122"/>
                <a:ea typeface="楷体" panose="02010609060101010101" pitchFamily="49" charset="-122"/>
                <a:cs typeface="楷体" panose="02010609060101010101" pitchFamily="49" charset="-122"/>
              </a:rPr>
              <a:t>________</a:t>
            </a:r>
            <a:r>
              <a:rPr lang="zh-CN" altLang="en-US" sz="9335" b="1">
                <a:latin typeface="楷体" panose="02010609060101010101" pitchFamily="49" charset="-122"/>
                <a:ea typeface="楷体" panose="02010609060101010101" pitchFamily="49" charset="-122"/>
                <a:cs typeface="楷体" panose="02010609060101010101" pitchFamily="49" charset="-122"/>
              </a:rPr>
              <a:t>或</a:t>
            </a:r>
            <a:r>
              <a:rPr lang="en-US" altLang="zh-CN" sz="9335" b="1">
                <a:latin typeface="楷体" panose="02010609060101010101" pitchFamily="49" charset="-122"/>
                <a:ea typeface="楷体" panose="02010609060101010101" pitchFamily="49" charset="-122"/>
                <a:cs typeface="楷体" panose="02010609060101010101" pitchFamily="49" charset="-122"/>
              </a:rPr>
              <a:t>________</a:t>
            </a:r>
            <a:r>
              <a:rPr lang="zh-CN" altLang="en-US" sz="9335" b="1">
                <a:latin typeface="楷体" panose="02010609060101010101" pitchFamily="49" charset="-122"/>
                <a:ea typeface="楷体" panose="02010609060101010101" pitchFamily="49" charset="-122"/>
                <a:cs typeface="楷体" panose="02010609060101010101" pitchFamily="49" charset="-122"/>
              </a:rPr>
              <a:t>合成水平的差异，确定</a:t>
            </a:r>
            <a:r>
              <a:rPr lang="en-US" altLang="zh-CN" sz="9335" b="1">
                <a:latin typeface="楷体" panose="02010609060101010101" pitchFamily="49" charset="-122"/>
                <a:ea typeface="楷体" panose="02010609060101010101" pitchFamily="49" charset="-122"/>
                <a:cs typeface="楷体" panose="02010609060101010101" pitchFamily="49" charset="-122"/>
              </a:rPr>
              <a:t>Y</a:t>
            </a:r>
            <a:r>
              <a:rPr lang="zh-CN" altLang="en-US" sz="9335" b="1">
                <a:latin typeface="楷体" panose="02010609060101010101" pitchFamily="49" charset="-122"/>
                <a:ea typeface="楷体" panose="02010609060101010101" pitchFamily="49" charset="-122"/>
                <a:cs typeface="楷体" panose="02010609060101010101" pitchFamily="49" charset="-122"/>
              </a:rPr>
              <a:t>的药效。</a:t>
            </a:r>
            <a:endParaRPr lang="zh-CN" altLang="en-US" sz="9335" b="1">
              <a:latin typeface="楷体" panose="02010609060101010101" pitchFamily="49" charset="-122"/>
              <a:ea typeface="楷体" panose="02010609060101010101" pitchFamily="49" charset="-122"/>
              <a:cs typeface="楷体" panose="02010609060101010101" pitchFamily="49" charset="-122"/>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198120" y="356705"/>
            <a:ext cx="11766891" cy="3709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nSpc>
                <a:spcPct val="120000"/>
              </a:lnSpc>
              <a:defRPr sz="2800">
                <a:latin typeface="Times New Roman" panose="02020603050405020304" pitchFamily="18" charset="0"/>
                <a:ea typeface="楷体" panose="02010609060101010101" pitchFamily="49" charset="-122"/>
              </a:defRPr>
            </a:lvl1pPr>
          </a:lstStyle>
          <a:p>
            <a:pPr algn="just"/>
            <a:r>
              <a:rPr lang="zh-CN" altLang="en-US" b="1" i="1" dirty="0">
                <a:solidFill>
                  <a:srgbClr val="7030A0"/>
                </a:solidFill>
                <a:latin typeface="+mj-ea"/>
                <a:ea typeface="+mj-ea"/>
                <a:cs typeface="+mj-ea"/>
              </a:rPr>
              <a:t>资料二</a:t>
            </a:r>
            <a:r>
              <a:rPr lang="en-US" altLang="zh-CN" dirty="0">
                <a:latin typeface="+mj-ea"/>
                <a:ea typeface="+mj-ea"/>
                <a:cs typeface="+mj-ea"/>
              </a:rPr>
              <a:t>:</a:t>
            </a:r>
            <a:r>
              <a:rPr lang="zh-CN" altLang="en-US" dirty="0">
                <a:latin typeface="+mj-ea"/>
                <a:ea typeface="+mj-ea"/>
                <a:cs typeface="+mj-ea"/>
              </a:rPr>
              <a:t>细胞周期素依赖性激酶</a:t>
            </a:r>
            <a:r>
              <a:rPr lang="en-US" altLang="zh-CN" dirty="0">
                <a:latin typeface="+mj-ea"/>
                <a:ea typeface="+mj-ea"/>
                <a:cs typeface="+mj-ea"/>
              </a:rPr>
              <a:t>(</a:t>
            </a:r>
            <a:r>
              <a:rPr lang="en-GB" altLang="zh-CN" dirty="0">
                <a:latin typeface="+mj-ea"/>
                <a:ea typeface="+mj-ea"/>
                <a:cs typeface="+mj-ea"/>
              </a:rPr>
              <a:t>CDK)</a:t>
            </a:r>
            <a:r>
              <a:rPr lang="zh-CN" altLang="en-US" dirty="0">
                <a:latin typeface="+mj-ea"/>
                <a:ea typeface="+mj-ea"/>
                <a:cs typeface="+mj-ea"/>
              </a:rPr>
              <a:t>是细胞周期关键调节因子。科研人员在人宫颈癌细胞</a:t>
            </a:r>
            <a:r>
              <a:rPr lang="en-US" altLang="zh-CN" dirty="0">
                <a:latin typeface="+mj-ea"/>
                <a:ea typeface="+mj-ea"/>
                <a:cs typeface="+mj-ea"/>
              </a:rPr>
              <a:t>(</a:t>
            </a:r>
            <a:r>
              <a:rPr lang="zh-CN" altLang="en-US" dirty="0">
                <a:latin typeface="+mj-ea"/>
                <a:ea typeface="+mj-ea"/>
                <a:cs typeface="+mj-ea"/>
              </a:rPr>
              <a:t>海拉细胞系</a:t>
            </a:r>
            <a:r>
              <a:rPr lang="en-US" altLang="zh-CN" dirty="0">
                <a:latin typeface="+mj-ea"/>
                <a:ea typeface="+mj-ea"/>
                <a:cs typeface="+mj-ea"/>
              </a:rPr>
              <a:t>)</a:t>
            </a:r>
            <a:r>
              <a:rPr lang="zh-CN" altLang="en-US" dirty="0">
                <a:latin typeface="+mj-ea"/>
                <a:ea typeface="+mj-ea"/>
                <a:cs typeface="+mj-ea"/>
              </a:rPr>
              <a:t>中发现了一种参与肿瘤细胞有丝分裂调控的</a:t>
            </a:r>
            <a:r>
              <a:rPr lang="en-GB" altLang="zh-CN" dirty="0">
                <a:latin typeface="+mj-ea"/>
                <a:ea typeface="+mj-ea"/>
                <a:cs typeface="+mj-ea"/>
              </a:rPr>
              <a:t>CDK4</a:t>
            </a:r>
            <a:r>
              <a:rPr lang="zh-CN" altLang="en-US" dirty="0">
                <a:latin typeface="+mj-ea"/>
                <a:ea typeface="+mj-ea"/>
                <a:cs typeface="+mj-ea"/>
              </a:rPr>
              <a:t>蛋白，为验证</a:t>
            </a:r>
            <a:r>
              <a:rPr lang="en-GB" altLang="zh-CN" dirty="0">
                <a:latin typeface="+mj-ea"/>
                <a:ea typeface="+mj-ea"/>
                <a:cs typeface="+mj-ea"/>
              </a:rPr>
              <a:t>CDK4</a:t>
            </a:r>
            <a:r>
              <a:rPr lang="zh-CN" altLang="en-US" dirty="0">
                <a:latin typeface="+mj-ea"/>
                <a:ea typeface="+mj-ea"/>
                <a:cs typeface="+mj-ea"/>
              </a:rPr>
              <a:t>蛋白对有丝分裂的调控作用，科研人员依次进行了如下实验：</a:t>
            </a:r>
            <a:endParaRPr lang="zh-CN" altLang="en-US" dirty="0">
              <a:latin typeface="+mj-ea"/>
              <a:ea typeface="+mj-ea"/>
              <a:cs typeface="+mj-ea"/>
            </a:endParaRPr>
          </a:p>
          <a:p>
            <a:pPr algn="just"/>
            <a:r>
              <a:rPr lang="zh-CN" altLang="en-US" dirty="0">
                <a:latin typeface="+mj-ea"/>
                <a:ea typeface="+mj-ea"/>
                <a:cs typeface="+mj-ea"/>
              </a:rPr>
              <a:t>实验</a:t>
            </a:r>
            <a:r>
              <a:rPr lang="en-US" altLang="zh-CN" dirty="0">
                <a:latin typeface="+mj-ea"/>
                <a:ea typeface="+mj-ea"/>
                <a:cs typeface="+mj-ea"/>
              </a:rPr>
              <a:t>1.</a:t>
            </a:r>
            <a:r>
              <a:rPr lang="zh-CN" altLang="en-US" dirty="0">
                <a:latin typeface="+mj-ea"/>
                <a:ea typeface="+mj-ea"/>
                <a:cs typeface="+mj-ea"/>
              </a:rPr>
              <a:t>干扰海拉细胞</a:t>
            </a:r>
            <a:r>
              <a:rPr lang="en-GB" altLang="zh-CN" dirty="0">
                <a:latin typeface="+mj-ea"/>
                <a:ea typeface="+mj-ea"/>
                <a:cs typeface="+mj-ea"/>
              </a:rPr>
              <a:t>CDK4</a:t>
            </a:r>
            <a:r>
              <a:rPr lang="zh-CN" altLang="en-US" dirty="0">
                <a:latin typeface="+mj-ea"/>
                <a:ea typeface="+mj-ea"/>
                <a:cs typeface="+mj-ea"/>
              </a:rPr>
              <a:t>蛋白基因的表达：将海拉细胞接种在细胞培养板孔中，实验组加入能与</a:t>
            </a:r>
            <a:r>
              <a:rPr lang="en-GB" altLang="zh-CN" dirty="0">
                <a:latin typeface="+mj-ea"/>
                <a:ea typeface="+mj-ea"/>
                <a:cs typeface="+mj-ea"/>
              </a:rPr>
              <a:t>CDK4</a:t>
            </a:r>
            <a:r>
              <a:rPr lang="zh-CN" altLang="en-US" dirty="0">
                <a:latin typeface="+mj-ea"/>
                <a:ea typeface="+mj-ea"/>
                <a:cs typeface="+mj-ea"/>
              </a:rPr>
              <a:t>基因的</a:t>
            </a:r>
            <a:r>
              <a:rPr lang="en-GB" altLang="zh-CN" dirty="0">
                <a:latin typeface="+mj-ea"/>
                <a:ea typeface="+mj-ea"/>
                <a:cs typeface="+mj-ea"/>
              </a:rPr>
              <a:t>mRNA</a:t>
            </a:r>
            <a:r>
              <a:rPr lang="zh-CN" altLang="en-US" dirty="0">
                <a:latin typeface="+mj-ea"/>
                <a:ea typeface="+mj-ea"/>
                <a:cs typeface="+mj-ea"/>
              </a:rPr>
              <a:t>互补配对的</a:t>
            </a:r>
            <a:r>
              <a:rPr lang="en-GB" altLang="zh-CN" dirty="0">
                <a:latin typeface="+mj-ea"/>
                <a:ea typeface="+mj-ea"/>
                <a:cs typeface="+mj-ea"/>
              </a:rPr>
              <a:t>siRNA</a:t>
            </a:r>
            <a:r>
              <a:rPr lang="zh-CN" altLang="en-US" dirty="0">
                <a:latin typeface="+mj-ea"/>
                <a:ea typeface="+mj-ea"/>
                <a:cs typeface="+mj-ea"/>
              </a:rPr>
              <a:t>，</a:t>
            </a:r>
            <a:r>
              <a:rPr lang="en-GB" altLang="zh-CN" dirty="0">
                <a:latin typeface="+mj-ea"/>
                <a:ea typeface="+mj-ea"/>
                <a:cs typeface="+mj-ea"/>
              </a:rPr>
              <a:t>24h</a:t>
            </a:r>
            <a:r>
              <a:rPr lang="zh-CN" altLang="en-US" dirty="0">
                <a:latin typeface="+mj-ea"/>
                <a:ea typeface="+mj-ea"/>
                <a:cs typeface="+mj-ea"/>
              </a:rPr>
              <a:t>后，通过凝胶电泳技术检测实验组和对照组细胞</a:t>
            </a:r>
            <a:r>
              <a:rPr lang="en-GB" altLang="zh-CN" dirty="0">
                <a:latin typeface="+mj-ea"/>
                <a:ea typeface="+mj-ea"/>
                <a:cs typeface="+mj-ea"/>
              </a:rPr>
              <a:t>CDK4</a:t>
            </a:r>
            <a:r>
              <a:rPr lang="zh-CN" altLang="en-US" dirty="0">
                <a:latin typeface="+mj-ea"/>
                <a:ea typeface="+mj-ea"/>
                <a:cs typeface="+mj-ea"/>
              </a:rPr>
              <a:t>蛋白的含量，结果如图</a:t>
            </a:r>
            <a:r>
              <a:rPr lang="en-US" altLang="zh-CN" dirty="0">
                <a:latin typeface="+mj-ea"/>
                <a:ea typeface="+mj-ea"/>
                <a:cs typeface="+mj-ea"/>
              </a:rPr>
              <a:t>1:</a:t>
            </a:r>
            <a:endParaRPr lang="en-US" altLang="zh-CN" dirty="0">
              <a:latin typeface="+mj-ea"/>
              <a:ea typeface="+mj-ea"/>
              <a:cs typeface="+mj-ea"/>
            </a:endParaRPr>
          </a:p>
        </p:txBody>
      </p:sp>
      <p:pic>
        <p:nvPicPr>
          <p:cNvPr id="6" name="图片 5"/>
          <p:cNvPicPr>
            <a:picLocks noChangeAspect="1"/>
          </p:cNvPicPr>
          <p:nvPr/>
        </p:nvPicPr>
        <p:blipFill>
          <a:blip r:embed="rId1"/>
          <a:stretch>
            <a:fillRect/>
          </a:stretch>
        </p:blipFill>
        <p:spPr>
          <a:xfrm>
            <a:off x="198120" y="3957320"/>
            <a:ext cx="3916680" cy="2647315"/>
          </a:xfrm>
          <a:prstGeom prst="rect">
            <a:avLst/>
          </a:prstGeom>
        </p:spPr>
      </p:pic>
      <p:sp>
        <p:nvSpPr>
          <p:cNvPr id="4" name="文本框 3"/>
          <p:cNvSpPr txBox="1"/>
          <p:nvPr/>
        </p:nvSpPr>
        <p:spPr>
          <a:xfrm>
            <a:off x="4197350" y="4308475"/>
            <a:ext cx="7654925" cy="1377950"/>
          </a:xfrm>
          <a:prstGeom prst="rect">
            <a:avLst/>
          </a:prstGeom>
          <a:noFill/>
        </p:spPr>
        <p:txBody>
          <a:bodyPr wrap="square" rtlCol="0">
            <a:noAutofit/>
          </a:bodyPr>
          <a:p>
            <a:r>
              <a:rPr lang="zh-CN" altLang="zh-CN" sz="2800" b="1" i="1" dirty="0">
                <a:solidFill>
                  <a:srgbClr val="7030A0"/>
                </a:solidFill>
                <a:latin typeface="楷体" panose="02010609060101010101" pitchFamily="49" charset="-122"/>
                <a:ea typeface="楷体" panose="02010609060101010101" pitchFamily="49" charset="-122"/>
                <a:cs typeface="楷体" panose="02010609060101010101" pitchFamily="49" charset="-122"/>
                <a:sym typeface="+mn-ea"/>
              </a:rPr>
              <a:t>思考</a:t>
            </a:r>
            <a:r>
              <a:rPr lang="en-US" altLang="zh-CN" sz="2800" b="1" i="1" dirty="0">
                <a:solidFill>
                  <a:srgbClr val="7030A0"/>
                </a:solidFill>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dirty="0">
                <a:latin typeface="楷体" panose="02010609060101010101" pitchFamily="49" charset="-122"/>
                <a:ea typeface="楷体" panose="02010609060101010101" pitchFamily="49" charset="-122"/>
                <a:cs typeface="楷体" panose="02010609060101010101" pitchFamily="49" charset="-122"/>
                <a:sym typeface="+mn-ea"/>
              </a:rPr>
              <a:t>该实验的对照组是如何处理的</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2800" dirty="0">
              <a:latin typeface="楷体" panose="02010609060101010101" pitchFamily="49" charset="-122"/>
              <a:ea typeface="楷体" panose="02010609060101010101" pitchFamily="49" charset="-122"/>
              <a:cs typeface="楷体" panose="02010609060101010101" pitchFamily="49" charset="-122"/>
            </a:endParaRPr>
          </a:p>
          <a:p>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zh-CN" sz="2800"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dirty="0">
                <a:latin typeface="楷体" panose="02010609060101010101" pitchFamily="49" charset="-122"/>
                <a:ea typeface="楷体" panose="02010609060101010101" pitchFamily="49" charset="-122"/>
                <a:cs typeface="楷体" panose="02010609060101010101" pitchFamily="49" charset="-122"/>
                <a:sym typeface="+mn-ea"/>
              </a:rPr>
              <a:t>通过上图实验结果能得出什么结论</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800">
              <a:latin typeface="楷体" panose="02010609060101010101" pitchFamily="49" charset="-122"/>
              <a:ea typeface="楷体" panose="02010609060101010101" pitchFamily="49" charset="-122"/>
              <a:cs typeface="楷体" panose="02010609060101010101" pitchFamily="49"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61378" y="286542"/>
            <a:ext cx="11838230" cy="1420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just">
              <a:lnSpc>
                <a:spcPct val="120000"/>
              </a:lnSpc>
              <a:defRPr sz="2400">
                <a:latin typeface="Times New Roman" panose="02020603050405020304" pitchFamily="18" charset="0"/>
                <a:ea typeface="楷体" panose="02010609060101010101" pitchFamily="49" charset="-122"/>
              </a:defRPr>
            </a:lvl1pPr>
          </a:lstStyle>
          <a:p>
            <a:r>
              <a:rPr lang="zh-CN" altLang="en-US" i="1" dirty="0">
                <a:solidFill>
                  <a:srgbClr val="7030A0"/>
                </a:solidFill>
                <a:latin typeface="+mj-ea"/>
                <a:ea typeface="+mj-ea"/>
                <a:cs typeface="+mj-ea"/>
              </a:rPr>
              <a:t>实验</a:t>
            </a:r>
            <a:r>
              <a:rPr lang="en-US" altLang="zh-CN" i="1" dirty="0">
                <a:solidFill>
                  <a:srgbClr val="7030A0"/>
                </a:solidFill>
                <a:latin typeface="+mj-ea"/>
                <a:ea typeface="+mj-ea"/>
                <a:cs typeface="+mj-ea"/>
              </a:rPr>
              <a:t>2.</a:t>
            </a:r>
            <a:r>
              <a:rPr lang="zh-CN" altLang="en-US" i="1" dirty="0">
                <a:solidFill>
                  <a:srgbClr val="7030A0"/>
                </a:solidFill>
                <a:latin typeface="+mj-ea"/>
                <a:ea typeface="+mj-ea"/>
                <a:cs typeface="+mj-ea"/>
              </a:rPr>
              <a:t>活细胞成像，测定细胞分裂期的时间：</a:t>
            </a:r>
            <a:r>
              <a:rPr lang="zh-CN" altLang="en-US" dirty="0">
                <a:latin typeface="+mj-ea"/>
                <a:ea typeface="+mj-ea"/>
                <a:cs typeface="+mj-ea"/>
              </a:rPr>
              <a:t>对上述同步化处理的两组细胞放入正常培养液中培养</a:t>
            </a:r>
            <a:r>
              <a:rPr lang="en-US" altLang="zh-CN" dirty="0">
                <a:latin typeface="+mj-ea"/>
                <a:ea typeface="+mj-ea"/>
                <a:cs typeface="+mj-ea"/>
              </a:rPr>
              <a:t>7h, </a:t>
            </a:r>
            <a:r>
              <a:rPr lang="zh-CN" altLang="en-US" dirty="0">
                <a:latin typeface="+mj-ea"/>
                <a:ea typeface="+mj-ea"/>
                <a:cs typeface="+mj-ea"/>
              </a:rPr>
              <a:t>用碱性荧光物质对细胞进行染色体染色后，再用荧光显微镜采集各组细胞的有丝分裂期的图像，每</a:t>
            </a:r>
            <a:r>
              <a:rPr lang="en-US" altLang="zh-CN" dirty="0">
                <a:latin typeface="+mj-ea"/>
                <a:ea typeface="+mj-ea"/>
                <a:cs typeface="+mj-ea"/>
              </a:rPr>
              <a:t>5min</a:t>
            </a:r>
            <a:r>
              <a:rPr lang="zh-CN" altLang="en-US" dirty="0">
                <a:latin typeface="+mj-ea"/>
                <a:ea typeface="+mj-ea"/>
                <a:cs typeface="+mj-ea"/>
              </a:rPr>
              <a:t>采集一次图像，部分结果如下：</a:t>
            </a:r>
            <a:endParaRPr lang="zh-CN" altLang="en-US" dirty="0">
              <a:latin typeface="+mj-ea"/>
              <a:ea typeface="+mj-ea"/>
              <a:cs typeface="+mj-ea"/>
            </a:endParaRPr>
          </a:p>
        </p:txBody>
      </p:sp>
      <p:pic>
        <p:nvPicPr>
          <p:cNvPr id="19" name="图片 18"/>
          <p:cNvPicPr>
            <a:picLocks noChangeAspect="1"/>
          </p:cNvPicPr>
          <p:nvPr/>
        </p:nvPicPr>
        <p:blipFill>
          <a:blip r:embed="rId1"/>
          <a:stretch>
            <a:fillRect/>
          </a:stretch>
        </p:blipFill>
        <p:spPr>
          <a:xfrm>
            <a:off x="2816860" y="1706880"/>
            <a:ext cx="7172325" cy="3268345"/>
          </a:xfrm>
          <a:prstGeom prst="rect">
            <a:avLst/>
          </a:prstGeom>
        </p:spPr>
      </p:pic>
      <p:sp>
        <p:nvSpPr>
          <p:cNvPr id="21" name="文本框 20"/>
          <p:cNvSpPr txBox="1"/>
          <p:nvPr/>
        </p:nvSpPr>
        <p:spPr>
          <a:xfrm>
            <a:off x="3112740" y="4802458"/>
            <a:ext cx="6136104" cy="493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just">
              <a:lnSpc>
                <a:spcPct val="120000"/>
              </a:lnSpc>
              <a:defRPr sz="2400">
                <a:latin typeface="Times New Roman" panose="02020603050405020304" pitchFamily="18" charset="0"/>
                <a:ea typeface="楷体" panose="02010609060101010101" pitchFamily="49" charset="-122"/>
              </a:defRPr>
            </a:lvl1pPr>
          </a:lstStyle>
          <a:p>
            <a:r>
              <a:rPr lang="zh-CN" altLang="zh-CN" dirty="0">
                <a:solidFill>
                  <a:srgbClr val="FF0000"/>
                </a:solidFill>
              </a:rPr>
              <a:t>图</a:t>
            </a:r>
            <a:r>
              <a:rPr lang="en-US" altLang="zh-CN" dirty="0">
                <a:solidFill>
                  <a:srgbClr val="FF0000"/>
                </a:solidFill>
              </a:rPr>
              <a:t> 3  </a:t>
            </a:r>
            <a:r>
              <a:rPr lang="zh-CN" altLang="zh-CN" dirty="0">
                <a:solidFill>
                  <a:srgbClr val="FF0000"/>
                </a:solidFill>
              </a:rPr>
              <a:t>不同时间段内细胞所处增殖周期成像图</a:t>
            </a:r>
            <a:endParaRPr lang="zh-CN" altLang="zh-CN" dirty="0">
              <a:solidFill>
                <a:srgbClr val="FF0000"/>
              </a:solidFill>
            </a:endParaRPr>
          </a:p>
        </p:txBody>
      </p:sp>
      <p:sp>
        <p:nvSpPr>
          <p:cNvPr id="5" name="文本框 4"/>
          <p:cNvSpPr txBox="1"/>
          <p:nvPr/>
        </p:nvSpPr>
        <p:spPr>
          <a:xfrm>
            <a:off x="1075690" y="5295900"/>
            <a:ext cx="11476990" cy="1198880"/>
          </a:xfrm>
          <a:prstGeom prst="rect">
            <a:avLst/>
          </a:prstGeom>
          <a:noFill/>
        </p:spPr>
        <p:txBody>
          <a:bodyPr wrap="square" rtlCol="0" anchor="t">
            <a:spAutoFit/>
          </a:bodyPr>
          <a:p>
            <a:r>
              <a:rPr lang="zh-CN" altLang="zh-CN" sz="2400" b="1" i="1" dirty="0">
                <a:solidFill>
                  <a:srgbClr val="7030A0"/>
                </a:solidFill>
                <a:latin typeface="楷体" panose="02010609060101010101" pitchFamily="49" charset="-122"/>
                <a:ea typeface="楷体" panose="02010609060101010101" pitchFamily="49" charset="-122"/>
                <a:cs typeface="楷体" panose="02010609060101010101" pitchFamily="49" charset="-122"/>
                <a:sym typeface="+mn-ea"/>
              </a:rPr>
              <a:t>思考</a:t>
            </a:r>
            <a:r>
              <a:rPr lang="en-US" altLang="zh-CN" sz="2400" b="1" i="1" dirty="0">
                <a:solidFill>
                  <a:srgbClr val="7030A0"/>
                </a:solidFill>
                <a:latin typeface="楷体" panose="02010609060101010101" pitchFamily="49" charset="-122"/>
                <a:ea typeface="楷体" panose="02010609060101010101" pitchFamily="49" charset="-122"/>
                <a:cs typeface="楷体" panose="02010609060101010101" pitchFamily="49" charset="-122"/>
                <a:sym typeface="+mn-ea"/>
              </a:rPr>
              <a:t>3</a:t>
            </a:r>
            <a:r>
              <a:rPr lang="en-US" altLang="zh-CN" sz="2400" b="1" i="1" dirty="0">
                <a:solidFill>
                  <a:srgbClr val="7030A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24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400" dirty="0">
                <a:latin typeface="楷体" panose="02010609060101010101" pitchFamily="49" charset="-122"/>
                <a:ea typeface="楷体" panose="02010609060101010101" pitchFamily="49" charset="-122"/>
                <a:cs typeface="楷体" panose="02010609060101010101" pitchFamily="49" charset="-122"/>
                <a:sym typeface="+mn-ea"/>
              </a:rPr>
              <a:t>图中</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A</a:t>
            </a:r>
            <a:r>
              <a:rPr lang="zh-CN" altLang="zh-CN" sz="2400" dirty="0">
                <a:latin typeface="楷体" panose="02010609060101010101" pitchFamily="49" charset="-122"/>
                <a:ea typeface="楷体" panose="02010609060101010101" pitchFamily="49" charset="-122"/>
                <a:cs typeface="楷体" panose="02010609060101010101" pitchFamily="49" charset="-122"/>
                <a:sym typeface="+mn-ea"/>
              </a:rPr>
              <a:t>细胞处于什么时期</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 D</a:t>
            </a:r>
            <a:r>
              <a:rPr lang="zh-CN" altLang="zh-CN" sz="2400" dirty="0">
                <a:latin typeface="楷体" panose="02010609060101010101" pitchFamily="49" charset="-122"/>
                <a:ea typeface="楷体" panose="02010609060101010101" pitchFamily="49" charset="-122"/>
                <a:cs typeface="楷体" panose="02010609060101010101" pitchFamily="49" charset="-122"/>
                <a:sym typeface="+mn-ea"/>
              </a:rPr>
              <a:t>细胞发生的主要变化是什么</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2400" dirty="0">
              <a:latin typeface="楷体" panose="02010609060101010101" pitchFamily="49" charset="-122"/>
              <a:ea typeface="楷体" panose="02010609060101010101" pitchFamily="49" charset="-122"/>
              <a:cs typeface="楷体" panose="02010609060101010101" pitchFamily="49" charset="-122"/>
              <a:sym typeface="+mn-ea"/>
            </a:endParaRPr>
          </a:p>
          <a:p>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zh-CN" sz="2400"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24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400" dirty="0">
                <a:latin typeface="楷体" panose="02010609060101010101" pitchFamily="49" charset="-122"/>
                <a:ea typeface="楷体" panose="02010609060101010101" pitchFamily="49" charset="-122"/>
                <a:cs typeface="楷体" panose="02010609060101010101" pitchFamily="49" charset="-122"/>
                <a:sym typeface="+mn-ea"/>
              </a:rPr>
              <a:t>由图可知，实验组和对照组的细胞周期时间有何差异</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2400" dirty="0">
              <a:latin typeface="楷体" panose="02010609060101010101" pitchFamily="49" charset="-122"/>
              <a:ea typeface="楷体" panose="02010609060101010101" pitchFamily="49" charset="-122"/>
              <a:cs typeface="楷体" panose="02010609060101010101" pitchFamily="49" charset="-122"/>
            </a:endParaRPr>
          </a:p>
          <a:p>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      </a:t>
            </a:r>
            <a:r>
              <a:rPr lang="zh-CN" sz="2400"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24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400" dirty="0">
                <a:latin typeface="楷体" panose="02010609060101010101" pitchFamily="49" charset="-122"/>
                <a:ea typeface="楷体" panose="02010609060101010101" pitchFamily="49" charset="-122"/>
                <a:cs typeface="楷体" panose="02010609060101010101" pitchFamily="49" charset="-122"/>
                <a:sym typeface="+mn-ea"/>
              </a:rPr>
              <a:t>由此表明，</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CDK4 </a:t>
            </a:r>
            <a:r>
              <a:rPr lang="zh-CN" altLang="zh-CN" sz="2400" dirty="0">
                <a:latin typeface="楷体" panose="02010609060101010101" pitchFamily="49" charset="-122"/>
                <a:ea typeface="楷体" panose="02010609060101010101" pitchFamily="49" charset="-122"/>
                <a:cs typeface="楷体" panose="02010609060101010101" pitchFamily="49" charset="-122"/>
                <a:sym typeface="+mn-ea"/>
              </a:rPr>
              <a:t>蛋白对细胞周期的调控作用是什么</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2400" dirty="0">
              <a:latin typeface="楷体" panose="02010609060101010101" pitchFamily="49" charset="-122"/>
              <a:ea typeface="楷体" panose="02010609060101010101" pitchFamily="49" charset="-122"/>
              <a:cs typeface="楷体" panose="02010609060101010101" pitchFamily="49" charset="-122"/>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 calcmode="lin" valueType="num">
                                      <p:cBhvr additive="base">
                                        <p:cTn id="15"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161683" y="421162"/>
            <a:ext cx="11838230" cy="1937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just">
              <a:lnSpc>
                <a:spcPct val="120000"/>
              </a:lnSpc>
              <a:defRPr sz="2400">
                <a:latin typeface="Times New Roman" panose="02020603050405020304" pitchFamily="18" charset="0"/>
                <a:ea typeface="楷体" panose="02010609060101010101" pitchFamily="49" charset="-122"/>
              </a:defRPr>
            </a:lvl1pPr>
          </a:lstStyle>
          <a:p>
            <a:r>
              <a:rPr lang="zh-CN" altLang="en-US" sz="2800" b="1" i="1" dirty="0">
                <a:solidFill>
                  <a:srgbClr val="7030A0"/>
                </a:solidFill>
                <a:latin typeface="+mj-ea"/>
                <a:ea typeface="+mj-ea"/>
              </a:rPr>
              <a:t>资料三：</a:t>
            </a:r>
            <a:r>
              <a:rPr lang="zh-CN" altLang="en-US" dirty="0"/>
              <a:t>科学家在以海拉细胞为实验材料研究细胞增殖检验点调控机制的过程中发现，有丝分裂存在如下图所示的检验机制。</a:t>
            </a:r>
            <a:r>
              <a:rPr lang="en-US" altLang="zh-CN" dirty="0"/>
              <a:t>CDK1</a:t>
            </a:r>
            <a:r>
              <a:rPr lang="zh-CN" altLang="en-US" dirty="0"/>
              <a:t>蛋白最初位于着丝点上，当着丝点与纺锤丝连接并排列在赤道板上时，</a:t>
            </a:r>
            <a:r>
              <a:rPr lang="en-US" altLang="zh-CN" dirty="0"/>
              <a:t>CDK1</a:t>
            </a:r>
            <a:r>
              <a:rPr lang="zh-CN" altLang="en-US" dirty="0"/>
              <a:t>蛋白迅速失活并脱离着丝点，当所有的</a:t>
            </a:r>
            <a:r>
              <a:rPr lang="en-US" altLang="zh-CN" dirty="0"/>
              <a:t>CDK1</a:t>
            </a:r>
            <a:r>
              <a:rPr lang="zh-CN" altLang="en-US" dirty="0"/>
              <a:t>蛋白都脱离后，细胞进入图</a:t>
            </a:r>
            <a:r>
              <a:rPr lang="en-US" altLang="zh-CN" dirty="0"/>
              <a:t>D</a:t>
            </a:r>
            <a:r>
              <a:rPr lang="zh-CN" altLang="en-US" dirty="0"/>
              <a:t>所示的时期， </a:t>
            </a:r>
            <a:r>
              <a:rPr lang="en-US" altLang="zh-CN" dirty="0"/>
              <a:t>APC</a:t>
            </a:r>
            <a:r>
              <a:rPr lang="zh-CN" altLang="en-US" dirty="0"/>
              <a:t>被激活。</a:t>
            </a:r>
            <a:endParaRPr lang="zh-CN" altLang="en-US" dirty="0"/>
          </a:p>
        </p:txBody>
      </p:sp>
      <p:pic>
        <p:nvPicPr>
          <p:cNvPr id="4" name="图片 3"/>
          <p:cNvPicPr>
            <a:picLocks noChangeAspect="1"/>
          </p:cNvPicPr>
          <p:nvPr/>
        </p:nvPicPr>
        <p:blipFill>
          <a:blip r:embed="rId1"/>
          <a:stretch>
            <a:fillRect/>
          </a:stretch>
        </p:blipFill>
        <p:spPr>
          <a:xfrm>
            <a:off x="161925" y="2284730"/>
            <a:ext cx="10604500" cy="2198370"/>
          </a:xfrm>
          <a:prstGeom prst="rect">
            <a:avLst/>
          </a:prstGeom>
        </p:spPr>
      </p:pic>
      <p:sp>
        <p:nvSpPr>
          <p:cNvPr id="6" name="文本框 5"/>
          <p:cNvSpPr txBox="1"/>
          <p:nvPr/>
        </p:nvSpPr>
        <p:spPr>
          <a:xfrm>
            <a:off x="328295" y="4623435"/>
            <a:ext cx="1057465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just">
              <a:lnSpc>
                <a:spcPct val="120000"/>
              </a:lnSpc>
              <a:defRPr sz="2400">
                <a:latin typeface="Times New Roman" panose="02020603050405020304" pitchFamily="18" charset="0"/>
                <a:ea typeface="楷体" panose="02010609060101010101" pitchFamily="49" charset="-122"/>
              </a:defRPr>
            </a:lvl1pPr>
          </a:lstStyle>
          <a:p>
            <a:pPr algn="ctr">
              <a:lnSpc>
                <a:spcPct val="100000"/>
              </a:lnSpc>
            </a:pPr>
            <a:r>
              <a:rPr lang="zh-CN" altLang="zh-CN" dirty="0">
                <a:solidFill>
                  <a:srgbClr val="FF0000"/>
                </a:solidFill>
              </a:rPr>
              <a:t>图</a:t>
            </a:r>
            <a:r>
              <a:rPr lang="en-US" altLang="zh-CN" dirty="0">
                <a:solidFill>
                  <a:srgbClr val="FF0000"/>
                </a:solidFill>
              </a:rPr>
              <a:t>4 CDK1</a:t>
            </a:r>
            <a:r>
              <a:rPr lang="zh-CN" altLang="zh-CN" dirty="0">
                <a:solidFill>
                  <a:srgbClr val="FF0000"/>
                </a:solidFill>
              </a:rPr>
              <a:t>蛋白和</a:t>
            </a:r>
            <a:r>
              <a:rPr lang="en-US" altLang="zh-CN" dirty="0">
                <a:solidFill>
                  <a:srgbClr val="FF0000"/>
                </a:solidFill>
              </a:rPr>
              <a:t>APC</a:t>
            </a:r>
            <a:r>
              <a:rPr lang="zh-CN" altLang="zh-CN" dirty="0">
                <a:solidFill>
                  <a:srgbClr val="FF0000"/>
                </a:solidFill>
              </a:rPr>
              <a:t>介导的有丝分裂染色体数目稳定的调控机制图</a:t>
            </a:r>
            <a:endParaRPr lang="zh-CN" altLang="zh-CN" dirty="0">
              <a:solidFill>
                <a:srgbClr val="FF0000"/>
              </a:solidFill>
            </a:endParaRPr>
          </a:p>
        </p:txBody>
      </p:sp>
      <p:sp>
        <p:nvSpPr>
          <p:cNvPr id="5" name="文本框 4"/>
          <p:cNvSpPr txBox="1"/>
          <p:nvPr/>
        </p:nvSpPr>
        <p:spPr>
          <a:xfrm>
            <a:off x="111125" y="5085080"/>
            <a:ext cx="11642725" cy="1856105"/>
          </a:xfrm>
          <a:prstGeom prst="rect">
            <a:avLst/>
          </a:prstGeom>
          <a:noFill/>
        </p:spPr>
        <p:txBody>
          <a:bodyPr wrap="square" rtlCol="0" anchor="t">
            <a:noAutofit/>
          </a:bodyPr>
          <a:p>
            <a:r>
              <a:rPr lang="zh-CN" altLang="zh-CN" sz="2400" dirty="0">
                <a:solidFill>
                  <a:srgbClr val="7030A0"/>
                </a:solidFill>
                <a:latin typeface="楷体" panose="02010609060101010101" pitchFamily="49" charset="-122"/>
                <a:ea typeface="楷体" panose="02010609060101010101" pitchFamily="49" charset="-122"/>
                <a:cs typeface="楷体" panose="02010609060101010101" pitchFamily="49" charset="-122"/>
                <a:sym typeface="+mn-ea"/>
              </a:rPr>
              <a:t>思考</a:t>
            </a:r>
            <a:r>
              <a:rPr lang="en-US" altLang="zh-CN" sz="2400" dirty="0">
                <a:solidFill>
                  <a:srgbClr val="7030A0"/>
                </a:solidFill>
                <a:latin typeface="楷体" panose="02010609060101010101" pitchFamily="49" charset="-122"/>
                <a:ea typeface="楷体" panose="02010609060101010101" pitchFamily="49" charset="-122"/>
                <a:cs typeface="楷体" panose="02010609060101010101" pitchFamily="49" charset="-122"/>
                <a:sym typeface="+mn-ea"/>
              </a:rPr>
              <a:t>4</a:t>
            </a:r>
            <a:r>
              <a:rPr lang="zh-CN" altLang="en-US" sz="24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400"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24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400" dirty="0">
                <a:latin typeface="楷体" panose="02010609060101010101" pitchFamily="49" charset="-122"/>
                <a:ea typeface="楷体" panose="02010609060101010101" pitchFamily="49" charset="-122"/>
                <a:cs typeface="楷体" panose="02010609060101010101" pitchFamily="49" charset="-122"/>
                <a:sym typeface="+mn-ea"/>
              </a:rPr>
              <a:t>图</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A</a:t>
            </a:r>
            <a:r>
              <a:rPr lang="zh-CN" altLang="zh-CN" sz="2400" dirty="0">
                <a:latin typeface="楷体" panose="02010609060101010101" pitchFamily="49" charset="-122"/>
                <a:ea typeface="楷体" panose="02010609060101010101" pitchFamily="49" charset="-122"/>
                <a:cs typeface="楷体" panose="02010609060101010101" pitchFamily="49" charset="-122"/>
                <a:sym typeface="+mn-ea"/>
              </a:rPr>
              <a:t>细胞处于有丝分裂的什么时期</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400" dirty="0">
                <a:latin typeface="楷体" panose="02010609060101010101" pitchFamily="49" charset="-122"/>
                <a:ea typeface="楷体" panose="02010609060101010101" pitchFamily="49" charset="-122"/>
                <a:cs typeface="楷体" panose="02010609060101010101" pitchFamily="49" charset="-122"/>
                <a:sym typeface="+mn-ea"/>
              </a:rPr>
              <a:t>结构</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①</a:t>
            </a:r>
            <a:r>
              <a:rPr lang="zh-CN" altLang="zh-CN" sz="2400" dirty="0">
                <a:latin typeface="楷体" panose="02010609060101010101" pitchFamily="49" charset="-122"/>
                <a:ea typeface="楷体" panose="02010609060101010101" pitchFamily="49" charset="-122"/>
                <a:cs typeface="楷体" panose="02010609060101010101" pitchFamily="49" charset="-122"/>
                <a:sym typeface="+mn-ea"/>
              </a:rPr>
              <a:t>和</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②</a:t>
            </a:r>
            <a:r>
              <a:rPr lang="zh-CN" altLang="zh-CN" sz="2400" dirty="0">
                <a:latin typeface="楷体" panose="02010609060101010101" pitchFamily="49" charset="-122"/>
                <a:ea typeface="楷体" panose="02010609060101010101" pitchFamily="49" charset="-122"/>
                <a:cs typeface="楷体" panose="02010609060101010101" pitchFamily="49" charset="-122"/>
                <a:sym typeface="+mn-ea"/>
              </a:rPr>
              <a:t>的名称分别是什么</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2400" dirty="0">
              <a:latin typeface="楷体" panose="02010609060101010101" pitchFamily="49" charset="-122"/>
              <a:ea typeface="楷体" panose="02010609060101010101" pitchFamily="49" charset="-122"/>
              <a:cs typeface="楷体" panose="02010609060101010101" pitchFamily="49" charset="-122"/>
              <a:sym typeface="+mn-ea"/>
            </a:endParaRPr>
          </a:p>
          <a:p>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zh-CN" sz="2400"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24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400" dirty="0">
                <a:latin typeface="楷体" panose="02010609060101010101" pitchFamily="49" charset="-122"/>
                <a:ea typeface="楷体" panose="02010609060101010101" pitchFamily="49" charset="-122"/>
                <a:cs typeface="楷体" panose="02010609060101010101" pitchFamily="49" charset="-122"/>
                <a:sym typeface="+mn-ea"/>
              </a:rPr>
              <a:t>若此机制出现异常，则导致子细胞中染色体数目改变，请结合已有知识解释本检验机制对有丝分裂正常进行的意义是什么</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2400" dirty="0">
              <a:latin typeface="楷体" panose="02010609060101010101" pitchFamily="49" charset="-122"/>
              <a:ea typeface="楷体" panose="02010609060101010101" pitchFamily="49" charset="-122"/>
              <a:cs typeface="楷体" panose="02010609060101010101" pitchFamily="49" charset="-122"/>
            </a:endParaRPr>
          </a:p>
          <a:p>
            <a:endParaRPr lang="en-US" altLang="zh-CN" sz="2400" dirty="0">
              <a:latin typeface="楷体" panose="02010609060101010101" pitchFamily="49" charset="-122"/>
              <a:ea typeface="楷体" panose="02010609060101010101" pitchFamily="49" charset="-122"/>
              <a:cs typeface="楷体" panose="02010609060101010101" pitchFamily="49" charset="-122"/>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0805" y="274320"/>
            <a:ext cx="9221470" cy="534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just">
              <a:lnSpc>
                <a:spcPct val="120000"/>
              </a:lnSpc>
              <a:defRPr sz="2400">
                <a:latin typeface="Times New Roman" panose="02020603050405020304" pitchFamily="18" charset="0"/>
                <a:ea typeface="楷体" panose="02010609060101010101" pitchFamily="49" charset="-122"/>
              </a:defRPr>
            </a:lvl1pPr>
          </a:lstStyle>
          <a:p>
            <a:r>
              <a:rPr lang="zh-CN" altLang="en-US" dirty="0">
                <a:solidFill>
                  <a:srgbClr val="7030A0"/>
                </a:solidFill>
                <a:latin typeface="+mj-ea"/>
                <a:ea typeface="+mj-ea"/>
                <a:cs typeface="+mj-ea"/>
              </a:rPr>
              <a:t>实验</a:t>
            </a:r>
            <a:r>
              <a:rPr lang="en-US" altLang="zh-CN" dirty="0">
                <a:solidFill>
                  <a:srgbClr val="7030A0"/>
                </a:solidFill>
                <a:latin typeface="+mj-ea"/>
                <a:ea typeface="+mj-ea"/>
                <a:cs typeface="+mj-ea"/>
              </a:rPr>
              <a:t>3.</a:t>
            </a:r>
            <a:r>
              <a:rPr lang="zh-CN" altLang="en-US" dirty="0">
                <a:solidFill>
                  <a:srgbClr val="7030A0"/>
                </a:solidFill>
                <a:latin typeface="+mj-ea"/>
                <a:ea typeface="+mj-ea"/>
                <a:cs typeface="+mj-ea"/>
              </a:rPr>
              <a:t>对资料二的实验（</a:t>
            </a:r>
            <a:r>
              <a:rPr lang="en-US" altLang="zh-CN" dirty="0">
                <a:solidFill>
                  <a:srgbClr val="7030A0"/>
                </a:solidFill>
                <a:latin typeface="+mj-ea"/>
                <a:ea typeface="+mj-ea"/>
                <a:cs typeface="+mj-ea"/>
              </a:rPr>
              <a:t>1</a:t>
            </a:r>
            <a:r>
              <a:rPr lang="zh-CN" altLang="en-US" dirty="0">
                <a:solidFill>
                  <a:srgbClr val="7030A0"/>
                </a:solidFill>
                <a:latin typeface="+mj-ea"/>
                <a:ea typeface="+mj-ea"/>
                <a:cs typeface="+mj-ea"/>
              </a:rPr>
              <a:t>）</a:t>
            </a:r>
            <a:r>
              <a:rPr lang="zh-CN" altLang="zh-CN" dirty="0">
                <a:solidFill>
                  <a:srgbClr val="7030A0"/>
                </a:solidFill>
                <a:latin typeface="+mj-ea"/>
                <a:ea typeface="+mj-ea"/>
                <a:cs typeface="+mj-ea"/>
              </a:rPr>
              <a:t>中的两组细胞进行如下处理：</a:t>
            </a:r>
            <a:endParaRPr lang="zh-CN" altLang="zh-CN" dirty="0">
              <a:solidFill>
                <a:srgbClr val="7030A0"/>
              </a:solidFill>
              <a:latin typeface="+mj-ea"/>
              <a:ea typeface="+mj-ea"/>
              <a:cs typeface="+mj-ea"/>
            </a:endParaRPr>
          </a:p>
        </p:txBody>
      </p:sp>
      <p:pic>
        <p:nvPicPr>
          <p:cNvPr id="17" name="Picture 6" descr="imagepage4"/>
          <p:cNvPicPr>
            <a:picLocks noChangeAspect="1" noChangeArrowheads="1"/>
          </p:cNvPicPr>
          <p:nvPr/>
        </p:nvPicPr>
        <p:blipFill>
          <a:blip r:embed="rId1"/>
          <a:srcRect/>
          <a:stretch>
            <a:fillRect/>
          </a:stretch>
        </p:blipFill>
        <p:spPr bwMode="auto">
          <a:xfrm>
            <a:off x="182880" y="2452370"/>
            <a:ext cx="11133455" cy="225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文本框 18"/>
          <p:cNvSpPr txBox="1"/>
          <p:nvPr/>
        </p:nvSpPr>
        <p:spPr>
          <a:xfrm>
            <a:off x="2617242" y="2215889"/>
            <a:ext cx="925559" cy="493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just">
              <a:lnSpc>
                <a:spcPct val="120000"/>
              </a:lnSpc>
              <a:defRPr sz="2400">
                <a:latin typeface="Times New Roman" panose="02020603050405020304" pitchFamily="18" charset="0"/>
                <a:ea typeface="楷体" panose="02010609060101010101" pitchFamily="49" charset="-122"/>
              </a:defRPr>
            </a:lvl1pPr>
          </a:lstStyle>
          <a:p>
            <a:r>
              <a:rPr lang="zh-CN" altLang="en-US" dirty="0"/>
              <a:t>阻断I</a:t>
            </a:r>
            <a:endParaRPr lang="zh-CN" altLang="en-US" dirty="0"/>
          </a:p>
        </p:txBody>
      </p:sp>
      <p:sp>
        <p:nvSpPr>
          <p:cNvPr id="20" name="右箭头 19"/>
          <p:cNvSpPr/>
          <p:nvPr/>
        </p:nvSpPr>
        <p:spPr>
          <a:xfrm>
            <a:off x="2743592" y="2709037"/>
            <a:ext cx="672861" cy="425302"/>
          </a:xfrm>
          <a:prstGeom prst="rightArrow">
            <a:avLst>
              <a:gd name="adj1" fmla="val 41886"/>
              <a:gd name="adj2" fmla="val 4053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文本框 20"/>
          <p:cNvSpPr txBox="1"/>
          <p:nvPr/>
        </p:nvSpPr>
        <p:spPr>
          <a:xfrm>
            <a:off x="5502106" y="2215889"/>
            <a:ext cx="925559" cy="493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just">
              <a:lnSpc>
                <a:spcPct val="120000"/>
              </a:lnSpc>
              <a:defRPr sz="2400">
                <a:latin typeface="Times New Roman" panose="02020603050405020304" pitchFamily="18" charset="0"/>
                <a:ea typeface="楷体" panose="02010609060101010101" pitchFamily="49" charset="-122"/>
              </a:defRPr>
            </a:lvl1pPr>
          </a:lstStyle>
          <a:p>
            <a:r>
              <a:rPr lang="zh-CN" altLang="en-US" dirty="0"/>
              <a:t>解除</a:t>
            </a:r>
            <a:endParaRPr lang="zh-CN" altLang="en-US" dirty="0"/>
          </a:p>
        </p:txBody>
      </p:sp>
      <p:sp>
        <p:nvSpPr>
          <p:cNvPr id="22" name="右箭头 21"/>
          <p:cNvSpPr/>
          <p:nvPr/>
        </p:nvSpPr>
        <p:spPr>
          <a:xfrm>
            <a:off x="5628456" y="2709037"/>
            <a:ext cx="672861" cy="425302"/>
          </a:xfrm>
          <a:prstGeom prst="rightArrow">
            <a:avLst>
              <a:gd name="adj1" fmla="val 41886"/>
              <a:gd name="adj2" fmla="val 4053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文本框 22"/>
          <p:cNvSpPr txBox="1"/>
          <p:nvPr/>
        </p:nvSpPr>
        <p:spPr>
          <a:xfrm>
            <a:off x="8513320" y="2320256"/>
            <a:ext cx="1087350" cy="493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just">
              <a:lnSpc>
                <a:spcPct val="120000"/>
              </a:lnSpc>
              <a:defRPr sz="2400">
                <a:latin typeface="Times New Roman" panose="02020603050405020304" pitchFamily="18" charset="0"/>
                <a:ea typeface="楷体" panose="02010609060101010101" pitchFamily="49" charset="-122"/>
              </a:defRPr>
            </a:lvl1pPr>
          </a:lstStyle>
          <a:p>
            <a:r>
              <a:rPr lang="zh-CN" altLang="en-US" dirty="0"/>
              <a:t>阻断</a:t>
            </a:r>
            <a:r>
              <a:rPr lang="en-US" altLang="zh-CN" dirty="0"/>
              <a:t>Ⅱ</a:t>
            </a:r>
            <a:endParaRPr lang="zh-CN" altLang="en-US" dirty="0"/>
          </a:p>
        </p:txBody>
      </p:sp>
      <p:sp>
        <p:nvSpPr>
          <p:cNvPr id="24" name="右箭头 23"/>
          <p:cNvSpPr/>
          <p:nvPr/>
        </p:nvSpPr>
        <p:spPr>
          <a:xfrm>
            <a:off x="8639670" y="2813404"/>
            <a:ext cx="672861" cy="425302"/>
          </a:xfrm>
          <a:prstGeom prst="rightArrow">
            <a:avLst>
              <a:gd name="adj1" fmla="val 41886"/>
              <a:gd name="adj2" fmla="val 4053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文本框 29"/>
          <p:cNvSpPr txBox="1"/>
          <p:nvPr/>
        </p:nvSpPr>
        <p:spPr>
          <a:xfrm>
            <a:off x="901065" y="808355"/>
            <a:ext cx="876427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defPPr>
              <a:defRPr lang="zh-CN"/>
            </a:defPPr>
            <a:lvl1pPr algn="just">
              <a:lnSpc>
                <a:spcPct val="120000"/>
              </a:lnSpc>
              <a:defRPr sz="2400">
                <a:latin typeface="Times New Roman" panose="02020603050405020304" pitchFamily="18" charset="0"/>
                <a:ea typeface="楷体" panose="02010609060101010101" pitchFamily="49" charset="-122"/>
              </a:defRPr>
            </a:lvl1pPr>
          </a:lstStyle>
          <a:p>
            <a:r>
              <a:rPr lang="zh-CN" altLang="en-US" dirty="0"/>
              <a:t>阻断I：培养在含有过量的TdR(DNA复制抑制剂)的培养液中</a:t>
            </a:r>
            <a:endParaRPr lang="en-US" altLang="zh-CN" dirty="0"/>
          </a:p>
          <a:p>
            <a:r>
              <a:rPr lang="zh-CN" altLang="en-US" dirty="0"/>
              <a:t>解除：更换正常的新鲜培养液</a:t>
            </a:r>
            <a:endParaRPr lang="zh-CN" altLang="en-US" dirty="0"/>
          </a:p>
          <a:p>
            <a:r>
              <a:rPr lang="zh-CN" altLang="en-US" dirty="0"/>
              <a:t>阻断II:    处理与阻断I相同</a:t>
            </a:r>
            <a:endParaRPr lang="zh-CN" altLang="en-US" dirty="0"/>
          </a:p>
        </p:txBody>
      </p:sp>
      <p:sp>
        <p:nvSpPr>
          <p:cNvPr id="4" name="文本框 3"/>
          <p:cNvSpPr txBox="1"/>
          <p:nvPr/>
        </p:nvSpPr>
        <p:spPr>
          <a:xfrm>
            <a:off x="261620" y="4836160"/>
            <a:ext cx="11784330" cy="1862455"/>
          </a:xfrm>
          <a:prstGeom prst="rect">
            <a:avLst/>
          </a:prstGeom>
          <a:noFill/>
        </p:spPr>
        <p:txBody>
          <a:bodyPr wrap="square" rtlCol="0">
            <a:noAutofit/>
          </a:bodyPr>
          <a:p>
            <a:r>
              <a:rPr lang="zh-CN" altLang="zh-CN" sz="2400" b="1" i="1" dirty="0">
                <a:solidFill>
                  <a:srgbClr val="7030A0"/>
                </a:solidFill>
                <a:latin typeface="楷体" panose="02010609060101010101" pitchFamily="49" charset="-122"/>
                <a:ea typeface="楷体" panose="02010609060101010101" pitchFamily="49" charset="-122"/>
                <a:cs typeface="楷体" panose="02010609060101010101" pitchFamily="49" charset="-122"/>
                <a:sym typeface="+mn-ea"/>
              </a:rPr>
              <a:t>思考</a:t>
            </a:r>
            <a:r>
              <a:rPr lang="en-US" altLang="zh-CN" sz="2400" b="1" i="1" dirty="0">
                <a:solidFill>
                  <a:srgbClr val="7030A0"/>
                </a:solidFill>
                <a:latin typeface="楷体" panose="02010609060101010101" pitchFamily="49" charset="-122"/>
                <a:ea typeface="楷体" panose="02010609060101010101" pitchFamily="49" charset="-122"/>
                <a:cs typeface="楷体" panose="02010609060101010101" pitchFamily="49" charset="-122"/>
                <a:sym typeface="+mn-ea"/>
              </a:rPr>
              <a:t>5</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24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400" dirty="0">
                <a:latin typeface="楷体" panose="02010609060101010101" pitchFamily="49" charset="-122"/>
                <a:ea typeface="楷体" panose="02010609060101010101" pitchFamily="49" charset="-122"/>
                <a:cs typeface="楷体" panose="02010609060101010101" pitchFamily="49" charset="-122"/>
                <a:sym typeface="+mn-ea"/>
              </a:rPr>
              <a:t>阻断</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I</a:t>
            </a:r>
            <a:r>
              <a:rPr lang="zh-CN" altLang="zh-CN" sz="2400" dirty="0">
                <a:latin typeface="楷体" panose="02010609060101010101" pitchFamily="49" charset="-122"/>
                <a:ea typeface="楷体" panose="02010609060101010101" pitchFamily="49" charset="-122"/>
                <a:cs typeface="楷体" panose="02010609060101010101" pitchFamily="49" charset="-122"/>
                <a:sym typeface="+mn-ea"/>
              </a:rPr>
              <a:t>的目的是使细胞停留在什么时期</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2400" dirty="0">
              <a:latin typeface="楷体" panose="02010609060101010101" pitchFamily="49" charset="-122"/>
              <a:ea typeface="楷体" panose="02010609060101010101" pitchFamily="49" charset="-122"/>
              <a:cs typeface="楷体" panose="02010609060101010101" pitchFamily="49" charset="-122"/>
              <a:sym typeface="+mn-ea"/>
            </a:endParaRPr>
          </a:p>
          <a:p>
            <a:r>
              <a:rPr lang="en-US" altLang="zh-CN" sz="2400">
                <a:latin typeface="楷体" panose="02010609060101010101" pitchFamily="49" charset="-122"/>
                <a:ea typeface="楷体" panose="02010609060101010101" pitchFamily="49" charset="-122"/>
                <a:cs typeface="楷体" panose="02010609060101010101" pitchFamily="49" charset="-122"/>
              </a:rPr>
              <a:t>      </a:t>
            </a:r>
            <a:r>
              <a:rPr lang="zh-CN" altLang="en-US" sz="2400">
                <a:latin typeface="楷体" panose="02010609060101010101" pitchFamily="49" charset="-122"/>
                <a:ea typeface="楷体" panose="02010609060101010101" pitchFamily="49" charset="-122"/>
                <a:cs typeface="楷体" panose="02010609060101010101" pitchFamily="49" charset="-122"/>
              </a:rPr>
              <a:t>（</a:t>
            </a:r>
            <a:r>
              <a:rPr lang="en-US" altLang="zh-CN" sz="2400">
                <a:latin typeface="楷体" panose="02010609060101010101" pitchFamily="49" charset="-122"/>
                <a:ea typeface="楷体" panose="02010609060101010101" pitchFamily="49" charset="-122"/>
                <a:cs typeface="楷体" panose="02010609060101010101" pitchFamily="49" charset="-122"/>
              </a:rPr>
              <a:t>2</a:t>
            </a:r>
            <a:r>
              <a:rPr lang="zh-CN" altLang="en-US" sz="2400">
                <a:latin typeface="楷体" panose="02010609060101010101" pitchFamily="49" charset="-122"/>
                <a:ea typeface="楷体" panose="02010609060101010101" pitchFamily="49" charset="-122"/>
                <a:cs typeface="楷体" panose="02010609060101010101" pitchFamily="49" charset="-122"/>
              </a:rPr>
              <a:t>）</a:t>
            </a:r>
            <a:r>
              <a:rPr lang="zh-CN" altLang="en-US" sz="2400" dirty="0">
                <a:latin typeface="楷体" panose="02010609060101010101" pitchFamily="49" charset="-122"/>
                <a:ea typeface="楷体" panose="02010609060101010101" pitchFamily="49" charset="-122"/>
                <a:cs typeface="楷体" panose="02010609060101010101" pitchFamily="49" charset="-122"/>
                <a:sym typeface="+mn-ea"/>
              </a:rPr>
              <a:t>三次处理的时间分别是多长</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2400" dirty="0">
              <a:latin typeface="楷体" panose="02010609060101010101" pitchFamily="49" charset="-122"/>
              <a:ea typeface="楷体" panose="02010609060101010101" pitchFamily="49" charset="-122"/>
              <a:cs typeface="楷体" panose="02010609060101010101" pitchFamily="49" charset="-122"/>
              <a:sym typeface="+mn-ea"/>
            </a:endParaRPr>
          </a:p>
          <a:p>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zh-CN" sz="2400"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24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400" dirty="0">
                <a:latin typeface="楷体" panose="02010609060101010101" pitchFamily="49" charset="-122"/>
                <a:ea typeface="楷体" panose="02010609060101010101" pitchFamily="49" charset="-122"/>
                <a:cs typeface="楷体" panose="02010609060101010101" pitchFamily="49" charset="-122"/>
                <a:sym typeface="+mn-ea"/>
              </a:rPr>
              <a:t>经过以上处理后所有细胞都停留在细胞周期的某一时刻，从而实现细胞周</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zh-CN" sz="2400" dirty="0">
                <a:latin typeface="楷体" panose="02010609060101010101" pitchFamily="49" charset="-122"/>
                <a:ea typeface="楷体" panose="02010609060101010101" pitchFamily="49" charset="-122"/>
                <a:cs typeface="楷体" panose="02010609060101010101" pitchFamily="49" charset="-122"/>
                <a:sym typeface="+mn-ea"/>
              </a:rPr>
              <a:t>期的同步化，请在图</a:t>
            </a:r>
            <a:r>
              <a:rPr lang="en-US" altLang="zh-CN" sz="2400" dirty="0">
                <a:latin typeface="楷体" panose="02010609060101010101" pitchFamily="49" charset="-122"/>
                <a:ea typeface="楷体" panose="02010609060101010101" pitchFamily="49" charset="-122"/>
                <a:cs typeface="楷体" panose="02010609060101010101" pitchFamily="49" charset="-122"/>
                <a:sym typeface="+mn-ea"/>
              </a:rPr>
              <a:t>D</a:t>
            </a:r>
            <a:r>
              <a:rPr lang="zh-CN" altLang="zh-CN" sz="2400" dirty="0">
                <a:latin typeface="楷体" panose="02010609060101010101" pitchFamily="49" charset="-122"/>
                <a:ea typeface="楷体" panose="02010609060101010101" pitchFamily="49" charset="-122"/>
                <a:cs typeface="楷体" panose="02010609060101010101" pitchFamily="49" charset="-122"/>
                <a:sym typeface="+mn-ea"/>
              </a:rPr>
              <a:t>中标出。</a:t>
            </a:r>
            <a:endParaRPr lang="zh-CN" altLang="en-US" sz="2400">
              <a:latin typeface="楷体" panose="02010609060101010101" pitchFamily="49" charset="-122"/>
              <a:ea typeface="楷体" panose="02010609060101010101" pitchFamily="49" charset="-122"/>
              <a:cs typeface="楷体" panose="02010609060101010101" pitchFamily="49" charset="-122"/>
            </a:endParaRPr>
          </a:p>
        </p:txBody>
      </p:sp>
      <p:sp>
        <p:nvSpPr>
          <p:cNvPr id="2" name="平行四边形 1"/>
          <p:cNvSpPr/>
          <p:nvPr/>
        </p:nvSpPr>
        <p:spPr>
          <a:xfrm>
            <a:off x="10794365" y="2485390"/>
            <a:ext cx="379095" cy="386715"/>
          </a:xfrm>
          <a:prstGeom prst="parallelogram">
            <a:avLst/>
          </a:prstGeom>
          <a:solidFill>
            <a:schemeClr val="bg1"/>
          </a:solidFill>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dirty="0">
                <a:sym typeface="+mn-ea"/>
              </a:rPr>
              <a:t>(4)</a:t>
            </a:r>
            <a:r>
              <a:rPr lang="zh-CN" altLang="en-US" dirty="0">
                <a:sym typeface="+mn-ea"/>
              </a:rPr>
              <a:t>研</a:t>
            </a:r>
            <a:r>
              <a:rPr lang="zh-CN" altLang="zh-CN" dirty="0">
                <a:sym typeface="+mn-ea"/>
              </a:rPr>
              <a:t>究此类细胞周期调控机制</a:t>
            </a:r>
            <a:r>
              <a:rPr lang="en-US" altLang="zh-CN" dirty="0">
                <a:sym typeface="+mn-ea"/>
              </a:rPr>
              <a:t>,</a:t>
            </a:r>
            <a:r>
              <a:rPr lang="zh-CN" altLang="zh-CN" dirty="0">
                <a:sym typeface="+mn-ea"/>
              </a:rPr>
              <a:t>对癌症治疗有何启示</a:t>
            </a:r>
            <a:r>
              <a:rPr lang="en-US" altLang="zh-CN" dirty="0">
                <a:sym typeface="+mn-ea"/>
              </a:rPr>
              <a:t>?</a:t>
            </a:r>
            <a:endParaRPr lang="zh-CN" altLang="en-US"/>
          </a:p>
        </p:txBody>
      </p:sp>
      <p:pic>
        <p:nvPicPr>
          <p:cNvPr id="24" name="内容占位符 23" descr="图形用户界面, 文本&#10;&#10;AI 生成的内容可能不正确。"/>
          <p:cNvPicPr>
            <a:picLocks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1232535" y="1490345"/>
            <a:ext cx="10264775" cy="4759325"/>
          </a:xfrm>
          <a:prstGeom prst="rect">
            <a:avLst/>
          </a:prstGeom>
        </p:spPr>
      </p:pic>
      <p:sp>
        <p:nvSpPr>
          <p:cNvPr id="25" name="圆角矩形 24"/>
          <p:cNvSpPr/>
          <p:nvPr/>
        </p:nvSpPr>
        <p:spPr>
          <a:xfrm>
            <a:off x="6342380" y="2882265"/>
            <a:ext cx="4828540" cy="1513205"/>
          </a:xfrm>
          <a:prstGeom prst="roundRect">
            <a:avLst>
              <a:gd name="adj" fmla="val 7895"/>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0" y="1623060"/>
            <a:ext cx="2028825" cy="583565"/>
          </a:xfrm>
          <a:prstGeom prst="rect">
            <a:avLst/>
          </a:prstGeom>
          <a:noFill/>
        </p:spPr>
        <p:txBody>
          <a:bodyPr wrap="square" rtlCol="0">
            <a:spAutoFit/>
          </a:bodyPr>
          <a:lstStyle/>
          <a:p>
            <a:r>
              <a:rPr lang="zh-CN" altLang="en-US" sz="3200" b="1" i="1" dirty="0">
                <a:solidFill>
                  <a:srgbClr val="FF0000"/>
                </a:solidFill>
                <a:latin typeface="+mj-ea"/>
                <a:ea typeface="+mj-ea"/>
                <a:cs typeface="Times New Roman" panose="02020603050405020304" pitchFamily="18" charset="0"/>
                <a:sym typeface="Times New Roman" panose="02020603050405020304" pitchFamily="18" charset="0"/>
              </a:rPr>
              <a:t>回归教材</a:t>
            </a:r>
            <a:endParaRPr lang="zh-CN" altLang="en-US" sz="3200" b="1" i="1" dirty="0">
              <a:solidFill>
                <a:srgbClr val="FF0000"/>
              </a:solidFill>
              <a:latin typeface="+mj-ea"/>
              <a:ea typeface="+mj-ea"/>
              <a:cs typeface="Times New Roman" panose="02020603050405020304" pitchFamily="18" charset="0"/>
              <a:sym typeface="Times New Roman" panose="02020603050405020304" pitchFamily="18"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334645" y="2465070"/>
            <a:ext cx="3124200" cy="2379345"/>
          </a:xfrm>
          <a:prstGeom prst="rect">
            <a:avLst/>
          </a:prstGeom>
        </p:spPr>
      </p:pic>
      <p:sp>
        <p:nvSpPr>
          <p:cNvPr id="16" name="文本框 15"/>
          <p:cNvSpPr txBox="1"/>
          <p:nvPr/>
        </p:nvSpPr>
        <p:spPr>
          <a:xfrm>
            <a:off x="161683" y="641507"/>
            <a:ext cx="11838230" cy="1383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just">
              <a:lnSpc>
                <a:spcPct val="120000"/>
              </a:lnSpc>
              <a:defRPr sz="2400">
                <a:latin typeface="Times New Roman" panose="02020603050405020304" pitchFamily="18" charset="0"/>
                <a:ea typeface="楷体" panose="02010609060101010101" pitchFamily="49" charset="-122"/>
              </a:defRPr>
            </a:lvl1pPr>
          </a:lstStyle>
          <a:p>
            <a:pPr>
              <a:lnSpc>
                <a:spcPct val="100000"/>
              </a:lnSpc>
            </a:pPr>
            <a:r>
              <a:rPr lang="zh-CN" altLang="en-US" sz="2800" b="1" i="1" dirty="0">
                <a:solidFill>
                  <a:srgbClr val="7030A0"/>
                </a:solidFill>
                <a:latin typeface="+mj-ea"/>
                <a:ea typeface="+mj-ea"/>
                <a:sym typeface="+mn-ea"/>
              </a:rPr>
              <a:t>资料四</a:t>
            </a:r>
            <a:r>
              <a:rPr lang="en-US" altLang="zh-CN" sz="2800" dirty="0">
                <a:latin typeface="+mj-ea"/>
                <a:ea typeface="+mj-ea"/>
                <a:cs typeface="+mj-ea"/>
              </a:rPr>
              <a:t>:</a:t>
            </a:r>
            <a:r>
              <a:rPr lang="zh-CN" altLang="zh-CN" sz="2800" dirty="0">
                <a:latin typeface="+mj-ea"/>
                <a:ea typeface="+mj-ea"/>
                <a:cs typeface="+mj-ea"/>
              </a:rPr>
              <a:t>目前，主流的抗肿瘤药物主要通过抑制癌细胞分裂起到治疗 效果，为研究抗肿瘤高效药物开普拓 </a:t>
            </a:r>
            <a:r>
              <a:rPr lang="en-US" altLang="zh-CN" sz="2800" dirty="0">
                <a:latin typeface="+mj-ea"/>
                <a:ea typeface="+mj-ea"/>
                <a:cs typeface="+mj-ea"/>
              </a:rPr>
              <a:t>(CPT-11) </a:t>
            </a:r>
            <a:r>
              <a:rPr lang="zh-CN" altLang="zh-CN" sz="2800" dirty="0">
                <a:latin typeface="+mj-ea"/>
                <a:ea typeface="+mj-ea"/>
                <a:cs typeface="+mj-ea"/>
              </a:rPr>
              <a:t>的药效和作用机制，在相同实验条件下，用海拉细胞系进行药敏实验，结果如下图</a:t>
            </a:r>
            <a:r>
              <a:rPr lang="en-US" altLang="zh-CN" sz="2800" dirty="0">
                <a:latin typeface="+mj-ea"/>
                <a:ea typeface="+mj-ea"/>
                <a:cs typeface="+mj-ea"/>
              </a:rPr>
              <a:t>5</a:t>
            </a:r>
            <a:r>
              <a:rPr lang="zh-CN" altLang="zh-CN" sz="2800" dirty="0">
                <a:latin typeface="+mj-ea"/>
                <a:ea typeface="+mj-ea"/>
                <a:cs typeface="+mj-ea"/>
              </a:rPr>
              <a:t>。</a:t>
            </a:r>
            <a:endParaRPr lang="zh-CN" altLang="zh-CN" sz="2800" dirty="0">
              <a:latin typeface="+mj-ea"/>
              <a:ea typeface="+mj-ea"/>
              <a:cs typeface="+mj-ea"/>
            </a:endParaRPr>
          </a:p>
        </p:txBody>
      </p:sp>
      <p:sp>
        <p:nvSpPr>
          <p:cNvPr id="6" name="文本框 5"/>
          <p:cNvSpPr txBox="1"/>
          <p:nvPr/>
        </p:nvSpPr>
        <p:spPr>
          <a:xfrm>
            <a:off x="334511" y="4844640"/>
            <a:ext cx="329094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ctr">
              <a:lnSpc>
                <a:spcPct val="100000"/>
              </a:lnSpc>
              <a:defRPr sz="2400">
                <a:latin typeface="Times New Roman" panose="02020603050405020304" pitchFamily="18" charset="0"/>
                <a:ea typeface="楷体" panose="02010609060101010101" pitchFamily="49" charset="-122"/>
              </a:defRPr>
            </a:lvl1pPr>
          </a:lstStyle>
          <a:p>
            <a:r>
              <a:rPr lang="zh-CN" altLang="zh-CN" dirty="0">
                <a:solidFill>
                  <a:srgbClr val="FF0000"/>
                </a:solidFill>
              </a:rPr>
              <a:t>图</a:t>
            </a:r>
            <a:r>
              <a:rPr lang="en-US" altLang="zh-CN" dirty="0">
                <a:solidFill>
                  <a:srgbClr val="FF0000"/>
                </a:solidFill>
              </a:rPr>
              <a:t>5  </a:t>
            </a:r>
            <a:r>
              <a:rPr lang="zh-CN" altLang="zh-CN" dirty="0">
                <a:solidFill>
                  <a:srgbClr val="FF0000"/>
                </a:solidFill>
              </a:rPr>
              <a:t>不同处理组海拉细胞数量变化曲线</a:t>
            </a:r>
            <a:endParaRPr lang="zh-CN" altLang="zh-CN" dirty="0">
              <a:solidFill>
                <a:srgbClr val="FF0000"/>
              </a:solidFill>
            </a:endParaRPr>
          </a:p>
        </p:txBody>
      </p:sp>
      <p:graphicFrame>
        <p:nvGraphicFramePr>
          <p:cNvPr id="9" name="表格 8"/>
          <p:cNvGraphicFramePr>
            <a:graphicFrameLocks noGrp="1"/>
          </p:cNvGraphicFramePr>
          <p:nvPr/>
        </p:nvGraphicFramePr>
        <p:xfrm>
          <a:off x="4040703" y="3685547"/>
          <a:ext cx="7950428" cy="1708087"/>
        </p:xfrm>
        <a:graphic>
          <a:graphicData uri="http://schemas.openxmlformats.org/drawingml/2006/table">
            <a:tbl>
              <a:tblPr firstRow="1" bandRow="1">
                <a:tableStyleId>{72833802-FEF1-4C79-8D5D-14CF1EAF98D9}</a:tableStyleId>
              </a:tblPr>
              <a:tblGrid>
                <a:gridCol w="1698171"/>
                <a:gridCol w="6252257"/>
              </a:tblGrid>
              <a:tr h="263781">
                <a:tc>
                  <a:txBody>
                    <a:bodyPr/>
                    <a:lstStyle/>
                    <a:p>
                      <a:pPr marL="11430" indent="0" algn="l" eaLnBrk="0">
                        <a:lnSpc>
                          <a:spcPct val="92000"/>
                        </a:lnSpc>
                        <a:spcBef>
                          <a:spcPts val="760"/>
                        </a:spcBef>
                        <a:spcAft>
                          <a:spcPts val="800"/>
                        </a:spcAft>
                      </a:pPr>
                      <a:r>
                        <a:rPr lang="en-US" sz="2400" kern="1200" dirty="0" err="1">
                          <a:solidFill>
                            <a:schemeClr val="tx1"/>
                          </a:solidFill>
                          <a:latin typeface="Times New Roman" panose="02020603050405020304" pitchFamily="18" charset="0"/>
                          <a:ea typeface="楷体" panose="02010609060101010101" pitchFamily="49" charset="-122"/>
                          <a:cs typeface="Times New Roman" panose="02020603050405020304" pitchFamily="18" charset="0"/>
                        </a:rPr>
                        <a:t>分组</a:t>
                      </a:r>
                      <a:endParaRPr lang="zh-CN" altLang="en-US" sz="2400" kern="1200" dirty="0">
                        <a:solidFill>
                          <a:schemeClr val="tx1"/>
                        </a:solidFill>
                        <a:latin typeface="Times New Roman" panose="02020603050405020304" pitchFamily="18" charset="0"/>
                        <a:ea typeface="楷体" panose="02010609060101010101" pitchFamily="49" charset="-122"/>
                        <a:cs typeface="Times New Roman" panose="02020603050405020304" pitchFamily="18" charset="0"/>
                      </a:endParaRPr>
                    </a:p>
                  </a:txBody>
                  <a:tcPr marL="0" marR="0" marT="0" marB="0"/>
                </a:tc>
                <a:tc>
                  <a:txBody>
                    <a:bodyPr/>
                    <a:lstStyle/>
                    <a:p>
                      <a:pPr marL="39370" algn="l" eaLnBrk="0">
                        <a:lnSpc>
                          <a:spcPct val="92000"/>
                        </a:lnSpc>
                        <a:spcBef>
                          <a:spcPts val="1035"/>
                        </a:spcBef>
                        <a:spcAft>
                          <a:spcPts val="800"/>
                        </a:spcAft>
                      </a:pPr>
                      <a:r>
                        <a:rPr lang="zh-CN" altLang="en-US" sz="2400" kern="1200" dirty="0">
                          <a:solidFill>
                            <a:schemeClr val="tx1"/>
                          </a:solidFill>
                          <a:latin typeface="Times New Roman" panose="02020603050405020304" pitchFamily="18" charset="0"/>
                          <a:ea typeface="楷体" panose="02010609060101010101" pitchFamily="49" charset="-122"/>
                          <a:cs typeface="Times New Roman" panose="02020603050405020304" pitchFamily="18" charset="0"/>
                        </a:rPr>
                        <a:t>  </a:t>
                      </a:r>
                      <a:r>
                        <a:rPr lang="en-US" sz="2400" kern="1200" dirty="0" err="1">
                          <a:solidFill>
                            <a:schemeClr val="tx1"/>
                          </a:solidFill>
                          <a:latin typeface="Times New Roman" panose="02020603050405020304" pitchFamily="18" charset="0"/>
                          <a:ea typeface="楷体" panose="02010609060101010101" pitchFamily="49" charset="-122"/>
                          <a:cs typeface="Times New Roman" panose="02020603050405020304" pitchFamily="18" charset="0"/>
                        </a:rPr>
                        <a:t>处理方式</a:t>
                      </a:r>
                      <a:endParaRPr lang="zh-CN" altLang="en-US" sz="2400" kern="1200" dirty="0">
                        <a:solidFill>
                          <a:schemeClr val="tx1"/>
                        </a:solidFill>
                        <a:latin typeface="Times New Roman" panose="02020603050405020304" pitchFamily="18" charset="0"/>
                        <a:ea typeface="楷体" panose="02010609060101010101" pitchFamily="49" charset="-122"/>
                        <a:cs typeface="Times New Roman" panose="02020603050405020304" pitchFamily="18" charset="0"/>
                      </a:endParaRPr>
                    </a:p>
                  </a:txBody>
                  <a:tcPr marL="0" marR="0" marT="0" marB="0"/>
                </a:tc>
              </a:tr>
              <a:tr h="370840">
                <a:tc>
                  <a:txBody>
                    <a:bodyPr/>
                    <a:lstStyle/>
                    <a:p>
                      <a:pPr algn="l"/>
                      <a:r>
                        <a:rPr lang="en-US" altLang="zh-CN" sz="2400" dirty="0">
                          <a:latin typeface="Times New Roman" panose="02020603050405020304" pitchFamily="18" charset="0"/>
                          <a:ea typeface="楷体" panose="02010609060101010101" pitchFamily="49" charset="-122"/>
                          <a:cs typeface="Times New Roman" panose="02020603050405020304" pitchFamily="18" charset="0"/>
                        </a:rPr>
                        <a:t>A</a:t>
                      </a:r>
                      <a:r>
                        <a:rPr lang="zh-CN" altLang="en-US" sz="2400" dirty="0">
                          <a:latin typeface="Times New Roman" panose="02020603050405020304" pitchFamily="18" charset="0"/>
                          <a:ea typeface="楷体" panose="02010609060101010101" pitchFamily="49" charset="-122"/>
                          <a:cs typeface="Times New Roman" panose="02020603050405020304" pitchFamily="18" charset="0"/>
                        </a:rPr>
                        <a:t>组</a:t>
                      </a:r>
                      <a:endParaRPr lang="zh-CN" altLang="en-US" sz="2400" dirty="0">
                        <a:latin typeface="Times New Roman" panose="02020603050405020304" pitchFamily="18" charset="0"/>
                        <a:ea typeface="楷体" panose="02010609060101010101" pitchFamily="49" charset="-122"/>
                        <a:cs typeface="Times New Roman" panose="02020603050405020304" pitchFamily="18" charset="0"/>
                      </a:endParaRPr>
                    </a:p>
                  </a:txBody>
                  <a:tcPr/>
                </a:tc>
                <a:tc>
                  <a:txBody>
                    <a:bodyPr/>
                    <a:lstStyle/>
                    <a:p>
                      <a:pPr marL="39370" marR="3201670" algn="l" eaLnBrk="0">
                        <a:lnSpc>
                          <a:spcPct val="96000"/>
                        </a:lnSpc>
                        <a:spcBef>
                          <a:spcPts val="1135"/>
                        </a:spcBef>
                        <a:spcAft>
                          <a:spcPts val="800"/>
                        </a:spcAft>
                      </a:pPr>
                      <a:r>
                        <a:rPr lang="zh-CN" altLang="en-US" sz="2400" kern="1200" dirty="0">
                          <a:solidFill>
                            <a:schemeClr val="tx1"/>
                          </a:solidFill>
                          <a:latin typeface="Times New Roman" panose="02020603050405020304" pitchFamily="18" charset="0"/>
                          <a:ea typeface="楷体" panose="02010609060101010101" pitchFamily="49" charset="-122"/>
                          <a:cs typeface="Times New Roman" panose="02020603050405020304" pitchFamily="18" charset="0"/>
                        </a:rPr>
                        <a:t>适量癌细胞悬液</a:t>
                      </a:r>
                      <a:r>
                        <a:rPr lang="en-US" altLang="zh-CN" sz="2400" kern="1200" dirty="0">
                          <a:solidFill>
                            <a:schemeClr val="tx1"/>
                          </a:solidFill>
                          <a:latin typeface="Times New Roman" panose="02020603050405020304" pitchFamily="18" charset="0"/>
                          <a:ea typeface="楷体" panose="02010609060101010101" pitchFamily="49" charset="-122"/>
                          <a:cs typeface="Times New Roman" panose="02020603050405020304" pitchFamily="18" charset="0"/>
                        </a:rPr>
                        <a:t>+ </a:t>
                      </a:r>
                      <a:endParaRPr lang="en-US" altLang="zh-CN" sz="2400" kern="1200" dirty="0">
                        <a:solidFill>
                          <a:schemeClr val="tx1"/>
                        </a:solidFill>
                        <a:latin typeface="Times New Roman" panose="02020603050405020304" pitchFamily="18" charset="0"/>
                        <a:ea typeface="楷体" panose="02010609060101010101" pitchFamily="49" charset="-122"/>
                        <a:cs typeface="Times New Roman" panose="02020603050405020304" pitchFamily="18" charset="0"/>
                      </a:endParaRPr>
                    </a:p>
                  </a:txBody>
                  <a:tcPr/>
                </a:tc>
              </a:tr>
              <a:tr h="370840">
                <a:tc>
                  <a:txBody>
                    <a:bodyPr/>
                    <a:lstStyle/>
                    <a:p>
                      <a:pPr algn="l"/>
                      <a:r>
                        <a:rPr lang="en-US" altLang="zh-CN" sz="2400" dirty="0">
                          <a:latin typeface="Times New Roman" panose="02020603050405020304" pitchFamily="18" charset="0"/>
                          <a:ea typeface="楷体" panose="02010609060101010101" pitchFamily="49" charset="-122"/>
                          <a:cs typeface="Times New Roman" panose="02020603050405020304" pitchFamily="18" charset="0"/>
                        </a:rPr>
                        <a:t>B</a:t>
                      </a:r>
                      <a:r>
                        <a:rPr lang="zh-CN" altLang="en-US" sz="2400" dirty="0">
                          <a:latin typeface="Times New Roman" panose="02020603050405020304" pitchFamily="18" charset="0"/>
                          <a:ea typeface="楷体" panose="02010609060101010101" pitchFamily="49" charset="-122"/>
                          <a:cs typeface="Times New Roman" panose="02020603050405020304" pitchFamily="18" charset="0"/>
                        </a:rPr>
                        <a:t>组</a:t>
                      </a:r>
                      <a:endParaRPr lang="zh-CN" altLang="en-US" sz="2400" dirty="0">
                        <a:latin typeface="Times New Roman" panose="02020603050405020304" pitchFamily="18" charset="0"/>
                        <a:ea typeface="楷体" panose="02010609060101010101" pitchFamily="49" charset="-122"/>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kern="1200" dirty="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等量癌细胞悬液</a:t>
                      </a:r>
                      <a:r>
                        <a:rPr lang="en-US" altLang="zh-CN" sz="2400" kern="1200" dirty="0">
                          <a:solidFill>
                            <a:schemeClr val="tx1"/>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2400" kern="1200" dirty="0">
                        <a:solidFill>
                          <a:schemeClr val="tx1"/>
                        </a:solidFill>
                        <a:latin typeface="Times New Roman" panose="02020603050405020304" pitchFamily="18" charset="0"/>
                        <a:ea typeface="楷体" panose="02010609060101010101" pitchFamily="49" charset="-122"/>
                        <a:cs typeface="Times New Roman" panose="02020603050405020304" pitchFamily="18" charset="0"/>
                      </a:endParaRPr>
                    </a:p>
                  </a:txBody>
                  <a:tcPr/>
                </a:tc>
              </a:tr>
              <a:tr h="370840">
                <a:tc>
                  <a:txBody>
                    <a:bodyPr/>
                    <a:lstStyle/>
                    <a:p>
                      <a:pPr algn="l"/>
                      <a:r>
                        <a:rPr lang="en-US" altLang="zh-CN" sz="2400" dirty="0">
                          <a:latin typeface="Times New Roman" panose="02020603050405020304" pitchFamily="18" charset="0"/>
                          <a:ea typeface="楷体" panose="02010609060101010101" pitchFamily="49" charset="-122"/>
                          <a:cs typeface="Times New Roman" panose="02020603050405020304" pitchFamily="18" charset="0"/>
                        </a:rPr>
                        <a:t>C</a:t>
                      </a:r>
                      <a:r>
                        <a:rPr lang="zh-CN" altLang="en-US" sz="2400" dirty="0">
                          <a:latin typeface="Times New Roman" panose="02020603050405020304" pitchFamily="18" charset="0"/>
                          <a:ea typeface="楷体" panose="02010609060101010101" pitchFamily="49" charset="-122"/>
                          <a:cs typeface="Times New Roman" panose="02020603050405020304" pitchFamily="18" charset="0"/>
                        </a:rPr>
                        <a:t>组</a:t>
                      </a:r>
                      <a:endParaRPr lang="zh-CN" altLang="en-US" sz="2400" dirty="0">
                        <a:latin typeface="Times New Roman" panose="02020603050405020304" pitchFamily="18" charset="0"/>
                        <a:ea typeface="楷体" panose="02010609060101010101" pitchFamily="49" charset="-122"/>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kern="1200" dirty="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等量癌细胞悬液</a:t>
                      </a:r>
                      <a:r>
                        <a:rPr lang="en-US" altLang="zh-CN" sz="2400" kern="1200" dirty="0">
                          <a:solidFill>
                            <a:schemeClr val="tx1"/>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400" kern="1200" dirty="0">
                          <a:solidFill>
                            <a:schemeClr val="tx1"/>
                          </a:solidFill>
                          <a:latin typeface="Times New Roman" panose="02020603050405020304" pitchFamily="18" charset="0"/>
                          <a:ea typeface="楷体" panose="02010609060101010101" pitchFamily="49" charset="-122"/>
                          <a:cs typeface="Times New Roman" panose="02020603050405020304" pitchFamily="18" charset="0"/>
                        </a:rPr>
                        <a:t>普通抗癌 药物溶液</a:t>
                      </a:r>
                      <a:endParaRPr lang="zh-CN" altLang="en-US" sz="2400" kern="1200" dirty="0">
                        <a:solidFill>
                          <a:schemeClr val="tx1"/>
                        </a:solidFill>
                        <a:latin typeface="Times New Roman" panose="02020603050405020304" pitchFamily="18" charset="0"/>
                        <a:ea typeface="楷体" panose="02010609060101010101" pitchFamily="49" charset="-122"/>
                        <a:cs typeface="Times New Roman" panose="02020603050405020304" pitchFamily="18" charset="0"/>
                      </a:endParaRPr>
                    </a:p>
                  </a:txBody>
                  <a:tcPr/>
                </a:tc>
              </a:tr>
            </a:tbl>
          </a:graphicData>
        </a:graphic>
      </p:graphicFrame>
      <p:sp>
        <p:nvSpPr>
          <p:cNvPr id="12" name="文本框 11"/>
          <p:cNvSpPr txBox="1"/>
          <p:nvPr/>
        </p:nvSpPr>
        <p:spPr>
          <a:xfrm>
            <a:off x="8343708" y="3996930"/>
            <a:ext cx="274815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just">
              <a:lnSpc>
                <a:spcPct val="100000"/>
              </a:lnSpc>
              <a:defRPr sz="2400">
                <a:solidFill>
                  <a:srgbClr val="FF0000"/>
                </a:solidFill>
                <a:latin typeface="Times New Roman" panose="02020603050405020304" pitchFamily="18" charset="0"/>
                <a:ea typeface="楷体" panose="02010609060101010101" pitchFamily="49" charset="-122"/>
              </a:defRPr>
            </a:lvl1pPr>
          </a:lstStyle>
          <a:p>
            <a:r>
              <a:rPr lang="zh-CN" altLang="zh-CN" dirty="0"/>
              <a:t>等量</a:t>
            </a:r>
            <a:r>
              <a:rPr lang="zh-CN" altLang="zh-CN" dirty="0"/>
              <a:t>的生理盐水</a:t>
            </a:r>
            <a:endParaRPr lang="zh-CN" altLang="zh-CN" dirty="0"/>
          </a:p>
        </p:txBody>
      </p:sp>
      <p:sp>
        <p:nvSpPr>
          <p:cNvPr id="13" name="文本框 12"/>
          <p:cNvSpPr txBox="1"/>
          <p:nvPr/>
        </p:nvSpPr>
        <p:spPr>
          <a:xfrm>
            <a:off x="8344343" y="4458571"/>
            <a:ext cx="274815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just">
              <a:lnSpc>
                <a:spcPct val="100000"/>
              </a:lnSpc>
              <a:defRPr sz="2400">
                <a:solidFill>
                  <a:srgbClr val="FF0000"/>
                </a:solidFill>
                <a:latin typeface="Times New Roman" panose="02020603050405020304" pitchFamily="18" charset="0"/>
                <a:ea typeface="楷体" panose="02010609060101010101" pitchFamily="49" charset="-122"/>
              </a:defRPr>
            </a:lvl1pPr>
          </a:lstStyle>
          <a:p>
            <a:r>
              <a:rPr lang="zh-CN" altLang="zh-CN" dirty="0">
                <a:sym typeface="+mn-ea"/>
              </a:rPr>
              <a:t>等量的</a:t>
            </a:r>
            <a:r>
              <a:rPr lang="zh-CN" altLang="zh-CN" dirty="0"/>
              <a:t>药物</a:t>
            </a:r>
            <a:r>
              <a:rPr lang="en-US" altLang="zh-CN" dirty="0"/>
              <a:t>CPT-11</a:t>
            </a:r>
            <a:endParaRPr lang="zh-CN" altLang="zh-CN" dirty="0"/>
          </a:p>
        </p:txBody>
      </p:sp>
      <p:sp>
        <p:nvSpPr>
          <p:cNvPr id="4" name="文本框 3"/>
          <p:cNvSpPr txBox="1"/>
          <p:nvPr/>
        </p:nvSpPr>
        <p:spPr>
          <a:xfrm>
            <a:off x="4365625" y="2548255"/>
            <a:ext cx="6096000" cy="521970"/>
          </a:xfrm>
          <a:prstGeom prst="rect">
            <a:avLst/>
          </a:prstGeom>
          <a:noFill/>
        </p:spPr>
        <p:txBody>
          <a:bodyPr wrap="square" rtlCol="0" anchor="t">
            <a:spAutoFit/>
          </a:bodyPr>
          <a:p>
            <a:r>
              <a:rPr lang="zh-CN" altLang="zh-CN" sz="2800" i="1" dirty="0">
                <a:solidFill>
                  <a:srgbClr val="7030A0"/>
                </a:solidFill>
                <a:latin typeface="楷体" panose="02010609060101010101" pitchFamily="49" charset="-122"/>
                <a:ea typeface="楷体" panose="02010609060101010101" pitchFamily="49" charset="-122"/>
                <a:cs typeface="楷体" panose="02010609060101010101" pitchFamily="49" charset="-122"/>
                <a:sym typeface="+mn-ea"/>
              </a:rPr>
              <a:t>思考</a:t>
            </a:r>
            <a:r>
              <a:rPr lang="en-US" altLang="zh-CN" sz="2800" i="1" dirty="0">
                <a:solidFill>
                  <a:srgbClr val="7030A0"/>
                </a:solidFill>
                <a:latin typeface="楷体" panose="02010609060101010101" pitchFamily="49" charset="-122"/>
                <a:ea typeface="楷体" panose="02010609060101010101" pitchFamily="49" charset="-122"/>
                <a:cs typeface="楷体" panose="02010609060101010101" pitchFamily="49" charset="-122"/>
                <a:sym typeface="+mn-ea"/>
              </a:rPr>
              <a:t>6</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dirty="0">
                <a:latin typeface="楷体" panose="02010609060101010101" pitchFamily="49" charset="-122"/>
                <a:ea typeface="楷体" panose="02010609060101010101" pitchFamily="49" charset="-122"/>
                <a:cs typeface="楷体" panose="02010609060101010101" pitchFamily="49" charset="-122"/>
                <a:sym typeface="+mn-ea"/>
              </a:rPr>
              <a:t>请根据图</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5</a:t>
            </a:r>
            <a:r>
              <a:rPr lang="zh-CN" altLang="zh-CN" sz="2800" dirty="0">
                <a:latin typeface="楷体" panose="02010609060101010101" pitchFamily="49" charset="-122"/>
                <a:ea typeface="楷体" panose="02010609060101010101" pitchFamily="49" charset="-122"/>
                <a:cs typeface="楷体" panose="02010609060101010101" pitchFamily="49" charset="-122"/>
                <a:sym typeface="+mn-ea"/>
              </a:rPr>
              <a:t>的实验结果补全下表。</a:t>
            </a:r>
            <a:endParaRPr lang="zh-CN" altLang="zh-CN" sz="2800" dirty="0">
              <a:latin typeface="楷体" panose="02010609060101010101" pitchFamily="49" charset="-122"/>
              <a:ea typeface="楷体" panose="02010609060101010101" pitchFamily="49" charset="-122"/>
              <a:cs typeface="楷体" panose="02010609060101010101" pitchFamily="49" charset="-122"/>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BEAUTIFY_FLAG" val="#wm#"/>
  <p:tag name="KSO_WM_TEMPLATE_CATEGORY" val="custom"/>
  <p:tag name="KSO_WM_TEMPLATE_INDEX" val="20187308"/>
</p:tagLst>
</file>

<file path=ppt/tags/tag64.xml><?xml version="1.0" encoding="utf-8"?>
<p:tagLst xmlns:p="http://schemas.openxmlformats.org/presentationml/2006/main">
  <p:tag name="KSO_WM_BEAUTIFY_FLAG" val="#wm#"/>
  <p:tag name="KSO_WM_TEMPLATE_CATEGORY" val="custom"/>
  <p:tag name="KSO_WM_TEMPLATE_INDEX" val="20187308"/>
</p:tagLst>
</file>

<file path=ppt/tags/tag65.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ISLIDE.ICON" val="#163895;#164804;#40786;"/>
</p:tagLst>
</file>

<file path=ppt/tags/tag66.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ISLIDE.ICON" val="#163895;#164804;#40786;"/>
</p:tagLst>
</file>

<file path=ppt/tags/tag67.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ISLIDE.ICON" val="#163895;#164804;#40786;"/>
</p:tagLst>
</file>

<file path=ppt/tags/tag68.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ISLIDE.ICON" val="#163895;#164804;#40786;"/>
</p:tagLst>
</file>

<file path=ppt/tags/tag69.xml><?xml version="1.0" encoding="utf-8"?>
<p:tagLst xmlns:p="http://schemas.openxmlformats.org/presentationml/2006/main">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ISLIDE.ICON" val="#163895;#164804;#40786;"/>
</p:tagLst>
</file>

<file path=ppt/tags/tag71.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ISLIDE.ICON" val="#163895;#164804;#40786;"/>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2705</Words>
  <Application>WPS 演示</Application>
  <PresentationFormat>宽屏</PresentationFormat>
  <Paragraphs>98</Paragraphs>
  <Slides>11</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11</vt:i4>
      </vt:variant>
    </vt:vector>
  </HeadingPairs>
  <TitlesOfParts>
    <vt:vector size="21" baseType="lpstr">
      <vt:lpstr>Arial</vt:lpstr>
      <vt:lpstr>宋体</vt:lpstr>
      <vt:lpstr>Wingdings</vt:lpstr>
      <vt:lpstr>Wingdings</vt:lpstr>
      <vt:lpstr>楷体</vt:lpstr>
      <vt:lpstr>Times New Roman</vt:lpstr>
      <vt:lpstr>微软雅黑</vt:lpstr>
      <vt:lpstr>Arial Unicode MS</vt:lpstr>
      <vt:lpstr>Calibri</vt:lpstr>
      <vt:lpstr>WPS</vt:lpstr>
      <vt:lpstr>细胞周期的调控                 ——解密永不死亡的海拉细胞</vt:lpstr>
      <vt:lpstr>有的人死了，她的细胞却永远活着——你能想象是什么情况吗?</vt:lpstr>
      <vt:lpstr>PowerPoint 演示文稿</vt:lpstr>
      <vt:lpstr>PowerPoint 演示文稿</vt:lpstr>
      <vt:lpstr>PowerPoint 演示文稿</vt:lpstr>
      <vt:lpstr>PowerPoint 演示文稿</vt:lpstr>
      <vt:lpstr>PowerPoint 演示文稿</vt:lpstr>
      <vt:lpstr>(4)研究此类细胞周期调控机制,对癌症治疗有何启示?</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朱丹华</cp:lastModifiedBy>
  <cp:revision>165</cp:revision>
  <dcterms:created xsi:type="dcterms:W3CDTF">2019-06-19T02:08:00Z</dcterms:created>
  <dcterms:modified xsi:type="dcterms:W3CDTF">2025-04-23T15:21:46Z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B0F131D225E8422C9A85EDBFB58B6F9F_12</vt:lpwstr>
  </property>
</Properties>
</file>