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3.xml" ContentType="application/vnd.openxmlformats-officedocument.presentationml.tags+xml"/>
  <Override PartName="/ppt/notesSlides/notesSlide1.xml" ContentType="application/vnd.openxmlformats-officedocument.presentationml.notesSlide+xml"/>
  <Override PartName="/ppt/tags/tag6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notesSlides/notesSlide6.xml" ContentType="application/vnd.openxmlformats-officedocument.presentationml.notesSlide+xml"/>
  <Override PartName="/ppt/tags/tag6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handoutMasterIdLst>
    <p:handoutMasterId r:id="rId16"/>
  </p:handoutMasterIdLst>
  <p:sldIdLst>
    <p:sldId id="256" r:id="rId2"/>
    <p:sldId id="294" r:id="rId3"/>
    <p:sldId id="260" r:id="rId4"/>
    <p:sldId id="287" r:id="rId5"/>
    <p:sldId id="290" r:id="rId6"/>
    <p:sldId id="288" r:id="rId7"/>
    <p:sldId id="289" r:id="rId8"/>
    <p:sldId id="291" r:id="rId9"/>
    <p:sldId id="293" r:id="rId10"/>
    <p:sldId id="292" r:id="rId11"/>
    <p:sldId id="279" r:id="rId12"/>
    <p:sldId id="270" r:id="rId13"/>
    <p:sldId id="257"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3">
          <p15:clr>
            <a:srgbClr val="A4A3A4"/>
          </p15:clr>
        </p15:guide>
        <p15:guide id="2" pos="387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47E74"/>
    <a:srgbClr val="2C3651"/>
    <a:srgbClr val="CA9E5F"/>
    <a:srgbClr val="C99D5E"/>
    <a:srgbClr val="FFFFFF"/>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88" autoAdjust="0"/>
    <p:restoredTop sz="73054"/>
  </p:normalViewPr>
  <p:slideViewPr>
    <p:cSldViewPr snapToGrid="0">
      <p:cViewPr varScale="1">
        <p:scale>
          <a:sx n="82" d="100"/>
          <a:sy n="82" d="100"/>
        </p:scale>
        <p:origin x="1904" y="184"/>
      </p:cViewPr>
      <p:guideLst>
        <p:guide orient="horz" pos="2193"/>
        <p:guide pos="387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思源黑体 CN Regular" panose="020B0500000000000000" charset="-122"/>
              </a:rPr>
              <a:t>2025/5/21</a:t>
            </a:fld>
            <a:endParaRPr lang="zh-CN" altLang="en-US">
              <a:ea typeface="思源黑体 CN Regular" panose="020B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思源黑体 CN Regular" panose="020B0500000000000000" charset="-122"/>
              </a:rPr>
              <a:t>‹#›</a:t>
            </a:fld>
            <a:endParaRPr lang="zh-CN" altLang="en-US">
              <a:ea typeface="思源黑体 CN Regular" panose="020B0500000000000000"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D2A48B96-639E-45A3-A0BA-2464DFDB1FAA}" type="datetimeFigureOut">
              <a:rPr lang="zh-CN" altLang="en-US" smtClean="0"/>
              <a:t>2025/5/21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1pPr>
    <a:lvl2pPr marL="4572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2pPr>
    <a:lvl3pPr marL="9144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3pPr>
    <a:lvl4pPr marL="13716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4pPr>
    <a:lvl5pPr marL="18288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7629696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4125186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RNA</a:t>
            </a:r>
            <a:r>
              <a:rPr lang="zh-CN" altLang="zh-CN" sz="12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聚合酶与启动子结合后，启动转录。</a:t>
            </a:r>
            <a:endParaRPr lang="en-US" altLang="zh-CN" sz="12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SOD-ELP</a:t>
            </a:r>
            <a:r>
              <a:rPr lang="en-US" altLang="zh-CN" sz="1200" kern="100" baseline="-250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50</a:t>
            </a:r>
            <a:r>
              <a:rPr lang="en-US" altLang="zh-CN" sz="12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融合</a:t>
            </a:r>
            <a:r>
              <a:rPr lang="zh-CN" altLang="zh-CN" sz="12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蛋白的基因长度为</a:t>
            </a:r>
            <a:r>
              <a:rPr lang="en-US" altLang="zh-CN" sz="12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462+750=1212bp</a:t>
            </a:r>
            <a:r>
              <a:rPr lang="zh-CN" altLang="zh-CN" sz="12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，编码</a:t>
            </a:r>
            <a:r>
              <a:rPr lang="en-US" altLang="zh-CN" sz="12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1212÷3=404</a:t>
            </a:r>
            <a:r>
              <a:rPr lang="zh-CN" altLang="zh-CN" sz="12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个氨基酸，融合蛋白的相对分子质量约为</a:t>
            </a:r>
            <a:r>
              <a:rPr lang="en-US" altLang="zh-CN" sz="12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44.44kDa</a:t>
            </a:r>
            <a:r>
              <a:rPr lang="zh-CN" altLang="zh-CN" sz="12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，电泳后应该为条带</a:t>
            </a:r>
            <a:r>
              <a:rPr lang="en-US" altLang="zh-CN" sz="12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C</a:t>
            </a:r>
            <a:r>
              <a:rPr lang="zh-CN" altLang="zh-CN" sz="12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endParaRPr lang="zh-CN" altLang="zh-CN" sz="1200" kern="100" dirty="0">
              <a:effectLst/>
              <a:latin typeface="Times New Roman" panose="02020603050405020304" pitchFamily="18" charset="0"/>
              <a:ea typeface="宋体" panose="02010600030101010101" pitchFamily="2" charset="-122"/>
              <a:cs typeface="宋体" panose="02010600030101010101" pitchFamily="2" charset="-122"/>
            </a:endParaRPr>
          </a:p>
          <a:p>
            <a:r>
              <a:rPr kumimoji="1" lang="zh-CN" altLang="en-US" dirty="0"/>
              <a:t>蛋白质电泳和核酸电泳。</a:t>
            </a:r>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129675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9571995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325165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2763118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2025/5/21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2025/5/21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2025/5/21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2025/5/21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2025/5/21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2025/5/21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2025/5/21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2025/5/21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2025/5/21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2025/5/21</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2025/5/21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760FBDFE-C587-4B4C-A407-44438C67B59E}" type="datetimeFigureOut">
              <a:rPr lang="zh-CN" altLang="en-US" smtClean="0"/>
              <a:t>2025/5/21</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思源黑体 CN Regular" panose="020B0500000000000000" charset="-122"/>
          <a:ea typeface="思源黑体 CN Regular" panose="020B0500000000000000" charset="-122"/>
          <a:cs typeface="思源黑体 CN Regular" panose="020B0500000000000000"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3.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08"/>
          <p:cNvPicPr>
            <a:picLocks noChangeAspect="1"/>
          </p:cNvPicPr>
          <p:nvPr/>
        </p:nvPicPr>
        <p:blipFill>
          <a:blip r:embed="rId4"/>
          <a:stretch>
            <a:fillRect/>
          </a:stretch>
        </p:blipFill>
        <p:spPr>
          <a:xfrm>
            <a:off x="0" y="0"/>
            <a:ext cx="12192000" cy="6858000"/>
          </a:xfrm>
          <a:prstGeom prst="rect">
            <a:avLst/>
          </a:prstGeom>
        </p:spPr>
      </p:pic>
      <p:grpSp>
        <p:nvGrpSpPr>
          <p:cNvPr id="5" name="组合 4"/>
          <p:cNvGrpSpPr/>
          <p:nvPr/>
        </p:nvGrpSpPr>
        <p:grpSpPr>
          <a:xfrm>
            <a:off x="1502218" y="1712315"/>
            <a:ext cx="9418873" cy="2111479"/>
            <a:chOff x="2076" y="2688"/>
            <a:chExt cx="9761" cy="2436"/>
          </a:xfrm>
        </p:grpSpPr>
        <p:sp>
          <p:nvSpPr>
            <p:cNvPr id="20" name="矩形 19"/>
            <p:cNvSpPr/>
            <p:nvPr/>
          </p:nvSpPr>
          <p:spPr bwMode="auto">
            <a:xfrm>
              <a:off x="2076" y="2688"/>
              <a:ext cx="9761" cy="959"/>
            </a:xfrm>
            <a:prstGeom prst="rect">
              <a:avLst/>
            </a:prstGeom>
            <a:ln>
              <a:noFill/>
            </a:ln>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tab pos="625475" algn="l"/>
                </a:tabLst>
                <a:defRPr/>
              </a:pPr>
              <a:r>
                <a:rPr lang="zh-CN" altLang="en-US" sz="4800" kern="100" dirty="0">
                  <a:solidFill>
                    <a:srgbClr val="A47E74"/>
                  </a:solidFill>
                  <a:latin typeface="思源宋体 CN Heavy" panose="02020900000000000000" charset="-122"/>
                  <a:ea typeface="思源宋体 CN Heavy" panose="02020900000000000000" charset="-122"/>
                  <a:cs typeface="思源黑体 CN Regular" panose="020B0500000000000000" charset="-122"/>
                </a:rPr>
                <a:t>基于情境问题   引发深度思维</a:t>
              </a:r>
              <a:endParaRPr kumimoji="0" lang="zh-CN" altLang="en-US" sz="4800" b="0" i="0" u="none" strike="noStrike" kern="100" cap="none" spc="0" normalizeH="0" baseline="0" dirty="0">
                <a:solidFill>
                  <a:srgbClr val="A47E74"/>
                </a:solidFill>
                <a:latin typeface="思源宋体 CN Heavy" panose="02020900000000000000" charset="-122"/>
                <a:ea typeface="思源宋体 CN Heavy" panose="02020900000000000000" charset="-122"/>
                <a:cs typeface="思源黑体 CN Regular" panose="020B0500000000000000" charset="-122"/>
              </a:endParaRPr>
            </a:p>
          </p:txBody>
        </p:sp>
        <p:sp>
          <p:nvSpPr>
            <p:cNvPr id="26" name="矩形 25"/>
            <p:cNvSpPr/>
            <p:nvPr/>
          </p:nvSpPr>
          <p:spPr>
            <a:xfrm>
              <a:off x="4749" y="3817"/>
              <a:ext cx="7088" cy="533"/>
            </a:xfrm>
            <a:prstGeom prst="rect">
              <a:avLst/>
            </a:prstGeom>
            <a:ln>
              <a:noFill/>
            </a:ln>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lang="en-US" altLang="zh-CN" sz="2400" dirty="0">
                  <a:solidFill>
                    <a:srgbClr val="C99D5E"/>
                  </a:solidFill>
                  <a:ea typeface="思源黑体 CN Regular" panose="020B0500000000000000" charset="-122"/>
                </a:rPr>
                <a:t>——</a:t>
              </a:r>
              <a:r>
                <a:rPr lang="zh-CN" altLang="en-US" sz="2400" dirty="0">
                  <a:solidFill>
                    <a:srgbClr val="C99D5E"/>
                  </a:solidFill>
                  <a:ea typeface="思源黑体 CN Regular" panose="020B0500000000000000" charset="-122"/>
                </a:rPr>
                <a:t>以</a:t>
              </a:r>
              <a:r>
                <a:rPr lang="en-US" altLang="zh-CN" sz="2400" dirty="0">
                  <a:solidFill>
                    <a:srgbClr val="C99D5E"/>
                  </a:solidFill>
                  <a:ea typeface="思源黑体 CN Regular" panose="020B0500000000000000" charset="-122"/>
                </a:rPr>
                <a:t>2024</a:t>
              </a:r>
              <a:r>
                <a:rPr lang="zh-CN" altLang="en-US" sz="2400" dirty="0">
                  <a:solidFill>
                    <a:srgbClr val="C99D5E"/>
                  </a:solidFill>
                  <a:ea typeface="思源黑体 CN Regular" panose="020B0500000000000000" charset="-122"/>
                </a:rPr>
                <a:t>年江苏生物高考卷</a:t>
              </a:r>
              <a:r>
                <a:rPr lang="en-US" altLang="zh-CN" sz="2400" dirty="0">
                  <a:solidFill>
                    <a:srgbClr val="C99D5E"/>
                  </a:solidFill>
                  <a:ea typeface="思源黑体 CN Regular" panose="020B0500000000000000" charset="-122"/>
                </a:rPr>
                <a:t>23</a:t>
              </a:r>
              <a:r>
                <a:rPr lang="zh-CN" altLang="en-US" sz="2400" dirty="0">
                  <a:solidFill>
                    <a:srgbClr val="C99D5E"/>
                  </a:solidFill>
                  <a:ea typeface="思源黑体 CN Regular" panose="020B0500000000000000" charset="-122"/>
                </a:rPr>
                <a:t>题为例</a:t>
              </a:r>
              <a:endParaRPr kumimoji="0" lang="en-US" altLang="zh-CN" sz="2400" b="0" i="0" u="none" strike="noStrike" kern="1200" cap="none" spc="0" normalizeH="0" baseline="0" noProof="0" dirty="0">
                <a:ln>
                  <a:noFill/>
                </a:ln>
                <a:solidFill>
                  <a:srgbClr val="C99D5E"/>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28" name="矩形: 圆角 27"/>
            <p:cNvSpPr/>
            <p:nvPr/>
          </p:nvSpPr>
          <p:spPr>
            <a:xfrm>
              <a:off x="8600" y="4645"/>
              <a:ext cx="2355" cy="479"/>
            </a:xfrm>
            <a:prstGeom prst="roundRect">
              <a:avLst>
                <a:gd name="adj" fmla="val 50000"/>
              </a:avLst>
            </a:prstGeom>
            <a:solidFill>
              <a:srgbClr val="CA9E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uLnTx/>
                  <a:uFillTx/>
                  <a:latin typeface="思源黑体 CN Regular" panose="020B0500000000000000" charset="-122"/>
                  <a:ea typeface="思源黑体 CN Regular" panose="020B0500000000000000" charset="-122"/>
                  <a:cs typeface="思源黑体 CN Regular" panose="020B0500000000000000" charset="-122"/>
                </a:rPr>
                <a:t>汇报人：</a:t>
              </a:r>
              <a:r>
                <a:rPr lang="zh-CN" altLang="en-US" sz="2000" dirty="0">
                  <a:solidFill>
                    <a:schemeClr val="bg1"/>
                  </a:solidFill>
                  <a:latin typeface="思源黑体 CN Regular" panose="020B0500000000000000" charset="-122"/>
                  <a:ea typeface="思源黑体 CN Regular" panose="020B0500000000000000" charset="-122"/>
                  <a:cs typeface="思源黑体 CN Regular" panose="020B0500000000000000" charset="-122"/>
                </a:rPr>
                <a:t>陈笑</a:t>
              </a:r>
              <a:endParaRPr kumimoji="0" lang="zh-CN" altLang="en-US" sz="2000" b="0" i="0" u="none" strike="noStrike" kern="1200" cap="none" spc="0" normalizeH="0" baseline="0" noProof="0" dirty="0">
                <a:ln>
                  <a:noFill/>
                </a:ln>
                <a:solidFill>
                  <a:schemeClr val="bg1"/>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grpSp>
        <p:nvGrpSpPr>
          <p:cNvPr id="7" name="组合 6"/>
          <p:cNvGrpSpPr/>
          <p:nvPr/>
        </p:nvGrpSpPr>
        <p:grpSpPr>
          <a:xfrm>
            <a:off x="11015014" y="1179717"/>
            <a:ext cx="1071880" cy="532765"/>
            <a:chOff x="15742" y="8865"/>
            <a:chExt cx="2325" cy="1155"/>
          </a:xfrm>
          <a:solidFill>
            <a:srgbClr val="CA9E5F"/>
          </a:solidFill>
        </p:grpSpPr>
        <p:sp>
          <p:nvSpPr>
            <p:cNvPr id="18" name="椭圆 17"/>
            <p:cNvSpPr/>
            <p:nvPr/>
          </p:nvSpPr>
          <p:spPr>
            <a:xfrm>
              <a:off x="1574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19" name="椭圆 18"/>
            <p:cNvSpPr/>
            <p:nvPr/>
          </p:nvSpPr>
          <p:spPr>
            <a:xfrm>
              <a:off x="1628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8" name="椭圆 7"/>
            <p:cNvSpPr/>
            <p:nvPr/>
          </p:nvSpPr>
          <p:spPr>
            <a:xfrm>
              <a:off x="1682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1" name="椭圆 20"/>
            <p:cNvSpPr/>
            <p:nvPr/>
          </p:nvSpPr>
          <p:spPr>
            <a:xfrm>
              <a:off x="17325"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2" name="椭圆 21"/>
            <p:cNvSpPr/>
            <p:nvPr/>
          </p:nvSpPr>
          <p:spPr>
            <a:xfrm>
              <a:off x="17827"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3" name="椭圆 22"/>
            <p:cNvSpPr/>
            <p:nvPr/>
          </p:nvSpPr>
          <p:spPr>
            <a:xfrm>
              <a:off x="1574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4" name="椭圆 23"/>
            <p:cNvSpPr/>
            <p:nvPr/>
          </p:nvSpPr>
          <p:spPr>
            <a:xfrm>
              <a:off x="1628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5" name="椭圆 24"/>
            <p:cNvSpPr/>
            <p:nvPr/>
          </p:nvSpPr>
          <p:spPr>
            <a:xfrm>
              <a:off x="1682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9" name="椭圆 8"/>
            <p:cNvSpPr/>
            <p:nvPr/>
          </p:nvSpPr>
          <p:spPr>
            <a:xfrm>
              <a:off x="17325"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10" name="椭圆 9"/>
            <p:cNvSpPr/>
            <p:nvPr/>
          </p:nvSpPr>
          <p:spPr>
            <a:xfrm>
              <a:off x="17827"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11" name="椭圆 10"/>
            <p:cNvSpPr/>
            <p:nvPr/>
          </p:nvSpPr>
          <p:spPr>
            <a:xfrm>
              <a:off x="1574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9" name="椭圆 28"/>
            <p:cNvSpPr/>
            <p:nvPr/>
          </p:nvSpPr>
          <p:spPr>
            <a:xfrm>
              <a:off x="1628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30" name="椭圆 29"/>
            <p:cNvSpPr/>
            <p:nvPr/>
          </p:nvSpPr>
          <p:spPr>
            <a:xfrm>
              <a:off x="1682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31" name="椭圆 30"/>
            <p:cNvSpPr/>
            <p:nvPr/>
          </p:nvSpPr>
          <p:spPr>
            <a:xfrm>
              <a:off x="17325"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32" name="椭圆 31"/>
            <p:cNvSpPr/>
            <p:nvPr/>
          </p:nvSpPr>
          <p:spPr>
            <a:xfrm>
              <a:off x="17827"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grpSp>
      <p:grpSp>
        <p:nvGrpSpPr>
          <p:cNvPr id="56" name="组合 55"/>
          <p:cNvGrpSpPr/>
          <p:nvPr/>
        </p:nvGrpSpPr>
        <p:grpSpPr>
          <a:xfrm>
            <a:off x="373868" y="230209"/>
            <a:ext cx="3559305" cy="344325"/>
            <a:chOff x="265826" y="185571"/>
            <a:chExt cx="3559305" cy="344325"/>
          </a:xfrm>
        </p:grpSpPr>
        <p:sp>
          <p:nvSpPr>
            <p:cNvPr id="57" name="矩形 56"/>
            <p:cNvSpPr/>
            <p:nvPr/>
          </p:nvSpPr>
          <p:spPr>
            <a:xfrm>
              <a:off x="833503" y="185571"/>
              <a:ext cx="2991628" cy="344325"/>
            </a:xfrm>
            <a:prstGeom prst="rect">
              <a:avLst/>
            </a:prstGeom>
          </p:spPr>
          <p:txBody>
            <a:bodyPr wrap="square">
              <a:spAutoFit/>
            </a:bodyPr>
            <a:lstStyle/>
            <a:p>
              <a:pPr algn="dist">
                <a:lnSpc>
                  <a:spcPct val="110000"/>
                </a:lnSpc>
              </a:pPr>
              <a:r>
                <a:rPr lang="zh-CN" altLang="en-US" sz="16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rPr>
                <a:t>常州市金坛第一中学</a:t>
              </a:r>
              <a:r>
                <a:rPr lang="en-US" altLang="zh-CN" sz="16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rPr>
                <a:t>·</a:t>
              </a:r>
              <a:r>
                <a:rPr lang="zh-CN" altLang="en-US" sz="16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rPr>
                <a:t>生物组</a:t>
              </a:r>
              <a:endParaRPr lang="en-US" altLang="zh-CN" sz="16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endParaRPr>
            </a:p>
          </p:txBody>
        </p:sp>
        <p:sp>
          <p:nvSpPr>
            <p:cNvPr id="58" name="椭圆 57"/>
            <p:cNvSpPr/>
            <p:nvPr/>
          </p:nvSpPr>
          <p:spPr>
            <a:xfrm>
              <a:off x="265826" y="311900"/>
              <a:ext cx="103722" cy="103722"/>
            </a:xfrm>
            <a:prstGeom prst="ellipse">
              <a:avLst/>
            </a:prstGeom>
            <a:solidFill>
              <a:srgbClr val="CA9E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59" name="椭圆 58"/>
            <p:cNvSpPr/>
            <p:nvPr/>
          </p:nvSpPr>
          <p:spPr>
            <a:xfrm>
              <a:off x="455051" y="311900"/>
              <a:ext cx="103722" cy="103722"/>
            </a:xfrm>
            <a:prstGeom prst="ellipse">
              <a:avLst/>
            </a:prstGeom>
            <a:solidFill>
              <a:srgbClr val="2C3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60" name="椭圆 59"/>
            <p:cNvSpPr/>
            <p:nvPr/>
          </p:nvSpPr>
          <p:spPr>
            <a:xfrm>
              <a:off x="644277" y="311900"/>
              <a:ext cx="103722" cy="103722"/>
            </a:xfrm>
            <a:prstGeom prst="ellipse">
              <a:avLst/>
            </a:prstGeom>
            <a:solidFill>
              <a:srgbClr val="E7E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grpSp>
      <p:grpSp>
        <p:nvGrpSpPr>
          <p:cNvPr id="66" name="组合 65"/>
          <p:cNvGrpSpPr/>
          <p:nvPr/>
        </p:nvGrpSpPr>
        <p:grpSpPr>
          <a:xfrm>
            <a:off x="127005" y="4221197"/>
            <a:ext cx="768350" cy="382270"/>
            <a:chOff x="15742" y="8865"/>
            <a:chExt cx="2325" cy="1155"/>
          </a:xfrm>
          <a:solidFill>
            <a:srgbClr val="CA9E5F"/>
          </a:solidFill>
        </p:grpSpPr>
        <p:sp>
          <p:nvSpPr>
            <p:cNvPr id="67" name="椭圆 66"/>
            <p:cNvSpPr/>
            <p:nvPr/>
          </p:nvSpPr>
          <p:spPr>
            <a:xfrm>
              <a:off x="1574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68" name="椭圆 67"/>
            <p:cNvSpPr/>
            <p:nvPr/>
          </p:nvSpPr>
          <p:spPr>
            <a:xfrm>
              <a:off x="1628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69" name="椭圆 68"/>
            <p:cNvSpPr/>
            <p:nvPr/>
          </p:nvSpPr>
          <p:spPr>
            <a:xfrm>
              <a:off x="1682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0" name="椭圆 69"/>
            <p:cNvSpPr/>
            <p:nvPr/>
          </p:nvSpPr>
          <p:spPr>
            <a:xfrm>
              <a:off x="17325"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1" name="椭圆 70"/>
            <p:cNvSpPr/>
            <p:nvPr/>
          </p:nvSpPr>
          <p:spPr>
            <a:xfrm>
              <a:off x="17827"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2" name="椭圆 71"/>
            <p:cNvSpPr/>
            <p:nvPr/>
          </p:nvSpPr>
          <p:spPr>
            <a:xfrm>
              <a:off x="1574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3" name="椭圆 72"/>
            <p:cNvSpPr/>
            <p:nvPr/>
          </p:nvSpPr>
          <p:spPr>
            <a:xfrm>
              <a:off x="1628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4" name="椭圆 73"/>
            <p:cNvSpPr/>
            <p:nvPr/>
          </p:nvSpPr>
          <p:spPr>
            <a:xfrm>
              <a:off x="1682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5" name="椭圆 74"/>
            <p:cNvSpPr/>
            <p:nvPr/>
          </p:nvSpPr>
          <p:spPr>
            <a:xfrm>
              <a:off x="17325"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6" name="椭圆 75"/>
            <p:cNvSpPr/>
            <p:nvPr/>
          </p:nvSpPr>
          <p:spPr>
            <a:xfrm>
              <a:off x="17827"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7" name="椭圆 76"/>
            <p:cNvSpPr/>
            <p:nvPr/>
          </p:nvSpPr>
          <p:spPr>
            <a:xfrm>
              <a:off x="1574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8" name="椭圆 77"/>
            <p:cNvSpPr/>
            <p:nvPr/>
          </p:nvSpPr>
          <p:spPr>
            <a:xfrm>
              <a:off x="1628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9" name="椭圆 78"/>
            <p:cNvSpPr/>
            <p:nvPr/>
          </p:nvSpPr>
          <p:spPr>
            <a:xfrm>
              <a:off x="1682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80" name="椭圆 79"/>
            <p:cNvSpPr/>
            <p:nvPr/>
          </p:nvSpPr>
          <p:spPr>
            <a:xfrm>
              <a:off x="17325"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81" name="椭圆 80"/>
            <p:cNvSpPr/>
            <p:nvPr/>
          </p:nvSpPr>
          <p:spPr>
            <a:xfrm>
              <a:off x="17827"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AB62E46-0B63-FD9A-3B75-59F4409B7EE5}"/>
              </a:ext>
            </a:extLst>
          </p:cNvPr>
          <p:cNvSpPr txBox="1"/>
          <p:nvPr/>
        </p:nvSpPr>
        <p:spPr>
          <a:xfrm>
            <a:off x="7944986" y="282177"/>
            <a:ext cx="3539260" cy="6293646"/>
          </a:xfrm>
          <a:prstGeom prst="rect">
            <a:avLst/>
          </a:prstGeom>
          <a:noFill/>
          <a:ln>
            <a:solidFill>
              <a:schemeClr val="accent2"/>
            </a:solidFill>
          </a:ln>
        </p:spPr>
        <p:txBody>
          <a:bodyPr wrap="square">
            <a:spAutoFit/>
          </a:bodyPr>
          <a:lstStyle/>
          <a:p>
            <a:pPr algn="ctr">
              <a:lnSpc>
                <a:spcPct val="115000"/>
              </a:lnSpc>
              <a:spcAft>
                <a:spcPts val="800"/>
              </a:spcAft>
            </a:pPr>
            <a:r>
              <a:rPr lang="zh-CN" altLang="en-US" sz="2400" kern="0" dirty="0">
                <a:solidFill>
                  <a:srgbClr val="FF0000"/>
                </a:solidFill>
                <a:effectLst/>
                <a:latin typeface="DengXian" panose="02010600030101010101" pitchFamily="2" charset="-122"/>
                <a:ea typeface="宋体" panose="02010600030101010101" pitchFamily="2" charset="-122"/>
                <a:cs typeface="宋体" panose="02010600030101010101" pitchFamily="2" charset="-122"/>
              </a:rPr>
              <a:t>目的基因的选择</a:t>
            </a:r>
            <a:endParaRPr lang="en-US" altLang="zh-CN" sz="2400" kern="0" dirty="0">
              <a:solidFill>
                <a:srgbClr val="FF0000"/>
              </a:solidFill>
              <a:effectLst/>
              <a:latin typeface="DengXian" panose="02010600030101010101" pitchFamily="2" charset="-122"/>
              <a:ea typeface="宋体" panose="02010600030101010101" pitchFamily="2" charset="-122"/>
              <a:cs typeface="宋体" panose="02010600030101010101" pitchFamily="2" charset="-122"/>
            </a:endParaRPr>
          </a:p>
          <a:p>
            <a:pPr algn="ctr">
              <a:lnSpc>
                <a:spcPct val="115000"/>
              </a:lnSpc>
              <a:spcAft>
                <a:spcPts val="800"/>
              </a:spcAft>
            </a:pPr>
            <a:r>
              <a:rPr lang="zh-CN" altLang="zh-CN" sz="2400" kern="0" dirty="0">
                <a:solidFill>
                  <a:srgbClr val="FF0000"/>
                </a:solidFill>
                <a:effectLst/>
                <a:latin typeface="DengXian" panose="02010600030101010101" pitchFamily="2" charset="-122"/>
                <a:ea typeface="宋体" panose="02010600030101010101" pitchFamily="2" charset="-122"/>
                <a:cs typeface="宋体" panose="02010600030101010101" pitchFamily="2" charset="-122"/>
              </a:rPr>
              <a:t>构建表达载体</a:t>
            </a:r>
            <a:endParaRPr lang="en-US" altLang="zh-CN" sz="2400" kern="0" dirty="0">
              <a:solidFill>
                <a:srgbClr val="FF0000"/>
              </a:solidFill>
              <a:effectLst/>
              <a:latin typeface="DengXian" panose="02010600030101010101" pitchFamily="2" charset="-122"/>
              <a:ea typeface="宋体" panose="02010600030101010101" pitchFamily="2" charset="-122"/>
              <a:cs typeface="宋体" panose="02010600030101010101" pitchFamily="2" charset="-122"/>
            </a:endParaRPr>
          </a:p>
          <a:p>
            <a:pPr algn="ctr">
              <a:lnSpc>
                <a:spcPct val="115000"/>
              </a:lnSpc>
              <a:spcAft>
                <a:spcPts val="800"/>
              </a:spcAft>
            </a:pPr>
            <a:r>
              <a:rPr lang="zh-CN" altLang="zh-CN" sz="2400" kern="0" dirty="0">
                <a:solidFill>
                  <a:srgbClr val="FF0000"/>
                </a:solidFill>
                <a:effectLst/>
                <a:latin typeface="DengXian" panose="02010600030101010101" pitchFamily="2" charset="-122"/>
                <a:ea typeface="宋体" panose="02010600030101010101" pitchFamily="2" charset="-122"/>
                <a:cs typeface="宋体" panose="02010600030101010101" pitchFamily="2" charset="-122"/>
              </a:rPr>
              <a:t>转化大肠杆菌</a:t>
            </a:r>
            <a:endParaRPr lang="en-US" altLang="zh-CN" sz="2400" kern="0" dirty="0">
              <a:solidFill>
                <a:srgbClr val="FF0000"/>
              </a:solidFill>
              <a:effectLst/>
              <a:latin typeface="DengXian" panose="02010600030101010101" pitchFamily="2" charset="-122"/>
              <a:ea typeface="宋体" panose="02010600030101010101" pitchFamily="2" charset="-122"/>
              <a:cs typeface="宋体" panose="02010600030101010101" pitchFamily="2" charset="-122"/>
            </a:endParaRPr>
          </a:p>
          <a:p>
            <a:pPr algn="ctr">
              <a:lnSpc>
                <a:spcPct val="115000"/>
              </a:lnSpc>
              <a:spcAft>
                <a:spcPts val="800"/>
              </a:spcAft>
            </a:pPr>
            <a:r>
              <a:rPr lang="zh-CN" altLang="zh-CN" sz="2400" kern="0" dirty="0">
                <a:solidFill>
                  <a:srgbClr val="FF0000"/>
                </a:solidFill>
                <a:latin typeface="DengXian" panose="02010600030101010101" pitchFamily="2" charset="-122"/>
                <a:ea typeface="宋体" panose="02010600030101010101" pitchFamily="2" charset="-122"/>
              </a:rPr>
              <a:t>筛选成功的大肠杆菌</a:t>
            </a:r>
            <a:endParaRPr lang="en-US" altLang="zh-CN" sz="2400" kern="0" dirty="0">
              <a:solidFill>
                <a:srgbClr val="FF0000"/>
              </a:solidFill>
              <a:latin typeface="DengXian" panose="02010600030101010101" pitchFamily="2" charset="-122"/>
              <a:ea typeface="宋体" panose="02010600030101010101" pitchFamily="2" charset="-122"/>
            </a:endParaRPr>
          </a:p>
          <a:p>
            <a:pPr algn="ctr">
              <a:lnSpc>
                <a:spcPct val="115000"/>
              </a:lnSpc>
              <a:spcAft>
                <a:spcPts val="800"/>
              </a:spcAft>
            </a:pPr>
            <a:r>
              <a:rPr lang="zh-CN" altLang="zh-CN" sz="2400" kern="0" dirty="0">
                <a:solidFill>
                  <a:srgbClr val="FF0000"/>
                </a:solidFill>
                <a:latin typeface="DengXian" panose="02010600030101010101" pitchFamily="2" charset="-122"/>
                <a:ea typeface="宋体" panose="02010600030101010101" pitchFamily="2" charset="-122"/>
              </a:rPr>
              <a:t>摇瓶发酵</a:t>
            </a:r>
            <a:endParaRPr lang="en-US" altLang="zh-CN" sz="2400" kern="0" dirty="0">
              <a:solidFill>
                <a:srgbClr val="FF0000"/>
              </a:solidFill>
              <a:latin typeface="DengXian" panose="02010600030101010101" pitchFamily="2" charset="-122"/>
              <a:ea typeface="宋体" panose="02010600030101010101" pitchFamily="2" charset="-122"/>
            </a:endParaRPr>
          </a:p>
          <a:p>
            <a:pPr algn="ctr">
              <a:lnSpc>
                <a:spcPct val="115000"/>
              </a:lnSpc>
              <a:spcAft>
                <a:spcPts val="800"/>
              </a:spcAft>
            </a:pPr>
            <a:r>
              <a:rPr lang="zh-CN" altLang="zh-CN" sz="2400" kern="0" dirty="0">
                <a:solidFill>
                  <a:srgbClr val="FF0000"/>
                </a:solidFill>
                <a:latin typeface="DengXian" panose="02010600030101010101" pitchFamily="2" charset="-122"/>
                <a:ea typeface="宋体" panose="02010600030101010101" pitchFamily="2" charset="-122"/>
              </a:rPr>
              <a:t>纯化</a:t>
            </a:r>
            <a:endParaRPr lang="en-US" altLang="zh-CN" sz="2400" kern="0" dirty="0">
              <a:solidFill>
                <a:srgbClr val="FF0000"/>
              </a:solidFill>
              <a:latin typeface="DengXian" panose="02010600030101010101" pitchFamily="2" charset="-122"/>
              <a:ea typeface="宋体" panose="02010600030101010101" pitchFamily="2" charset="-122"/>
            </a:endParaRPr>
          </a:p>
          <a:p>
            <a:pPr algn="ctr">
              <a:lnSpc>
                <a:spcPct val="115000"/>
              </a:lnSpc>
              <a:spcAft>
                <a:spcPts val="800"/>
              </a:spcAft>
            </a:pPr>
            <a:r>
              <a:rPr lang="zh-CN" altLang="en-US" sz="2400" kern="0" dirty="0">
                <a:solidFill>
                  <a:srgbClr val="FF0000"/>
                </a:solidFill>
                <a:latin typeface="DengXian" panose="02010600030101010101" pitchFamily="2" charset="-122"/>
                <a:ea typeface="宋体" panose="02010600030101010101" pitchFamily="2" charset="-122"/>
              </a:rPr>
              <a:t>酶学性质分析</a:t>
            </a:r>
            <a:endParaRPr lang="en-US" altLang="zh-CN" sz="2400" kern="0" dirty="0">
              <a:solidFill>
                <a:srgbClr val="FF0000"/>
              </a:solidFill>
              <a:latin typeface="DengXian" panose="02010600030101010101" pitchFamily="2" charset="-122"/>
              <a:ea typeface="宋体" panose="02010600030101010101" pitchFamily="2" charset="-122"/>
            </a:endParaRPr>
          </a:p>
          <a:p>
            <a:pPr algn="ctr">
              <a:lnSpc>
                <a:spcPct val="115000"/>
              </a:lnSpc>
              <a:spcAft>
                <a:spcPts val="800"/>
              </a:spcAft>
            </a:pPr>
            <a:r>
              <a:rPr lang="zh-CN" altLang="en-US" sz="2400" kern="0" dirty="0">
                <a:solidFill>
                  <a:srgbClr val="FF0000"/>
                </a:solidFill>
                <a:latin typeface="DengXian" panose="02010600030101010101" pitchFamily="2" charset="-122"/>
                <a:ea typeface="宋体" panose="02010600030101010101" pitchFamily="2" charset="-122"/>
              </a:rPr>
              <a:t>模拟试验检测</a:t>
            </a:r>
            <a:endParaRPr lang="en-US" altLang="zh-CN" sz="2400" kern="0" dirty="0">
              <a:solidFill>
                <a:srgbClr val="FF0000"/>
              </a:solidFill>
              <a:latin typeface="DengXian" panose="02010600030101010101" pitchFamily="2" charset="-122"/>
              <a:ea typeface="宋体" panose="02010600030101010101" pitchFamily="2" charset="-122"/>
            </a:endParaRPr>
          </a:p>
          <a:p>
            <a:pPr algn="ctr">
              <a:lnSpc>
                <a:spcPct val="115000"/>
              </a:lnSpc>
              <a:spcAft>
                <a:spcPts val="800"/>
              </a:spcAft>
            </a:pPr>
            <a:r>
              <a:rPr lang="zh-CN" altLang="en-US" sz="2400" kern="0" dirty="0">
                <a:solidFill>
                  <a:srgbClr val="FF0000"/>
                </a:solidFill>
                <a:latin typeface="DengXian" panose="02010600030101010101" pitchFamily="2" charset="-122"/>
                <a:ea typeface="宋体" panose="02010600030101010101" pitchFamily="2" charset="-122"/>
              </a:rPr>
              <a:t>小试发酵</a:t>
            </a:r>
            <a:endParaRPr lang="en-US" altLang="zh-CN" sz="2400" kern="0" dirty="0">
              <a:solidFill>
                <a:srgbClr val="FF0000"/>
              </a:solidFill>
              <a:latin typeface="DengXian" panose="02010600030101010101" pitchFamily="2" charset="-122"/>
              <a:ea typeface="宋体" panose="02010600030101010101" pitchFamily="2" charset="-122"/>
            </a:endParaRPr>
          </a:p>
          <a:p>
            <a:pPr algn="ctr">
              <a:lnSpc>
                <a:spcPct val="115000"/>
              </a:lnSpc>
              <a:spcAft>
                <a:spcPts val="800"/>
              </a:spcAft>
            </a:pPr>
            <a:r>
              <a:rPr lang="zh-CN" altLang="en-US" sz="2400" kern="0" dirty="0">
                <a:solidFill>
                  <a:srgbClr val="FF0000"/>
                </a:solidFill>
                <a:latin typeface="DengXian" panose="02010600030101010101" pitchFamily="2" charset="-122"/>
                <a:ea typeface="宋体" panose="02010600030101010101" pitchFamily="2" charset="-122"/>
              </a:rPr>
              <a:t>中试发酵</a:t>
            </a:r>
            <a:endParaRPr lang="en-US" altLang="zh-CN" sz="2400" kern="0" dirty="0">
              <a:solidFill>
                <a:srgbClr val="FF0000"/>
              </a:solidFill>
              <a:latin typeface="DengXian" panose="02010600030101010101" pitchFamily="2" charset="-122"/>
              <a:ea typeface="宋体" panose="02010600030101010101" pitchFamily="2" charset="-122"/>
            </a:endParaRPr>
          </a:p>
          <a:p>
            <a:pPr algn="ctr">
              <a:lnSpc>
                <a:spcPct val="115000"/>
              </a:lnSpc>
              <a:spcAft>
                <a:spcPts val="800"/>
              </a:spcAft>
            </a:pPr>
            <a:r>
              <a:rPr lang="zh-CN" altLang="en-US" sz="2400" kern="0" dirty="0">
                <a:solidFill>
                  <a:srgbClr val="FF0000"/>
                </a:solidFill>
                <a:latin typeface="DengXian" panose="02010600030101010101" pitchFamily="2" charset="-122"/>
                <a:ea typeface="宋体" panose="02010600030101010101" pitchFamily="2" charset="-122"/>
              </a:rPr>
              <a:t>大罐发酵</a:t>
            </a:r>
            <a:endParaRPr lang="en-US" altLang="zh-CN" sz="2400" kern="0" dirty="0">
              <a:solidFill>
                <a:srgbClr val="FF0000"/>
              </a:solidFill>
              <a:latin typeface="DengXian" panose="02010600030101010101" pitchFamily="2" charset="-122"/>
              <a:ea typeface="宋体" panose="02010600030101010101" pitchFamily="2" charset="-122"/>
            </a:endParaRPr>
          </a:p>
          <a:p>
            <a:pPr algn="ctr">
              <a:lnSpc>
                <a:spcPct val="115000"/>
              </a:lnSpc>
              <a:spcAft>
                <a:spcPts val="800"/>
              </a:spcAft>
            </a:pPr>
            <a:r>
              <a:rPr lang="zh-CN" altLang="en-US" sz="2400" kern="0" dirty="0">
                <a:solidFill>
                  <a:srgbClr val="FF0000"/>
                </a:solidFill>
                <a:latin typeface="DengXian" panose="02010600030101010101" pitchFamily="2" charset="-122"/>
                <a:ea typeface="宋体" panose="02010600030101010101" pitchFamily="2" charset="-122"/>
              </a:rPr>
              <a:t>工业化生产</a:t>
            </a:r>
            <a:endParaRPr lang="zh-CN" altLang="zh-CN" sz="2400" kern="0" dirty="0">
              <a:solidFill>
                <a:srgbClr val="FF0000"/>
              </a:solidFill>
              <a:latin typeface="DengXian" panose="02010600030101010101" pitchFamily="2" charset="-122"/>
              <a:ea typeface="宋体" panose="02010600030101010101" pitchFamily="2" charset="-122"/>
            </a:endParaRPr>
          </a:p>
        </p:txBody>
      </p:sp>
      <p:pic>
        <p:nvPicPr>
          <p:cNvPr id="4" name="图片 3">
            <a:extLst>
              <a:ext uri="{FF2B5EF4-FFF2-40B4-BE49-F238E27FC236}">
                <a16:creationId xmlns:a16="http://schemas.microsoft.com/office/drawing/2014/main" id="{3CB3DC08-424A-E828-F1E9-F4A4783FB6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623" y="463010"/>
            <a:ext cx="6345120" cy="4758840"/>
          </a:xfrm>
          <a:prstGeom prst="rect">
            <a:avLst/>
          </a:prstGeom>
        </p:spPr>
      </p:pic>
      <p:sp>
        <p:nvSpPr>
          <p:cNvPr id="2" name="文本框 1">
            <a:extLst>
              <a:ext uri="{FF2B5EF4-FFF2-40B4-BE49-F238E27FC236}">
                <a16:creationId xmlns:a16="http://schemas.microsoft.com/office/drawing/2014/main" id="{7F7FDD1C-A37A-41DA-67B9-37F416757A05}"/>
              </a:ext>
            </a:extLst>
          </p:cNvPr>
          <p:cNvSpPr txBox="1"/>
          <p:nvPr/>
        </p:nvSpPr>
        <p:spPr>
          <a:xfrm>
            <a:off x="2667138" y="5871770"/>
            <a:ext cx="2012089" cy="523220"/>
          </a:xfrm>
          <a:prstGeom prst="rect">
            <a:avLst/>
          </a:prstGeom>
          <a:noFill/>
        </p:spPr>
        <p:txBody>
          <a:bodyPr wrap="none" rtlCol="0">
            <a:spAutoFit/>
          </a:bodyPr>
          <a:lstStyle/>
          <a:p>
            <a:r>
              <a:rPr kumimoji="1" lang="zh-CN" altLang="en-US" sz="2800" b="1" dirty="0">
                <a:latin typeface="SimSun" panose="02010600030101010101" pitchFamily="2" charset="-122"/>
                <a:ea typeface="SimSun" panose="02010600030101010101" pitchFamily="2" charset="-122"/>
              </a:rPr>
              <a:t>“酶工程”</a:t>
            </a:r>
          </a:p>
        </p:txBody>
      </p:sp>
    </p:spTree>
    <p:extLst>
      <p:ext uri="{BB962C8B-B14F-4D97-AF65-F5344CB8AC3E}">
        <p14:creationId xmlns:p14="http://schemas.microsoft.com/office/powerpoint/2010/main" val="2485527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373868" y="230209"/>
            <a:ext cx="2569749" cy="470257"/>
            <a:chOff x="265826" y="185571"/>
            <a:chExt cx="2569749" cy="470257"/>
          </a:xfrm>
        </p:grpSpPr>
        <p:sp>
          <p:nvSpPr>
            <p:cNvPr id="57" name="矩形 56"/>
            <p:cNvSpPr/>
            <p:nvPr/>
          </p:nvSpPr>
          <p:spPr>
            <a:xfrm>
              <a:off x="805577" y="185571"/>
              <a:ext cx="2029998" cy="470257"/>
            </a:xfrm>
            <a:prstGeom prst="rect">
              <a:avLst/>
            </a:prstGeom>
          </p:spPr>
          <p:txBody>
            <a:bodyPr wrap="square">
              <a:spAutoFit/>
            </a:bodyPr>
            <a:lstStyle/>
            <a:p>
              <a:pPr>
                <a:lnSpc>
                  <a:spcPct val="110000"/>
                </a:lnSpc>
              </a:pPr>
              <a:r>
                <a:rPr lang="zh-CN" altLang="en-US" sz="24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rPr>
                <a:t>试题分析</a:t>
              </a:r>
              <a:endParaRPr lang="en-US" altLang="zh-CN" sz="24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endParaRPr>
            </a:p>
          </p:txBody>
        </p:sp>
        <p:sp>
          <p:nvSpPr>
            <p:cNvPr id="58" name="椭圆 57"/>
            <p:cNvSpPr/>
            <p:nvPr/>
          </p:nvSpPr>
          <p:spPr>
            <a:xfrm>
              <a:off x="265826" y="311900"/>
              <a:ext cx="103722" cy="103722"/>
            </a:xfrm>
            <a:prstGeom prst="ellipse">
              <a:avLst/>
            </a:prstGeom>
            <a:solidFill>
              <a:srgbClr val="CA9E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59" name="椭圆 58"/>
            <p:cNvSpPr/>
            <p:nvPr/>
          </p:nvSpPr>
          <p:spPr>
            <a:xfrm>
              <a:off x="455051" y="311900"/>
              <a:ext cx="103722" cy="103722"/>
            </a:xfrm>
            <a:prstGeom prst="ellipse">
              <a:avLst/>
            </a:prstGeom>
            <a:solidFill>
              <a:srgbClr val="2C3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60" name="椭圆 59"/>
            <p:cNvSpPr/>
            <p:nvPr/>
          </p:nvSpPr>
          <p:spPr>
            <a:xfrm>
              <a:off x="644277" y="311900"/>
              <a:ext cx="103722" cy="103722"/>
            </a:xfrm>
            <a:prstGeom prst="ellipse">
              <a:avLst/>
            </a:prstGeom>
            <a:solidFill>
              <a:srgbClr val="E7E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grpSp>
      <p:sp>
        <p:nvSpPr>
          <p:cNvPr id="29" name="任意多边形: 形状 28"/>
          <p:cNvSpPr/>
          <p:nvPr/>
        </p:nvSpPr>
        <p:spPr>
          <a:xfrm rot="16200000" flipH="1">
            <a:off x="1254670" y="1142712"/>
            <a:ext cx="1208405" cy="1322070"/>
          </a:xfrm>
          <a:custGeom>
            <a:avLst/>
            <a:gdLst>
              <a:gd name="connsiteX0" fmla="*/ 1656522 w 1656523"/>
              <a:gd name="connsiteY0" fmla="*/ 1812234 h 1812235"/>
              <a:gd name="connsiteX1" fmla="*/ 1656523 w 1656523"/>
              <a:gd name="connsiteY1" fmla="*/ 1812235 h 1812235"/>
              <a:gd name="connsiteX2" fmla="*/ 1656522 w 1656523"/>
              <a:gd name="connsiteY2" fmla="*/ 1812235 h 1812235"/>
              <a:gd name="connsiteX3" fmla="*/ 0 w 1656523"/>
              <a:gd name="connsiteY3" fmla="*/ 0 h 1812235"/>
              <a:gd name="connsiteX4" fmla="*/ 1656522 w 1656523"/>
              <a:gd name="connsiteY4" fmla="*/ 0 h 1812235"/>
              <a:gd name="connsiteX5" fmla="*/ 1656522 w 1656523"/>
              <a:gd name="connsiteY5" fmla="*/ 1812234 h 1812235"/>
              <a:gd name="connsiteX6" fmla="*/ 828262 w 1656523"/>
              <a:gd name="connsiteY6" fmla="*/ 1152939 h 1812235"/>
              <a:gd name="connsiteX7" fmla="*/ 1 w 1656523"/>
              <a:gd name="connsiteY7" fmla="*/ 1812235 h 1812235"/>
              <a:gd name="connsiteX8" fmla="*/ 0 w 1656523"/>
              <a:gd name="connsiteY8" fmla="*/ 1812235 h 1812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6523" h="1812235">
                <a:moveTo>
                  <a:pt x="1656522" y="1812234"/>
                </a:moveTo>
                <a:lnTo>
                  <a:pt x="1656523" y="1812235"/>
                </a:lnTo>
                <a:lnTo>
                  <a:pt x="1656522" y="1812235"/>
                </a:lnTo>
                <a:close/>
                <a:moveTo>
                  <a:pt x="0" y="0"/>
                </a:moveTo>
                <a:lnTo>
                  <a:pt x="1656522" y="0"/>
                </a:lnTo>
                <a:lnTo>
                  <a:pt x="1656522" y="1812234"/>
                </a:lnTo>
                <a:lnTo>
                  <a:pt x="828262" y="1152939"/>
                </a:lnTo>
                <a:lnTo>
                  <a:pt x="1" y="1812235"/>
                </a:lnTo>
                <a:lnTo>
                  <a:pt x="0" y="1812235"/>
                </a:lnTo>
                <a:close/>
              </a:path>
            </a:pathLst>
          </a:custGeom>
          <a:solidFill>
            <a:srgbClr val="A47E7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ea typeface="思源黑体 CN Regular" panose="020B0500000000000000" charset="-122"/>
              <a:cs typeface="思源黑体 CN Regular" panose="020B0500000000000000" charset="-122"/>
            </a:endParaRPr>
          </a:p>
        </p:txBody>
      </p:sp>
      <p:sp>
        <p:nvSpPr>
          <p:cNvPr id="30" name="文本框 29"/>
          <p:cNvSpPr txBox="1"/>
          <p:nvPr/>
        </p:nvSpPr>
        <p:spPr>
          <a:xfrm>
            <a:off x="1277529" y="1481167"/>
            <a:ext cx="815975" cy="645160"/>
          </a:xfrm>
          <a:prstGeom prst="rect">
            <a:avLst/>
          </a:prstGeom>
          <a:noFill/>
        </p:spPr>
        <p:txBody>
          <a:bodyPr wrap="square" rtlCol="0">
            <a:spAutoFit/>
          </a:bodyPr>
          <a:lstStyle/>
          <a:p>
            <a:pPr algn="ctr"/>
            <a:r>
              <a:rPr lang="en-US" altLang="zh-CN" sz="3600" dirty="0">
                <a:solidFill>
                  <a:schemeClr val="bg1"/>
                </a:solidFill>
                <a:latin typeface="思源黑体 CN Regular" panose="020B0500000000000000" charset="-122"/>
                <a:ea typeface="思源黑体 CN Regular" panose="020B0500000000000000" charset="-122"/>
                <a:cs typeface="思源黑体 CN Regular" panose="020B0500000000000000" charset="-122"/>
              </a:rPr>
              <a:t>01</a:t>
            </a:r>
          </a:p>
        </p:txBody>
      </p:sp>
      <p:sp>
        <p:nvSpPr>
          <p:cNvPr id="37" name="任意多边形: 形状 36"/>
          <p:cNvSpPr/>
          <p:nvPr/>
        </p:nvSpPr>
        <p:spPr>
          <a:xfrm rot="5400000" flipH="1" flipV="1">
            <a:off x="1231516" y="3575631"/>
            <a:ext cx="1414097" cy="1322071"/>
          </a:xfrm>
          <a:custGeom>
            <a:avLst/>
            <a:gdLst>
              <a:gd name="connsiteX0" fmla="*/ 1656522 w 1656523"/>
              <a:gd name="connsiteY0" fmla="*/ 1812234 h 1812235"/>
              <a:gd name="connsiteX1" fmla="*/ 1656523 w 1656523"/>
              <a:gd name="connsiteY1" fmla="*/ 1812235 h 1812235"/>
              <a:gd name="connsiteX2" fmla="*/ 1656522 w 1656523"/>
              <a:gd name="connsiteY2" fmla="*/ 1812235 h 1812235"/>
              <a:gd name="connsiteX3" fmla="*/ 0 w 1656523"/>
              <a:gd name="connsiteY3" fmla="*/ 0 h 1812235"/>
              <a:gd name="connsiteX4" fmla="*/ 1656522 w 1656523"/>
              <a:gd name="connsiteY4" fmla="*/ 0 h 1812235"/>
              <a:gd name="connsiteX5" fmla="*/ 1656522 w 1656523"/>
              <a:gd name="connsiteY5" fmla="*/ 1812234 h 1812235"/>
              <a:gd name="connsiteX6" fmla="*/ 828262 w 1656523"/>
              <a:gd name="connsiteY6" fmla="*/ 1152939 h 1812235"/>
              <a:gd name="connsiteX7" fmla="*/ 1 w 1656523"/>
              <a:gd name="connsiteY7" fmla="*/ 1812235 h 1812235"/>
              <a:gd name="connsiteX8" fmla="*/ 0 w 1656523"/>
              <a:gd name="connsiteY8" fmla="*/ 1812235 h 1812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6523" h="1812235">
                <a:moveTo>
                  <a:pt x="1656522" y="1812234"/>
                </a:moveTo>
                <a:lnTo>
                  <a:pt x="1656523" y="1812235"/>
                </a:lnTo>
                <a:lnTo>
                  <a:pt x="1656522" y="1812235"/>
                </a:lnTo>
                <a:close/>
                <a:moveTo>
                  <a:pt x="0" y="0"/>
                </a:moveTo>
                <a:lnTo>
                  <a:pt x="1656522" y="0"/>
                </a:lnTo>
                <a:lnTo>
                  <a:pt x="1656522" y="1812234"/>
                </a:lnTo>
                <a:lnTo>
                  <a:pt x="828262" y="1152939"/>
                </a:lnTo>
                <a:lnTo>
                  <a:pt x="1" y="1812235"/>
                </a:lnTo>
                <a:lnTo>
                  <a:pt x="0" y="1812235"/>
                </a:lnTo>
                <a:close/>
              </a:path>
            </a:pathLst>
          </a:custGeom>
          <a:solidFill>
            <a:srgbClr val="CA9E5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ea typeface="思源黑体 CN Regular" panose="020B0500000000000000" charset="-122"/>
              <a:cs typeface="思源黑体 CN Regular" panose="020B0500000000000000" charset="-122"/>
            </a:endParaRPr>
          </a:p>
        </p:txBody>
      </p:sp>
      <p:sp>
        <p:nvSpPr>
          <p:cNvPr id="38" name="文本框 37"/>
          <p:cNvSpPr txBox="1"/>
          <p:nvPr/>
        </p:nvSpPr>
        <p:spPr>
          <a:xfrm flipH="1">
            <a:off x="1375340" y="3945931"/>
            <a:ext cx="815975" cy="646331"/>
          </a:xfrm>
          <a:prstGeom prst="rect">
            <a:avLst/>
          </a:prstGeom>
          <a:noFill/>
        </p:spPr>
        <p:txBody>
          <a:bodyPr wrap="square" rtlCol="0">
            <a:spAutoFit/>
          </a:bodyPr>
          <a:lstStyle/>
          <a:p>
            <a:pPr algn="ctr"/>
            <a:r>
              <a:rPr lang="en-US" altLang="zh-CN" sz="3600" dirty="0">
                <a:solidFill>
                  <a:schemeClr val="bg1"/>
                </a:solidFill>
                <a:latin typeface="思源黑体 CN Regular" panose="020B0500000000000000" charset="-122"/>
                <a:ea typeface="思源黑体 CN Regular" panose="020B0500000000000000" charset="-122"/>
                <a:cs typeface="思源黑体 CN Regular" panose="020B0500000000000000" charset="-122"/>
              </a:rPr>
              <a:t>02</a:t>
            </a:r>
          </a:p>
        </p:txBody>
      </p:sp>
      <p:sp>
        <p:nvSpPr>
          <p:cNvPr id="54" name="文本框 53"/>
          <p:cNvSpPr txBox="1"/>
          <p:nvPr/>
        </p:nvSpPr>
        <p:spPr>
          <a:xfrm>
            <a:off x="10055225" y="2303780"/>
            <a:ext cx="815975" cy="645160"/>
          </a:xfrm>
          <a:prstGeom prst="rect">
            <a:avLst/>
          </a:prstGeom>
          <a:noFill/>
        </p:spPr>
        <p:txBody>
          <a:bodyPr wrap="square" rtlCol="0">
            <a:spAutoFit/>
          </a:bodyPr>
          <a:lstStyle/>
          <a:p>
            <a:pPr algn="ctr"/>
            <a:r>
              <a:rPr lang="en-US" altLang="zh-CN" sz="3600" dirty="0">
                <a:solidFill>
                  <a:schemeClr val="bg1"/>
                </a:solidFill>
                <a:latin typeface="思源黑体 CN Regular" panose="020B0500000000000000" charset="-122"/>
                <a:ea typeface="思源黑体 CN Regular" panose="020B0500000000000000" charset="-122"/>
                <a:cs typeface="思源黑体 CN Regular" panose="020B0500000000000000" charset="-122"/>
              </a:rPr>
              <a:t>04</a:t>
            </a:r>
          </a:p>
        </p:txBody>
      </p:sp>
      <p:sp>
        <p:nvSpPr>
          <p:cNvPr id="2" name="文本框 1">
            <a:extLst>
              <a:ext uri="{FF2B5EF4-FFF2-40B4-BE49-F238E27FC236}">
                <a16:creationId xmlns:a16="http://schemas.microsoft.com/office/drawing/2014/main" id="{62CE7A23-FF57-B86E-A41C-94EE6F56A885}"/>
              </a:ext>
            </a:extLst>
          </p:cNvPr>
          <p:cNvSpPr txBox="1"/>
          <p:nvPr/>
        </p:nvSpPr>
        <p:spPr>
          <a:xfrm>
            <a:off x="2697411" y="1194329"/>
            <a:ext cx="8252476" cy="1200329"/>
          </a:xfrm>
          <a:prstGeom prst="rect">
            <a:avLst/>
          </a:prstGeom>
          <a:noFill/>
        </p:spPr>
        <p:txBody>
          <a:bodyPr wrap="square">
            <a:spAutoFit/>
          </a:bodyPr>
          <a:lstStyle/>
          <a:p>
            <a:r>
              <a:rPr lang="zh-CN" altLang="en-US" sz="2400" dirty="0">
                <a:latin typeface="宋体" panose="02010600030101010101" pitchFamily="2" charset="-122"/>
                <a:ea typeface="宋体" panose="02010600030101010101" pitchFamily="2" charset="-122"/>
              </a:rPr>
              <a:t>以基因工程中融合蛋白和蛋白质纯化为情境，创设了真实的科研情境，属于</a:t>
            </a:r>
            <a:r>
              <a:rPr lang="zh-CN" altLang="en-US" sz="2400" dirty="0">
                <a:solidFill>
                  <a:srgbClr val="FF0000"/>
                </a:solidFill>
                <a:latin typeface="宋体" panose="02010600030101010101" pitchFamily="2" charset="-122"/>
                <a:ea typeface="宋体" panose="02010600030101010101" pitchFamily="2" charset="-122"/>
              </a:rPr>
              <a:t>科学实验和探究情境</a:t>
            </a:r>
            <a:r>
              <a:rPr lang="zh-CN" altLang="en-US" sz="2400" dirty="0">
                <a:latin typeface="宋体" panose="02010600030101010101" pitchFamily="2" charset="-122"/>
                <a:ea typeface="宋体" panose="02010600030101010101" pitchFamily="2" charset="-122"/>
              </a:rPr>
              <a:t>，体现</a:t>
            </a:r>
            <a:r>
              <a:rPr lang="zh-CN" altLang="en-US" sz="2400" dirty="0">
                <a:solidFill>
                  <a:srgbClr val="FF0000"/>
                </a:solidFill>
                <a:latin typeface="宋体" panose="02010600030101010101" pitchFamily="2" charset="-122"/>
                <a:ea typeface="宋体" panose="02010600030101010101" pitchFamily="2" charset="-122"/>
              </a:rPr>
              <a:t>综合性和应用性</a:t>
            </a:r>
            <a:r>
              <a:rPr lang="zh-CN" altLang="en-US" sz="2400" dirty="0">
                <a:latin typeface="宋体" panose="02010600030101010101" pitchFamily="2" charset="-122"/>
                <a:ea typeface="宋体" panose="02010600030101010101" pitchFamily="2" charset="-122"/>
              </a:rPr>
              <a:t>。分别考察了重组质粒的构建、目的菌株的筛选和蛋白的纯化。 </a:t>
            </a:r>
          </a:p>
        </p:txBody>
      </p:sp>
      <p:sp>
        <p:nvSpPr>
          <p:cNvPr id="3" name="文本框 2">
            <a:extLst>
              <a:ext uri="{FF2B5EF4-FFF2-40B4-BE49-F238E27FC236}">
                <a16:creationId xmlns:a16="http://schemas.microsoft.com/office/drawing/2014/main" id="{26F7DA72-12D2-6F72-D168-D5C7D5D91FA8}"/>
              </a:ext>
            </a:extLst>
          </p:cNvPr>
          <p:cNvSpPr txBox="1"/>
          <p:nvPr/>
        </p:nvSpPr>
        <p:spPr>
          <a:xfrm>
            <a:off x="2599600" y="3622766"/>
            <a:ext cx="9220669" cy="1569660"/>
          </a:xfrm>
          <a:prstGeom prst="rect">
            <a:avLst/>
          </a:prstGeom>
          <a:noFill/>
        </p:spPr>
        <p:txBody>
          <a:bodyPr wrap="square">
            <a:spAutoFit/>
          </a:bodyPr>
          <a:lstStyle/>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）融合表达，</a:t>
            </a:r>
            <a:r>
              <a:rPr kumimoji="0" lang="zh-CN" altLang="zh-CN" sz="2400" b="0" i="0" u="none" strike="noStrike" cap="none" normalizeH="0" baseline="0" dirty="0">
                <a:ln>
                  <a:noFill/>
                </a:ln>
                <a:solidFill>
                  <a:srgbClr val="FF0000"/>
                </a:solidFill>
                <a:effectLst/>
                <a:latin typeface="SimSun" panose="02010600030101010101" pitchFamily="2" charset="-122"/>
                <a:ea typeface="SimSun" panose="02010600030101010101" pitchFamily="2" charset="-122"/>
                <a:cs typeface="宋体" panose="02010600030101010101" pitchFamily="2" charset="-122"/>
              </a:rPr>
              <a:t>融合表达</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SOD-ELP</a:t>
            </a:r>
            <a:r>
              <a:rPr kumimoji="0" lang="zh-CN" altLang="zh-CN" sz="2400" b="0" i="0" u="none" strike="noStrike" cap="none" normalizeH="0" baseline="-3000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50</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蛋白</a:t>
            </a:r>
            <a:r>
              <a:rPr kumimoji="0" lang="zh-CN" altLang="en-US" sz="2400" b="0" i="0" u="none" strike="noStrike" cap="none" normalizeH="0" baseline="0" dirty="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400" dirty="0">
                <a:latin typeface="宋体" panose="02010600030101010101" pitchFamily="2" charset="-122"/>
                <a:ea typeface="宋体" panose="02010600030101010101" pitchFamily="2" charset="-122"/>
              </a:rPr>
              <a:t>tag</a:t>
            </a:r>
            <a:r>
              <a:rPr lang="zh-CN" altLang="en-US" sz="2400" dirty="0">
                <a:latin typeface="宋体" panose="02010600030101010101" pitchFamily="2" charset="-122"/>
                <a:ea typeface="宋体" panose="02010600030101010101" pitchFamily="2" charset="-122"/>
              </a:rPr>
              <a:t>标签</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His-tag</a:t>
            </a:r>
            <a:r>
              <a:rPr lang="zh-CN" altLang="en-US" sz="2400" dirty="0">
                <a:latin typeface="宋体" panose="02010600030101010101" pitchFamily="2" charset="-122"/>
                <a:ea typeface="宋体" panose="02010600030101010101" pitchFamily="2" charset="-122"/>
              </a:rPr>
              <a:t>” </a:t>
            </a:r>
            <a:endParaRPr lang="en-US" altLang="zh-CN" sz="2400" dirty="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PCR</a:t>
            </a:r>
            <a:r>
              <a:rPr lang="zh-CN" altLang="en-US" sz="2400" dirty="0">
                <a:latin typeface="宋体" panose="02010600030101010101" pitchFamily="2" charset="-122"/>
                <a:ea typeface="宋体" panose="02010600030101010101" pitchFamily="2" charset="-122"/>
              </a:rPr>
              <a:t>技术筛选、菌落</a:t>
            </a:r>
            <a:r>
              <a:rPr lang="en-US" altLang="zh-CN" sz="2400" dirty="0">
                <a:latin typeface="宋体" panose="02010600030101010101" pitchFamily="2" charset="-122"/>
                <a:ea typeface="宋体" panose="02010600030101010101" pitchFamily="2" charset="-122"/>
              </a:rPr>
              <a:t>PCR</a:t>
            </a:r>
          </a:p>
          <a:p>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 蛋白质纯化</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9D058EE0-15B3-194A-D098-5F03056F6A2A}"/>
              </a:ext>
            </a:extLst>
          </p:cNvPr>
          <p:cNvSpPr txBox="1"/>
          <p:nvPr/>
        </p:nvSpPr>
        <p:spPr>
          <a:xfrm>
            <a:off x="4247242" y="5266034"/>
            <a:ext cx="4586792" cy="523220"/>
          </a:xfrm>
          <a:prstGeom prst="rect">
            <a:avLst/>
          </a:prstGeom>
          <a:solidFill>
            <a:schemeClr val="accent1">
              <a:lumMod val="20000"/>
              <a:lumOff val="80000"/>
            </a:schemeClr>
          </a:solidFill>
        </p:spPr>
        <p:txBody>
          <a:bodyPr wrap="square">
            <a:spAutoFit/>
          </a:bodyPr>
          <a:lstStyle/>
          <a:p>
            <a:r>
              <a:rPr kumimoji="0" lang="zh-CN" altLang="en-US" sz="2800" b="0" i="0" u="none" strike="noStrike" cap="none" normalizeH="0" baseline="0" dirty="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“来源于课本而高于课本”</a:t>
            </a:r>
            <a:endParaRPr lang="zh-CN" altLang="en-US" sz="2800" dirty="0"/>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373868" y="230209"/>
            <a:ext cx="3108325" cy="470257"/>
            <a:chOff x="265826" y="185571"/>
            <a:chExt cx="3108325" cy="470257"/>
          </a:xfrm>
        </p:grpSpPr>
        <p:sp>
          <p:nvSpPr>
            <p:cNvPr id="57" name="矩形 56"/>
            <p:cNvSpPr/>
            <p:nvPr/>
          </p:nvSpPr>
          <p:spPr>
            <a:xfrm>
              <a:off x="805576" y="185571"/>
              <a:ext cx="2568575" cy="470257"/>
            </a:xfrm>
            <a:prstGeom prst="rect">
              <a:avLst/>
            </a:prstGeom>
          </p:spPr>
          <p:txBody>
            <a:bodyPr wrap="square">
              <a:spAutoFit/>
            </a:bodyPr>
            <a:lstStyle/>
            <a:p>
              <a:pPr>
                <a:lnSpc>
                  <a:spcPct val="110000"/>
                </a:lnSpc>
              </a:pPr>
              <a:r>
                <a:rPr lang="zh-CN" altLang="en-US" sz="24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rPr>
                <a:t>教学及复习建议</a:t>
              </a:r>
              <a:endParaRPr lang="en-US" altLang="zh-CN" sz="24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endParaRPr>
            </a:p>
          </p:txBody>
        </p:sp>
        <p:sp>
          <p:nvSpPr>
            <p:cNvPr id="58" name="椭圆 57"/>
            <p:cNvSpPr/>
            <p:nvPr/>
          </p:nvSpPr>
          <p:spPr>
            <a:xfrm>
              <a:off x="265826" y="311900"/>
              <a:ext cx="103722" cy="103722"/>
            </a:xfrm>
            <a:prstGeom prst="ellipse">
              <a:avLst/>
            </a:prstGeom>
            <a:solidFill>
              <a:srgbClr val="CA9E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59" name="椭圆 58"/>
            <p:cNvSpPr/>
            <p:nvPr/>
          </p:nvSpPr>
          <p:spPr>
            <a:xfrm>
              <a:off x="455051" y="311900"/>
              <a:ext cx="103722" cy="103722"/>
            </a:xfrm>
            <a:prstGeom prst="ellipse">
              <a:avLst/>
            </a:prstGeom>
            <a:solidFill>
              <a:srgbClr val="2C3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60" name="椭圆 59"/>
            <p:cNvSpPr/>
            <p:nvPr/>
          </p:nvSpPr>
          <p:spPr>
            <a:xfrm>
              <a:off x="644277" y="311900"/>
              <a:ext cx="103722" cy="103722"/>
            </a:xfrm>
            <a:prstGeom prst="ellipse">
              <a:avLst/>
            </a:prstGeom>
            <a:solidFill>
              <a:srgbClr val="E7E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grpSp>
      <p:grpSp>
        <p:nvGrpSpPr>
          <p:cNvPr id="2" name="组合 1"/>
          <p:cNvGrpSpPr/>
          <p:nvPr/>
        </p:nvGrpSpPr>
        <p:grpSpPr>
          <a:xfrm>
            <a:off x="958031" y="1138885"/>
            <a:ext cx="11041263" cy="3796934"/>
            <a:chOff x="708" y="2107"/>
            <a:chExt cx="14438" cy="4965"/>
          </a:xfrm>
        </p:grpSpPr>
        <p:grpSp>
          <p:nvGrpSpPr>
            <p:cNvPr id="26" name="组合 25"/>
            <p:cNvGrpSpPr/>
            <p:nvPr/>
          </p:nvGrpSpPr>
          <p:grpSpPr>
            <a:xfrm>
              <a:off x="708" y="2107"/>
              <a:ext cx="2071" cy="2071"/>
              <a:chOff x="287338" y="1611012"/>
              <a:chExt cx="1588115" cy="1588115"/>
            </a:xfrm>
          </p:grpSpPr>
          <p:sp>
            <p:nvSpPr>
              <p:cNvPr id="27" name="菱形 26"/>
              <p:cNvSpPr/>
              <p:nvPr/>
            </p:nvSpPr>
            <p:spPr>
              <a:xfrm>
                <a:off x="287338" y="1611012"/>
                <a:ext cx="1588115" cy="1588115"/>
              </a:xfrm>
              <a:prstGeom prst="diamond">
                <a:avLst/>
              </a:prstGeom>
              <a:noFill/>
              <a:ln w="38100">
                <a:solidFill>
                  <a:srgbClr val="A47E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28" name="菱形 27"/>
              <p:cNvSpPr/>
              <p:nvPr/>
            </p:nvSpPr>
            <p:spPr>
              <a:xfrm>
                <a:off x="437104" y="1763962"/>
                <a:ext cx="1288581" cy="1288581"/>
              </a:xfrm>
              <a:prstGeom prst="diamond">
                <a:avLst/>
              </a:prstGeom>
              <a:solidFill>
                <a:srgbClr val="A47E7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sp>
          <p:nvSpPr>
            <p:cNvPr id="40" name="矩形 39"/>
            <p:cNvSpPr/>
            <p:nvPr/>
          </p:nvSpPr>
          <p:spPr>
            <a:xfrm>
              <a:off x="2601" y="3309"/>
              <a:ext cx="12545" cy="1864"/>
            </a:xfrm>
            <a:prstGeom prst="rect">
              <a:avLst/>
            </a:prstGeom>
          </p:spPr>
          <p:txBody>
            <a:bodyPr wrap="square">
              <a:spAutoFit/>
            </a:bodyPr>
            <a:lstStyle/>
            <a:p>
              <a:pPr defTabSz="685800">
                <a:lnSpc>
                  <a:spcPct val="150000"/>
                </a:lnSpc>
                <a:buClr>
                  <a:srgbClr val="E7E6E6">
                    <a:lumMod val="10000"/>
                  </a:srgbClr>
                </a:buClr>
                <a:defRPr/>
              </a:pPr>
              <a:r>
                <a:rPr lang="en-US" altLang="zh-CN" sz="2000"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sz="2000" kern="100" dirty="0">
                  <a:effectLst/>
                  <a:latin typeface="等线" panose="02010600030101010101" pitchFamily="2" charset="-122"/>
                  <a:ea typeface="宋体" panose="02010600030101010101" pitchFamily="2" charset="-122"/>
                  <a:cs typeface="Times New Roman" panose="02020603050405020304" pitchFamily="18" charset="0"/>
                </a:rPr>
                <a:t>创设真实的科研情境，引导学生深入分析包含的科学原理，</a:t>
              </a:r>
              <a:r>
                <a:rPr lang="zh-CN" altLang="en-US" sz="2000" dirty="0">
                  <a:latin typeface="宋体" panose="02010600030101010101" pitchFamily="2" charset="-122"/>
                  <a:ea typeface="宋体" panose="02010600030101010101" pitchFamily="2" charset="-122"/>
                </a:rPr>
                <a:t>引导学生在真实科研过程中分析问题并应用所学生物学知识解决科研问题。</a:t>
              </a:r>
              <a:r>
                <a:rPr lang="zh-CN" altLang="zh-CN" sz="2000" kern="100" dirty="0">
                  <a:effectLst/>
                  <a:latin typeface="等线" panose="02010600030101010101" pitchFamily="2" charset="-122"/>
                  <a:ea typeface="宋体" panose="02010600030101010101" pitchFamily="2" charset="-122"/>
                  <a:cs typeface="Times New Roman" panose="02020603050405020304" pitchFamily="18" charset="0"/>
                </a:rPr>
                <a:t>在日常的教学中，</a:t>
              </a:r>
              <a:r>
                <a:rPr lang="zh-CN" altLang="en-US" sz="2000" kern="100" dirty="0">
                  <a:latin typeface="等线" panose="02010600030101010101" pitchFamily="2" charset="-122"/>
                  <a:ea typeface="宋体" panose="02010600030101010101" pitchFamily="2" charset="-122"/>
                  <a:cs typeface="Times New Roman" panose="02020603050405020304" pitchFamily="18" charset="0"/>
                </a:rPr>
                <a:t>我们</a:t>
              </a:r>
              <a:r>
                <a:rPr lang="zh-CN" altLang="zh-CN" sz="2000" kern="100" dirty="0">
                  <a:effectLst/>
                  <a:latin typeface="等线" panose="02010600030101010101" pitchFamily="2" charset="-122"/>
                  <a:ea typeface="宋体" panose="02010600030101010101" pitchFamily="2" charset="-122"/>
                  <a:cs typeface="Times New Roman" panose="02020603050405020304" pitchFamily="18" charset="0"/>
                </a:rPr>
                <a:t>以真实科研论文为情境，帮助学生进行概念的建构</a:t>
              </a:r>
              <a:r>
                <a:rPr lang="zh-CN" altLang="en-US" sz="2000" kern="100" dirty="0">
                  <a:latin typeface="等线" panose="02010600030101010101" pitchFamily="2" charset="-122"/>
                  <a:ea typeface="宋体" panose="02010600030101010101" pitchFamily="2" charset="-122"/>
                  <a:cs typeface="Times New Roman" panose="02020603050405020304" pitchFamily="18" charset="0"/>
                </a:rPr>
                <a:t>，并尝试</a:t>
              </a:r>
              <a:r>
                <a:rPr lang="zh-CN" altLang="zh-CN" sz="2000" kern="100" dirty="0">
                  <a:effectLst/>
                  <a:latin typeface="等线" panose="02010600030101010101" pitchFamily="2" charset="-122"/>
                  <a:ea typeface="宋体" panose="02010600030101010101" pitchFamily="2" charset="-122"/>
                  <a:cs typeface="Times New Roman" panose="02020603050405020304" pitchFamily="18" charset="0"/>
                </a:rPr>
                <a:t>进行原创试题的命制。</a:t>
              </a:r>
              <a:endParaRPr lang="en-US" altLang="zh-CN" sz="2000" kern="100" dirty="0">
                <a:effectLst/>
                <a:latin typeface="等线" panose="02010600030101010101" pitchFamily="2" charset="-122"/>
                <a:ea typeface="宋体" panose="02010600030101010101" pitchFamily="2" charset="-122"/>
                <a:cs typeface="Times New Roman" panose="02020603050405020304" pitchFamily="18" charset="0"/>
              </a:endParaRPr>
            </a:p>
          </p:txBody>
        </p:sp>
        <p:sp>
          <p:nvSpPr>
            <p:cNvPr id="41" name="矩形 40"/>
            <p:cNvSpPr/>
            <p:nvPr/>
          </p:nvSpPr>
          <p:spPr>
            <a:xfrm>
              <a:off x="2867" y="2494"/>
              <a:ext cx="7469" cy="604"/>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rgbClr val="A47E74"/>
                  </a:solidFill>
                  <a:effectLst/>
                  <a:uLnTx/>
                  <a:uFillTx/>
                  <a:latin typeface="思源黑体 CN Regular" panose="020B0500000000000000" charset="-122"/>
                  <a:ea typeface="思源黑体 CN Regular" panose="020B0500000000000000" charset="-122"/>
                  <a:cs typeface="思源黑体 CN Regular" panose="020B0500000000000000" charset="-122"/>
                  <a:sym typeface="+mn-lt"/>
                </a:rPr>
                <a:t>创设真实科研情境</a:t>
              </a:r>
              <a:r>
                <a:rPr lang="zh-CN" altLang="en-US" sz="2400" dirty="0">
                  <a:solidFill>
                    <a:srgbClr val="A47E74"/>
                  </a:solidFill>
                  <a:latin typeface="思源黑体 CN Regular" panose="020B0500000000000000" charset="-122"/>
                  <a:ea typeface="思源黑体 CN Regular" panose="020B0500000000000000" charset="-122"/>
                  <a:cs typeface="思源黑体 CN Regular" panose="020B0500000000000000" charset="-122"/>
                  <a:sym typeface="+mn-lt"/>
                </a:rPr>
                <a:t>，</a:t>
              </a:r>
              <a:r>
                <a:rPr kumimoji="0" lang="zh-CN" altLang="en-US" sz="2400" i="0" u="none" strike="noStrike" kern="1200" cap="none" spc="0" normalizeH="0" baseline="0" noProof="0" dirty="0">
                  <a:ln>
                    <a:noFill/>
                  </a:ln>
                  <a:solidFill>
                    <a:srgbClr val="A47E74"/>
                  </a:solidFill>
                  <a:effectLst/>
                  <a:uLnTx/>
                  <a:uFillTx/>
                  <a:latin typeface="思源黑体 CN Regular" panose="020B0500000000000000" charset="-122"/>
                  <a:ea typeface="思源黑体 CN Regular" panose="020B0500000000000000" charset="-122"/>
                  <a:cs typeface="思源黑体 CN Regular" panose="020B0500000000000000" charset="-122"/>
                  <a:sym typeface="+mn-lt"/>
                </a:rPr>
                <a:t>引发深度学习</a:t>
              </a:r>
            </a:p>
          </p:txBody>
        </p:sp>
        <p:grpSp>
          <p:nvGrpSpPr>
            <p:cNvPr id="64" name="组合 63"/>
            <p:cNvGrpSpPr/>
            <p:nvPr/>
          </p:nvGrpSpPr>
          <p:grpSpPr>
            <a:xfrm>
              <a:off x="1549" y="2863"/>
              <a:ext cx="389" cy="567"/>
              <a:chOff x="2528974" y="2863357"/>
              <a:chExt cx="246811" cy="359779"/>
            </a:xfrm>
            <a:solidFill>
              <a:schemeClr val="bg1"/>
            </a:solidFill>
          </p:grpSpPr>
          <p:sp>
            <p:nvSpPr>
              <p:cNvPr id="65"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b="0" i="0" u="none" strike="noStrike" kern="0" cap="none" spc="0" normalizeH="0" baseline="0" noProof="0">
                  <a:ln>
                    <a:noFill/>
                  </a:ln>
                  <a:solidFill>
                    <a:srgbClr val="FFFFFF"/>
                  </a:solidFill>
                  <a:effectLst>
                    <a:outerShdw blurRad="38100" dist="38100" dir="2700000" algn="tl">
                      <a:srgbClr val="000000"/>
                    </a:outerShdw>
                  </a:effectLst>
                  <a:uLnTx/>
                  <a:uFillTx/>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endParaRPr>
              </a:p>
            </p:txBody>
          </p:sp>
          <p:sp>
            <p:nvSpPr>
              <p:cNvPr id="66"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b="0" i="0" u="none" strike="noStrike" kern="0" cap="none" spc="0" normalizeH="0" baseline="0" noProof="0">
                  <a:ln>
                    <a:noFill/>
                  </a:ln>
                  <a:solidFill>
                    <a:srgbClr val="FFFFFF"/>
                  </a:solidFill>
                  <a:effectLst>
                    <a:outerShdw blurRad="38100" dist="38100" dir="2700000" algn="tl">
                      <a:srgbClr val="000000"/>
                    </a:outerShdw>
                  </a:effectLst>
                  <a:uLnTx/>
                  <a:uFillTx/>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endParaRPr>
              </a:p>
            </p:txBody>
          </p:sp>
        </p:grpSp>
        <p:cxnSp>
          <p:nvCxnSpPr>
            <p:cNvPr id="10" name="直接箭头连接符 9"/>
            <p:cNvCxnSpPr/>
            <p:nvPr/>
          </p:nvCxnSpPr>
          <p:spPr>
            <a:xfrm>
              <a:off x="2779" y="3143"/>
              <a:ext cx="1779" cy="0"/>
            </a:xfrm>
            <a:prstGeom prst="straightConnector1">
              <a:avLst/>
            </a:prstGeom>
            <a:ln w="19050">
              <a:solidFill>
                <a:srgbClr val="A47E74"/>
              </a:solidFill>
              <a:tailEnd type="triangle"/>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8399" y="2788"/>
              <a:ext cx="389" cy="567"/>
              <a:chOff x="2528974" y="2863357"/>
              <a:chExt cx="246811" cy="359779"/>
            </a:xfrm>
            <a:solidFill>
              <a:schemeClr val="bg1"/>
            </a:solidFill>
          </p:grpSpPr>
          <p:sp>
            <p:nvSpPr>
              <p:cNvPr id="80"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b="0" i="0" u="none" strike="noStrike" kern="0" cap="none" spc="0" normalizeH="0" baseline="0" noProof="0">
                  <a:ln>
                    <a:noFill/>
                  </a:ln>
                  <a:solidFill>
                    <a:srgbClr val="FFFFFF"/>
                  </a:solidFill>
                  <a:effectLst>
                    <a:outerShdw blurRad="38100" dist="38100" dir="2700000" algn="tl">
                      <a:srgbClr val="000000"/>
                    </a:outerShdw>
                  </a:effectLst>
                  <a:uLnTx/>
                  <a:uFillTx/>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endParaRPr>
              </a:p>
            </p:txBody>
          </p:sp>
          <p:sp>
            <p:nvSpPr>
              <p:cNvPr id="81"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b="0" i="0" u="none" strike="noStrike" kern="0" cap="none" spc="0" normalizeH="0" baseline="0" noProof="0">
                  <a:ln>
                    <a:noFill/>
                  </a:ln>
                  <a:solidFill>
                    <a:srgbClr val="FFFFFF"/>
                  </a:solidFill>
                  <a:effectLst>
                    <a:outerShdw blurRad="38100" dist="38100" dir="2700000" algn="tl">
                      <a:srgbClr val="000000"/>
                    </a:outerShdw>
                  </a:effectLst>
                  <a:uLnTx/>
                  <a:uFillTx/>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endParaRPr>
              </a:p>
            </p:txBody>
          </p:sp>
        </p:grpSp>
        <p:grpSp>
          <p:nvGrpSpPr>
            <p:cNvPr id="83" name="组合 82"/>
            <p:cNvGrpSpPr/>
            <p:nvPr/>
          </p:nvGrpSpPr>
          <p:grpSpPr>
            <a:xfrm>
              <a:off x="725" y="5001"/>
              <a:ext cx="2071" cy="2071"/>
              <a:chOff x="287338" y="1614196"/>
              <a:chExt cx="1588115" cy="1588115"/>
            </a:xfrm>
          </p:grpSpPr>
          <p:sp>
            <p:nvSpPr>
              <p:cNvPr id="84" name="菱形 83"/>
              <p:cNvSpPr/>
              <p:nvPr/>
            </p:nvSpPr>
            <p:spPr>
              <a:xfrm>
                <a:off x="287338" y="1614196"/>
                <a:ext cx="1588115" cy="1588115"/>
              </a:xfrm>
              <a:prstGeom prst="diamond">
                <a:avLst/>
              </a:prstGeom>
              <a:noFill/>
              <a:ln w="38100">
                <a:solidFill>
                  <a:srgbClr val="CA9E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85" name="菱形 84"/>
              <p:cNvSpPr/>
              <p:nvPr/>
            </p:nvSpPr>
            <p:spPr>
              <a:xfrm>
                <a:off x="437104" y="1763962"/>
                <a:ext cx="1288581" cy="1288581"/>
              </a:xfrm>
              <a:prstGeom prst="diamond">
                <a:avLst/>
              </a:prstGeom>
              <a:solidFill>
                <a:srgbClr val="CA9E5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sp>
          <p:nvSpPr>
            <p:cNvPr id="87" name="矩形 86"/>
            <p:cNvSpPr/>
            <p:nvPr/>
          </p:nvSpPr>
          <p:spPr>
            <a:xfrm>
              <a:off x="2991" y="5429"/>
              <a:ext cx="7738" cy="604"/>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rgbClr val="A47E74"/>
                  </a:solidFill>
                  <a:effectLst/>
                  <a:uLnTx/>
                  <a:uFillTx/>
                  <a:latin typeface="思源黑体 CN Regular" panose="020B0500000000000000" charset="-122"/>
                  <a:ea typeface="思源黑体 CN Regular" panose="020B0500000000000000" charset="-122"/>
                  <a:cs typeface="思源黑体 CN Regular" panose="020B0500000000000000" charset="-122"/>
                  <a:sym typeface="+mn-lt"/>
                </a:rPr>
                <a:t>借助解题审题流程，培养综合应用能力</a:t>
              </a:r>
            </a:p>
          </p:txBody>
        </p:sp>
        <p:grpSp>
          <p:nvGrpSpPr>
            <p:cNvPr id="88" name="组合 87"/>
            <p:cNvGrpSpPr/>
            <p:nvPr/>
          </p:nvGrpSpPr>
          <p:grpSpPr>
            <a:xfrm>
              <a:off x="1566" y="5753"/>
              <a:ext cx="389" cy="567"/>
              <a:chOff x="2528974" y="2863357"/>
              <a:chExt cx="246811" cy="359779"/>
            </a:xfrm>
            <a:solidFill>
              <a:schemeClr val="bg1"/>
            </a:solidFill>
          </p:grpSpPr>
          <p:sp>
            <p:nvSpPr>
              <p:cNvPr id="89"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b="0" i="0" u="none" strike="noStrike" kern="0" cap="none" spc="0" normalizeH="0" baseline="0" noProof="0">
                  <a:ln>
                    <a:noFill/>
                  </a:ln>
                  <a:solidFill>
                    <a:srgbClr val="FFFFFF"/>
                  </a:solidFill>
                  <a:effectLst>
                    <a:outerShdw blurRad="38100" dist="38100" dir="2700000" algn="tl">
                      <a:srgbClr val="000000"/>
                    </a:outerShdw>
                  </a:effectLst>
                  <a:uLnTx/>
                  <a:uFillTx/>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endParaRPr>
              </a:p>
            </p:txBody>
          </p:sp>
          <p:sp>
            <p:nvSpPr>
              <p:cNvPr id="90"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b="0" i="0" u="none" strike="noStrike" kern="0" cap="none" spc="0" normalizeH="0" baseline="0" noProof="0">
                  <a:ln>
                    <a:noFill/>
                  </a:ln>
                  <a:solidFill>
                    <a:srgbClr val="FFFFFF"/>
                  </a:solidFill>
                  <a:effectLst>
                    <a:outerShdw blurRad="38100" dist="38100" dir="2700000" algn="tl">
                      <a:srgbClr val="000000"/>
                    </a:outerShdw>
                  </a:effectLst>
                  <a:uLnTx/>
                  <a:uFillTx/>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endParaRPr>
              </a:p>
            </p:txBody>
          </p:sp>
        </p:grpSp>
        <p:cxnSp>
          <p:nvCxnSpPr>
            <p:cNvPr id="91" name="直接箭头连接符 90"/>
            <p:cNvCxnSpPr/>
            <p:nvPr/>
          </p:nvCxnSpPr>
          <p:spPr>
            <a:xfrm>
              <a:off x="2796" y="6033"/>
              <a:ext cx="1779" cy="0"/>
            </a:xfrm>
            <a:prstGeom prst="straightConnector1">
              <a:avLst/>
            </a:prstGeom>
            <a:ln w="19050">
              <a:solidFill>
                <a:srgbClr val="CA9E5F"/>
              </a:solidFill>
              <a:tailEnd type="triangle"/>
            </a:ln>
          </p:spPr>
          <p:style>
            <a:lnRef idx="1">
              <a:schemeClr val="accent1"/>
            </a:lnRef>
            <a:fillRef idx="0">
              <a:schemeClr val="accent1"/>
            </a:fillRef>
            <a:effectRef idx="0">
              <a:schemeClr val="accent1"/>
            </a:effectRef>
            <a:fontRef idx="minor">
              <a:schemeClr val="tx1"/>
            </a:fontRef>
          </p:style>
        </p:cxnSp>
        <p:sp>
          <p:nvSpPr>
            <p:cNvPr id="99" name="AutoShape 114"/>
            <p:cNvSpPr/>
            <p:nvPr/>
          </p:nvSpPr>
          <p:spPr bwMode="auto">
            <a:xfrm>
              <a:off x="8505" y="5766"/>
              <a:ext cx="115" cy="1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b="0" i="0" u="none" strike="noStrike" kern="0" cap="none" spc="0" normalizeH="0" baseline="0" noProof="0">
                <a:ln>
                  <a:noFill/>
                </a:ln>
                <a:solidFill>
                  <a:srgbClr val="FFFFFF"/>
                </a:solidFill>
                <a:effectLst>
                  <a:outerShdw blurRad="38100" dist="38100" dir="2700000" algn="tl">
                    <a:srgbClr val="000000"/>
                  </a:outerShdw>
                </a:effectLst>
                <a:uLnTx/>
                <a:uFillTx/>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endParaRPr>
            </a:p>
          </p:txBody>
        </p:sp>
      </p:grpSp>
      <p:sp>
        <p:nvSpPr>
          <p:cNvPr id="3" name="文本框 2">
            <a:extLst>
              <a:ext uri="{FF2B5EF4-FFF2-40B4-BE49-F238E27FC236}">
                <a16:creationId xmlns:a16="http://schemas.microsoft.com/office/drawing/2014/main" id="{E43B46BE-0A57-13A3-61E0-FF1679A21B0E}"/>
              </a:ext>
            </a:extLst>
          </p:cNvPr>
          <p:cNvSpPr txBox="1"/>
          <p:nvPr/>
        </p:nvSpPr>
        <p:spPr>
          <a:xfrm>
            <a:off x="2609097" y="4273219"/>
            <a:ext cx="9247106" cy="1405193"/>
          </a:xfrm>
          <a:prstGeom prst="rect">
            <a:avLst/>
          </a:prstGeom>
          <a:noFill/>
        </p:spPr>
        <p:txBody>
          <a:bodyPr wrap="square">
            <a:spAutoFit/>
          </a:bodyPr>
          <a:lstStyle/>
          <a:p>
            <a:pPr>
              <a:lnSpc>
                <a:spcPct val="150000"/>
              </a:lnSpc>
            </a:pPr>
            <a:r>
              <a:rPr lang="zh-CN" altLang="en-US" sz="2000" dirty="0">
                <a:latin typeface="宋体" panose="02010600030101010101" pitchFamily="2" charset="-122"/>
                <a:ea typeface="宋体" panose="02010600030101010101" pitchFamily="2" charset="-122"/>
              </a:rPr>
              <a:t>    在复习备考时既要熟记课本中介绍的普遍规律性知识，又不囿于课本中介绍的知识。应基于情境，以问题为导向，引发学生深度思维，助力学生快速穿过情境设置的迷雾，找到知识迁移的通道，并准确判断、科学表达。</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08"/>
          <p:cNvPicPr>
            <a:picLocks noChangeAspect="1"/>
          </p:cNvPicPr>
          <p:nvPr/>
        </p:nvPicPr>
        <p:blipFill>
          <a:blip r:embed="rId3"/>
          <a:stretch>
            <a:fillRect/>
          </a:stretch>
        </p:blipFill>
        <p:spPr>
          <a:xfrm>
            <a:off x="0" y="0"/>
            <a:ext cx="12192000" cy="6858000"/>
          </a:xfrm>
          <a:prstGeom prst="rect">
            <a:avLst/>
          </a:prstGeom>
        </p:spPr>
      </p:pic>
      <p:grpSp>
        <p:nvGrpSpPr>
          <p:cNvPr id="5" name="组合 4"/>
          <p:cNvGrpSpPr/>
          <p:nvPr/>
        </p:nvGrpSpPr>
        <p:grpSpPr>
          <a:xfrm>
            <a:off x="1742329" y="1535488"/>
            <a:ext cx="8461083" cy="2451255"/>
            <a:chOff x="2353" y="2484"/>
            <a:chExt cx="9761" cy="2828"/>
          </a:xfrm>
        </p:grpSpPr>
        <p:sp>
          <p:nvSpPr>
            <p:cNvPr id="20" name="矩形 19"/>
            <p:cNvSpPr/>
            <p:nvPr/>
          </p:nvSpPr>
          <p:spPr bwMode="auto">
            <a:xfrm>
              <a:off x="2353" y="2484"/>
              <a:ext cx="9761" cy="1527"/>
            </a:xfrm>
            <a:prstGeom prst="rect">
              <a:avLst/>
            </a:prstGeom>
            <a:ln>
              <a:noFill/>
            </a:ln>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tab pos="625475" algn="l"/>
                </a:tabLst>
                <a:defRPr/>
              </a:pPr>
              <a:r>
                <a:rPr kumimoji="0" lang="zh-CN" altLang="en-US" sz="8000" b="0" i="0" u="none" strike="noStrike" kern="100" cap="none" spc="0" normalizeH="0" baseline="0" dirty="0">
                  <a:solidFill>
                    <a:srgbClr val="A47E74"/>
                  </a:solidFill>
                  <a:latin typeface="思源宋体 CN Heavy" panose="02020900000000000000" charset="-122"/>
                  <a:ea typeface="思源宋体 CN Heavy" panose="02020900000000000000" charset="-122"/>
                  <a:cs typeface="思源黑体 CN Regular" panose="020B0500000000000000" charset="-122"/>
                </a:rPr>
                <a:t>感谢你的聆听</a:t>
              </a:r>
            </a:p>
          </p:txBody>
        </p:sp>
        <p:sp>
          <p:nvSpPr>
            <p:cNvPr id="26" name="矩形 25"/>
            <p:cNvSpPr/>
            <p:nvPr/>
          </p:nvSpPr>
          <p:spPr>
            <a:xfrm>
              <a:off x="4036" y="4162"/>
              <a:ext cx="6395" cy="425"/>
            </a:xfrm>
            <a:prstGeom prst="rect">
              <a:avLst/>
            </a:prstGeom>
            <a:ln>
              <a:noFill/>
            </a:ln>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C99D5E"/>
                  </a:solidFill>
                  <a:effectLst/>
                  <a:uLnTx/>
                  <a:uFillTx/>
                  <a:latin typeface="思源黑体 CN Regular" panose="020B0500000000000000" charset="-122"/>
                  <a:ea typeface="思源黑体 CN Regular" panose="020B0500000000000000" charset="-122"/>
                  <a:cs typeface="思源黑体 CN Regular" panose="020B0500000000000000" charset="-122"/>
                </a:rPr>
                <a:t>不当之处请批评和指导</a:t>
              </a:r>
              <a:endParaRPr kumimoji="0" lang="en-US" altLang="zh-CN" b="0" i="0" u="none" strike="noStrike" kern="1200" cap="none" spc="0" normalizeH="0" baseline="0" noProof="0" dirty="0">
                <a:ln>
                  <a:noFill/>
                </a:ln>
                <a:solidFill>
                  <a:srgbClr val="C99D5E"/>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28" name="矩形: 圆角 27"/>
            <p:cNvSpPr/>
            <p:nvPr/>
          </p:nvSpPr>
          <p:spPr>
            <a:xfrm>
              <a:off x="6171" y="4899"/>
              <a:ext cx="2125" cy="413"/>
            </a:xfrm>
            <a:prstGeom prst="roundRect">
              <a:avLst>
                <a:gd name="adj" fmla="val 50000"/>
              </a:avLst>
            </a:prstGeom>
            <a:solidFill>
              <a:srgbClr val="CA9E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思源黑体 CN Regular" panose="020B0500000000000000" charset="-122"/>
                  <a:ea typeface="思源黑体 CN Regular" panose="020B0500000000000000" charset="-122"/>
                  <a:cs typeface="思源黑体 CN Regular" panose="020B0500000000000000" charset="-122"/>
                </a:rPr>
                <a:t>汇报人：陈笑</a:t>
              </a:r>
            </a:p>
          </p:txBody>
        </p:sp>
      </p:grpSp>
      <p:grpSp>
        <p:nvGrpSpPr>
          <p:cNvPr id="7" name="组合 6"/>
          <p:cNvGrpSpPr/>
          <p:nvPr/>
        </p:nvGrpSpPr>
        <p:grpSpPr>
          <a:xfrm>
            <a:off x="11027541" y="1269105"/>
            <a:ext cx="1071880" cy="532765"/>
            <a:chOff x="15742" y="8865"/>
            <a:chExt cx="2325" cy="1155"/>
          </a:xfrm>
          <a:solidFill>
            <a:srgbClr val="CA9E5F"/>
          </a:solidFill>
        </p:grpSpPr>
        <p:sp>
          <p:nvSpPr>
            <p:cNvPr id="18" name="椭圆 17"/>
            <p:cNvSpPr/>
            <p:nvPr/>
          </p:nvSpPr>
          <p:spPr>
            <a:xfrm>
              <a:off x="1574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19" name="椭圆 18"/>
            <p:cNvSpPr/>
            <p:nvPr/>
          </p:nvSpPr>
          <p:spPr>
            <a:xfrm>
              <a:off x="1628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8" name="椭圆 7"/>
            <p:cNvSpPr/>
            <p:nvPr/>
          </p:nvSpPr>
          <p:spPr>
            <a:xfrm>
              <a:off x="1682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1" name="椭圆 20"/>
            <p:cNvSpPr/>
            <p:nvPr/>
          </p:nvSpPr>
          <p:spPr>
            <a:xfrm>
              <a:off x="17325"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2" name="椭圆 21"/>
            <p:cNvSpPr/>
            <p:nvPr/>
          </p:nvSpPr>
          <p:spPr>
            <a:xfrm>
              <a:off x="17827"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3" name="椭圆 22"/>
            <p:cNvSpPr/>
            <p:nvPr/>
          </p:nvSpPr>
          <p:spPr>
            <a:xfrm>
              <a:off x="1574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4" name="椭圆 23"/>
            <p:cNvSpPr/>
            <p:nvPr/>
          </p:nvSpPr>
          <p:spPr>
            <a:xfrm>
              <a:off x="1628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5" name="椭圆 24"/>
            <p:cNvSpPr/>
            <p:nvPr/>
          </p:nvSpPr>
          <p:spPr>
            <a:xfrm>
              <a:off x="1682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9" name="椭圆 8"/>
            <p:cNvSpPr/>
            <p:nvPr/>
          </p:nvSpPr>
          <p:spPr>
            <a:xfrm>
              <a:off x="17325"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10" name="椭圆 9"/>
            <p:cNvSpPr/>
            <p:nvPr/>
          </p:nvSpPr>
          <p:spPr>
            <a:xfrm>
              <a:off x="17827"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11" name="椭圆 10"/>
            <p:cNvSpPr/>
            <p:nvPr/>
          </p:nvSpPr>
          <p:spPr>
            <a:xfrm>
              <a:off x="1574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9" name="椭圆 28"/>
            <p:cNvSpPr/>
            <p:nvPr/>
          </p:nvSpPr>
          <p:spPr>
            <a:xfrm>
              <a:off x="1628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30" name="椭圆 29"/>
            <p:cNvSpPr/>
            <p:nvPr/>
          </p:nvSpPr>
          <p:spPr>
            <a:xfrm>
              <a:off x="1682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31" name="椭圆 30"/>
            <p:cNvSpPr/>
            <p:nvPr/>
          </p:nvSpPr>
          <p:spPr>
            <a:xfrm>
              <a:off x="17325"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32" name="椭圆 31"/>
            <p:cNvSpPr/>
            <p:nvPr/>
          </p:nvSpPr>
          <p:spPr>
            <a:xfrm>
              <a:off x="17827"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grpSp>
      <p:grpSp>
        <p:nvGrpSpPr>
          <p:cNvPr id="56" name="组合 55"/>
          <p:cNvGrpSpPr/>
          <p:nvPr/>
        </p:nvGrpSpPr>
        <p:grpSpPr>
          <a:xfrm>
            <a:off x="373868" y="230209"/>
            <a:ext cx="2423003" cy="356380"/>
            <a:chOff x="265826" y="185571"/>
            <a:chExt cx="2423003" cy="356380"/>
          </a:xfrm>
        </p:grpSpPr>
        <p:sp>
          <p:nvSpPr>
            <p:cNvPr id="57" name="矩形 56"/>
            <p:cNvSpPr/>
            <p:nvPr/>
          </p:nvSpPr>
          <p:spPr>
            <a:xfrm>
              <a:off x="805583" y="185571"/>
              <a:ext cx="1883246" cy="356380"/>
            </a:xfrm>
            <a:prstGeom prst="rect">
              <a:avLst/>
            </a:prstGeom>
          </p:spPr>
          <p:txBody>
            <a:bodyPr wrap="square">
              <a:spAutoFit/>
            </a:bodyPr>
            <a:lstStyle/>
            <a:p>
              <a:pPr algn="dist">
                <a:lnSpc>
                  <a:spcPct val="110000"/>
                </a:lnSpc>
              </a:pPr>
              <a:endParaRPr lang="en-US" altLang="zh-CN" sz="16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endParaRPr>
            </a:p>
          </p:txBody>
        </p:sp>
        <p:sp>
          <p:nvSpPr>
            <p:cNvPr id="58" name="椭圆 57"/>
            <p:cNvSpPr/>
            <p:nvPr/>
          </p:nvSpPr>
          <p:spPr>
            <a:xfrm>
              <a:off x="265826" y="311900"/>
              <a:ext cx="103722" cy="103722"/>
            </a:xfrm>
            <a:prstGeom prst="ellipse">
              <a:avLst/>
            </a:prstGeom>
            <a:solidFill>
              <a:srgbClr val="CA9E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59" name="椭圆 58"/>
            <p:cNvSpPr/>
            <p:nvPr/>
          </p:nvSpPr>
          <p:spPr>
            <a:xfrm>
              <a:off x="455051" y="311900"/>
              <a:ext cx="103722" cy="103722"/>
            </a:xfrm>
            <a:prstGeom prst="ellipse">
              <a:avLst/>
            </a:prstGeom>
            <a:solidFill>
              <a:srgbClr val="2C3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60" name="椭圆 59"/>
            <p:cNvSpPr/>
            <p:nvPr/>
          </p:nvSpPr>
          <p:spPr>
            <a:xfrm>
              <a:off x="644277" y="311900"/>
              <a:ext cx="103722" cy="103722"/>
            </a:xfrm>
            <a:prstGeom prst="ellipse">
              <a:avLst/>
            </a:prstGeom>
            <a:solidFill>
              <a:srgbClr val="E7E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grpSp>
      <p:grpSp>
        <p:nvGrpSpPr>
          <p:cNvPr id="66" name="组合 65"/>
          <p:cNvGrpSpPr/>
          <p:nvPr/>
        </p:nvGrpSpPr>
        <p:grpSpPr>
          <a:xfrm>
            <a:off x="123091" y="4221197"/>
            <a:ext cx="768350" cy="382270"/>
            <a:chOff x="15742" y="8865"/>
            <a:chExt cx="2325" cy="1155"/>
          </a:xfrm>
          <a:solidFill>
            <a:srgbClr val="CA9E5F"/>
          </a:solidFill>
        </p:grpSpPr>
        <p:sp>
          <p:nvSpPr>
            <p:cNvPr id="67" name="椭圆 66"/>
            <p:cNvSpPr/>
            <p:nvPr/>
          </p:nvSpPr>
          <p:spPr>
            <a:xfrm>
              <a:off x="1574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68" name="椭圆 67"/>
            <p:cNvSpPr/>
            <p:nvPr/>
          </p:nvSpPr>
          <p:spPr>
            <a:xfrm>
              <a:off x="1628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69" name="椭圆 68"/>
            <p:cNvSpPr/>
            <p:nvPr/>
          </p:nvSpPr>
          <p:spPr>
            <a:xfrm>
              <a:off x="1682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0" name="椭圆 69"/>
            <p:cNvSpPr/>
            <p:nvPr/>
          </p:nvSpPr>
          <p:spPr>
            <a:xfrm>
              <a:off x="17325"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1" name="椭圆 70"/>
            <p:cNvSpPr/>
            <p:nvPr/>
          </p:nvSpPr>
          <p:spPr>
            <a:xfrm>
              <a:off x="17827"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2" name="椭圆 71"/>
            <p:cNvSpPr/>
            <p:nvPr/>
          </p:nvSpPr>
          <p:spPr>
            <a:xfrm>
              <a:off x="1574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3" name="椭圆 72"/>
            <p:cNvSpPr/>
            <p:nvPr/>
          </p:nvSpPr>
          <p:spPr>
            <a:xfrm>
              <a:off x="1628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4" name="椭圆 73"/>
            <p:cNvSpPr/>
            <p:nvPr/>
          </p:nvSpPr>
          <p:spPr>
            <a:xfrm>
              <a:off x="1682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5" name="椭圆 74"/>
            <p:cNvSpPr/>
            <p:nvPr/>
          </p:nvSpPr>
          <p:spPr>
            <a:xfrm>
              <a:off x="17325"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6" name="椭圆 75"/>
            <p:cNvSpPr/>
            <p:nvPr/>
          </p:nvSpPr>
          <p:spPr>
            <a:xfrm>
              <a:off x="17827"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7" name="椭圆 76"/>
            <p:cNvSpPr/>
            <p:nvPr/>
          </p:nvSpPr>
          <p:spPr>
            <a:xfrm>
              <a:off x="1574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8" name="椭圆 77"/>
            <p:cNvSpPr/>
            <p:nvPr/>
          </p:nvSpPr>
          <p:spPr>
            <a:xfrm>
              <a:off x="1628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9" name="椭圆 78"/>
            <p:cNvSpPr/>
            <p:nvPr/>
          </p:nvSpPr>
          <p:spPr>
            <a:xfrm>
              <a:off x="1682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80" name="椭圆 79"/>
            <p:cNvSpPr/>
            <p:nvPr/>
          </p:nvSpPr>
          <p:spPr>
            <a:xfrm>
              <a:off x="17325"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81" name="椭圆 80"/>
            <p:cNvSpPr/>
            <p:nvPr/>
          </p:nvSpPr>
          <p:spPr>
            <a:xfrm>
              <a:off x="17827"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grpSp>
      <p:sp>
        <p:nvSpPr>
          <p:cNvPr id="2" name="矩形 1">
            <a:extLst>
              <a:ext uri="{FF2B5EF4-FFF2-40B4-BE49-F238E27FC236}">
                <a16:creationId xmlns:a16="http://schemas.microsoft.com/office/drawing/2014/main" id="{5E0BE683-40F9-DB08-7BC0-AA4BED4C179D}"/>
              </a:ext>
            </a:extLst>
          </p:cNvPr>
          <p:cNvSpPr/>
          <p:nvPr/>
        </p:nvSpPr>
        <p:spPr>
          <a:xfrm>
            <a:off x="941545" y="230209"/>
            <a:ext cx="2991628" cy="344325"/>
          </a:xfrm>
          <a:prstGeom prst="rect">
            <a:avLst/>
          </a:prstGeom>
        </p:spPr>
        <p:txBody>
          <a:bodyPr wrap="square">
            <a:spAutoFit/>
          </a:bodyPr>
          <a:lstStyle/>
          <a:p>
            <a:pPr algn="dist">
              <a:lnSpc>
                <a:spcPct val="110000"/>
              </a:lnSpc>
            </a:pPr>
            <a:r>
              <a:rPr lang="zh-CN" altLang="en-US" sz="16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rPr>
              <a:t>常州市金坛第一中学</a:t>
            </a:r>
            <a:r>
              <a:rPr lang="en-US" altLang="zh-CN" sz="16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rPr>
              <a:t>·</a:t>
            </a:r>
            <a:r>
              <a:rPr lang="zh-CN" altLang="en-US" sz="16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rPr>
              <a:t>生物组</a:t>
            </a:r>
            <a:endParaRPr lang="en-US" altLang="zh-CN" sz="16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7E7DEAA-2C59-361D-E4B2-A153A21270C2}"/>
              </a:ext>
            </a:extLst>
          </p:cNvPr>
          <p:cNvPicPr>
            <a:picLocks noChangeAspect="1"/>
          </p:cNvPicPr>
          <p:nvPr/>
        </p:nvPicPr>
        <p:blipFill>
          <a:blip r:embed="rId2"/>
          <a:stretch>
            <a:fillRect/>
          </a:stretch>
        </p:blipFill>
        <p:spPr>
          <a:xfrm>
            <a:off x="333643" y="4785456"/>
            <a:ext cx="5327865" cy="1380500"/>
          </a:xfrm>
          <a:prstGeom prst="rect">
            <a:avLst/>
          </a:prstGeom>
        </p:spPr>
      </p:pic>
      <p:sp>
        <p:nvSpPr>
          <p:cNvPr id="6" name="文本框 5">
            <a:extLst>
              <a:ext uri="{FF2B5EF4-FFF2-40B4-BE49-F238E27FC236}">
                <a16:creationId xmlns:a16="http://schemas.microsoft.com/office/drawing/2014/main" id="{F40A0FA5-176C-2A7A-0041-54FDE74EEA65}"/>
              </a:ext>
            </a:extLst>
          </p:cNvPr>
          <p:cNvSpPr txBox="1"/>
          <p:nvPr/>
        </p:nvSpPr>
        <p:spPr>
          <a:xfrm>
            <a:off x="5995154" y="612844"/>
            <a:ext cx="5575948" cy="5632311"/>
          </a:xfrm>
          <a:prstGeom prst="rect">
            <a:avLst/>
          </a:prstGeom>
          <a:noFill/>
          <a:ln>
            <a:solidFill>
              <a:schemeClr val="accent5">
                <a:lumMod val="60000"/>
                <a:lumOff val="40000"/>
              </a:schemeClr>
            </a:solidFill>
          </a:ln>
        </p:spPr>
        <p:txBody>
          <a:bodyPr wrap="square">
            <a:spAutoFit/>
          </a:bodyPr>
          <a:lstStyle/>
          <a:p>
            <a:pPr algn="ctr"/>
            <a:r>
              <a:rPr lang="zh-CN"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谷氨酰胺酶基因的选择</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ctr"/>
            <a:endParaRPr lang="en-US"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a:r>
              <a:rPr lang="zh-CN"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克隆</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a:t>
            </a:r>
            <a:r>
              <a:rPr lang="zh-CN"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载体</a:t>
            </a:r>
            <a:r>
              <a:rPr lang="en-US" altLang="zh-CN" sz="2400" b="1" kern="0" dirty="0">
                <a:solidFill>
                  <a:srgbClr val="000000"/>
                </a:solidFill>
                <a:effectLst/>
                <a:latin typeface="Times New Roman" panose="02020603050405020304" pitchFamily="18" charset="0"/>
                <a:ea typeface="宋体" panose="02010600030101010101" pitchFamily="2" charset="-122"/>
              </a:rPr>
              <a:t> pP43NMK</a:t>
            </a:r>
            <a:r>
              <a:rPr lang="zh-CN"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，构建表达质粒</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ctr"/>
            <a:endParaRPr lang="en-US"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a:r>
              <a:rPr lang="zh-CN"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转化枯草芽孢杆菌</a:t>
            </a:r>
            <a:r>
              <a:rPr lang="zh-CN" altLang="zh-CN" sz="2400" b="1" i="1" kern="0" dirty="0">
                <a:solidFill>
                  <a:srgbClr val="000000"/>
                </a:solidFill>
                <a:effectLst/>
                <a:ea typeface="Times New Roman" panose="02020603050405020304" pitchFamily="18" charset="0"/>
              </a:rPr>
              <a:t> </a:t>
            </a:r>
            <a:r>
              <a:rPr lang="en-US" altLang="zh-CN" sz="2400" b="1" kern="0" dirty="0">
                <a:solidFill>
                  <a:srgbClr val="000000"/>
                </a:solidFill>
                <a:effectLst/>
                <a:latin typeface="Times New Roman" panose="02020603050405020304" pitchFamily="18" charset="0"/>
                <a:ea typeface="宋体" panose="02010600030101010101" pitchFamily="2" charset="-122"/>
              </a:rPr>
              <a:t>WB600</a:t>
            </a:r>
          </a:p>
          <a:p>
            <a:pPr algn="ctr"/>
            <a:endParaRPr lang="en-US"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a:r>
              <a:rPr lang="zh-CN"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摇瓶发酵</a:t>
            </a:r>
            <a:endParaRPr lang="en-US"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a:endParaRPr lang="en-US"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a:r>
              <a:rPr lang="zh-CN"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纯化谷氨酰胺酶</a:t>
            </a:r>
            <a:endParaRPr lang="en-US"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a:endParaRPr lang="en-US"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a:r>
              <a:rPr lang="zh-CN"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酶学性质的分析</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ctr"/>
            <a:endParaRPr lang="en-US"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a:r>
              <a:rPr lang="zh-CN"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饱和突变提高谷氨酰胺酶的热稳定性</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ctr"/>
            <a:endParaRPr lang="en-US"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a:r>
              <a:rPr lang="en-US" altLang="zh-CN" sz="2400" b="1" kern="0" dirty="0">
                <a:solidFill>
                  <a:srgbClr val="000000"/>
                </a:solidFill>
                <a:effectLst/>
                <a:latin typeface="Times New Roman" panose="02020603050405020304" pitchFamily="18" charset="0"/>
                <a:ea typeface="宋体" panose="02010600030101010101" pitchFamily="2" charset="-122"/>
              </a:rPr>
              <a:t>N </a:t>
            </a:r>
            <a:r>
              <a:rPr lang="zh-CN" altLang="zh-CN" sz="2400" b="1"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端融合短肽提高耐盐性。</a:t>
            </a:r>
            <a:r>
              <a:rPr lang="zh-CN" altLang="zh-CN" sz="2400" b="1" dirty="0">
                <a:effectLst/>
              </a:rPr>
              <a:t> </a:t>
            </a:r>
            <a:endParaRPr lang="zh-CN" altLang="en-US" sz="2400" b="1" dirty="0"/>
          </a:p>
        </p:txBody>
      </p:sp>
      <p:pic>
        <p:nvPicPr>
          <p:cNvPr id="7" name="图片 6">
            <a:extLst>
              <a:ext uri="{FF2B5EF4-FFF2-40B4-BE49-F238E27FC236}">
                <a16:creationId xmlns:a16="http://schemas.microsoft.com/office/drawing/2014/main" id="{0E15018F-ED92-B994-5210-DB35A36DE8AD}"/>
              </a:ext>
            </a:extLst>
          </p:cNvPr>
          <p:cNvPicPr>
            <a:picLocks noChangeAspect="1"/>
          </p:cNvPicPr>
          <p:nvPr/>
        </p:nvPicPr>
        <p:blipFill>
          <a:blip r:embed="rId3"/>
          <a:stretch>
            <a:fillRect/>
          </a:stretch>
        </p:blipFill>
        <p:spPr>
          <a:xfrm>
            <a:off x="502026" y="692044"/>
            <a:ext cx="4991100" cy="3632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9" name="直线箭头连接符 8">
            <a:extLst>
              <a:ext uri="{FF2B5EF4-FFF2-40B4-BE49-F238E27FC236}">
                <a16:creationId xmlns:a16="http://schemas.microsoft.com/office/drawing/2014/main" id="{9CEC1D41-A09C-482B-D060-AD39995719AD}"/>
              </a:ext>
            </a:extLst>
          </p:cNvPr>
          <p:cNvCxnSpPr>
            <a:cxnSpLocks/>
          </p:cNvCxnSpPr>
          <p:nvPr/>
        </p:nvCxnSpPr>
        <p:spPr>
          <a:xfrm>
            <a:off x="8663552" y="1007391"/>
            <a:ext cx="0" cy="453325"/>
          </a:xfrm>
          <a:prstGeom prst="straightConnector1">
            <a:avLst/>
          </a:prstGeom>
          <a:ln w="127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线箭头连接符 10">
            <a:extLst>
              <a:ext uri="{FF2B5EF4-FFF2-40B4-BE49-F238E27FC236}">
                <a16:creationId xmlns:a16="http://schemas.microsoft.com/office/drawing/2014/main" id="{31290CFE-B6A7-180A-F80E-20A5F88C95BB}"/>
              </a:ext>
            </a:extLst>
          </p:cNvPr>
          <p:cNvCxnSpPr>
            <a:cxnSpLocks/>
          </p:cNvCxnSpPr>
          <p:nvPr/>
        </p:nvCxnSpPr>
        <p:spPr>
          <a:xfrm>
            <a:off x="8663552" y="1702231"/>
            <a:ext cx="0" cy="453325"/>
          </a:xfrm>
          <a:prstGeom prst="straightConnector1">
            <a:avLst/>
          </a:prstGeom>
          <a:ln w="127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线箭头连接符 11">
            <a:extLst>
              <a:ext uri="{FF2B5EF4-FFF2-40B4-BE49-F238E27FC236}">
                <a16:creationId xmlns:a16="http://schemas.microsoft.com/office/drawing/2014/main" id="{6953EC4D-97E7-7E26-3AB1-C35904BB4B59}"/>
              </a:ext>
            </a:extLst>
          </p:cNvPr>
          <p:cNvCxnSpPr>
            <a:cxnSpLocks/>
          </p:cNvCxnSpPr>
          <p:nvPr/>
        </p:nvCxnSpPr>
        <p:spPr>
          <a:xfrm>
            <a:off x="8676467" y="2508144"/>
            <a:ext cx="0" cy="453325"/>
          </a:xfrm>
          <a:prstGeom prst="straightConnector1">
            <a:avLst/>
          </a:prstGeom>
          <a:ln w="127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线箭头连接符 12">
            <a:extLst>
              <a:ext uri="{FF2B5EF4-FFF2-40B4-BE49-F238E27FC236}">
                <a16:creationId xmlns:a16="http://schemas.microsoft.com/office/drawing/2014/main" id="{439EB82D-A667-E79B-9254-1855D89E2539}"/>
              </a:ext>
            </a:extLst>
          </p:cNvPr>
          <p:cNvCxnSpPr>
            <a:cxnSpLocks/>
          </p:cNvCxnSpPr>
          <p:nvPr/>
        </p:nvCxnSpPr>
        <p:spPr>
          <a:xfrm>
            <a:off x="8676467" y="3178445"/>
            <a:ext cx="0" cy="453325"/>
          </a:xfrm>
          <a:prstGeom prst="straightConnector1">
            <a:avLst/>
          </a:prstGeom>
          <a:ln w="127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线箭头连接符 13">
            <a:extLst>
              <a:ext uri="{FF2B5EF4-FFF2-40B4-BE49-F238E27FC236}">
                <a16:creationId xmlns:a16="http://schemas.microsoft.com/office/drawing/2014/main" id="{90883D47-3CEC-16EF-E06C-195F26547263}"/>
              </a:ext>
            </a:extLst>
          </p:cNvPr>
          <p:cNvCxnSpPr>
            <a:cxnSpLocks/>
          </p:cNvCxnSpPr>
          <p:nvPr/>
        </p:nvCxnSpPr>
        <p:spPr>
          <a:xfrm>
            <a:off x="8676467" y="3953821"/>
            <a:ext cx="0" cy="453325"/>
          </a:xfrm>
          <a:prstGeom prst="straightConnector1">
            <a:avLst/>
          </a:prstGeom>
          <a:ln w="127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线箭头连接符 14">
            <a:extLst>
              <a:ext uri="{FF2B5EF4-FFF2-40B4-BE49-F238E27FC236}">
                <a16:creationId xmlns:a16="http://schemas.microsoft.com/office/drawing/2014/main" id="{C36EE785-56F0-F4C3-041A-4001DC00B329}"/>
              </a:ext>
            </a:extLst>
          </p:cNvPr>
          <p:cNvCxnSpPr>
            <a:cxnSpLocks/>
          </p:cNvCxnSpPr>
          <p:nvPr/>
        </p:nvCxnSpPr>
        <p:spPr>
          <a:xfrm>
            <a:off x="8676467" y="4671232"/>
            <a:ext cx="0" cy="453325"/>
          </a:xfrm>
          <a:prstGeom prst="straightConnector1">
            <a:avLst/>
          </a:prstGeom>
          <a:ln w="127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线箭头连接符 15">
            <a:extLst>
              <a:ext uri="{FF2B5EF4-FFF2-40B4-BE49-F238E27FC236}">
                <a16:creationId xmlns:a16="http://schemas.microsoft.com/office/drawing/2014/main" id="{8E3A4E4A-7AF8-BE07-A285-6ACEA31B683F}"/>
              </a:ext>
            </a:extLst>
          </p:cNvPr>
          <p:cNvCxnSpPr>
            <a:cxnSpLocks/>
          </p:cNvCxnSpPr>
          <p:nvPr/>
        </p:nvCxnSpPr>
        <p:spPr>
          <a:xfrm>
            <a:off x="8676467" y="5390828"/>
            <a:ext cx="0" cy="453325"/>
          </a:xfrm>
          <a:prstGeom prst="straightConnector1">
            <a:avLst/>
          </a:prstGeom>
          <a:ln w="127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6480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08"/>
          <p:cNvPicPr>
            <a:picLocks noChangeAspect="1"/>
          </p:cNvPicPr>
          <p:nvPr/>
        </p:nvPicPr>
        <p:blipFill>
          <a:blip r:embed="rId3"/>
          <a:stretch>
            <a:fillRect/>
          </a:stretch>
        </p:blipFill>
        <p:spPr>
          <a:xfrm>
            <a:off x="0" y="0"/>
            <a:ext cx="12192000" cy="6858000"/>
          </a:xfrm>
          <a:prstGeom prst="rect">
            <a:avLst/>
          </a:prstGeom>
        </p:spPr>
      </p:pic>
      <p:grpSp>
        <p:nvGrpSpPr>
          <p:cNvPr id="7" name="组合 6"/>
          <p:cNvGrpSpPr/>
          <p:nvPr/>
        </p:nvGrpSpPr>
        <p:grpSpPr>
          <a:xfrm>
            <a:off x="10973983" y="1170738"/>
            <a:ext cx="1071880" cy="532765"/>
            <a:chOff x="15742" y="8865"/>
            <a:chExt cx="2325" cy="1155"/>
          </a:xfrm>
          <a:solidFill>
            <a:srgbClr val="CA9E5F"/>
          </a:solidFill>
        </p:grpSpPr>
        <p:sp>
          <p:nvSpPr>
            <p:cNvPr id="18" name="椭圆 17"/>
            <p:cNvSpPr/>
            <p:nvPr/>
          </p:nvSpPr>
          <p:spPr>
            <a:xfrm>
              <a:off x="1574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19" name="椭圆 18"/>
            <p:cNvSpPr/>
            <p:nvPr/>
          </p:nvSpPr>
          <p:spPr>
            <a:xfrm>
              <a:off x="1628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8" name="椭圆 7"/>
            <p:cNvSpPr/>
            <p:nvPr/>
          </p:nvSpPr>
          <p:spPr>
            <a:xfrm>
              <a:off x="1682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1" name="椭圆 20"/>
            <p:cNvSpPr/>
            <p:nvPr/>
          </p:nvSpPr>
          <p:spPr>
            <a:xfrm>
              <a:off x="17325"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2" name="椭圆 21"/>
            <p:cNvSpPr/>
            <p:nvPr/>
          </p:nvSpPr>
          <p:spPr>
            <a:xfrm>
              <a:off x="17827"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3" name="椭圆 22"/>
            <p:cNvSpPr/>
            <p:nvPr/>
          </p:nvSpPr>
          <p:spPr>
            <a:xfrm>
              <a:off x="1574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4" name="椭圆 23"/>
            <p:cNvSpPr/>
            <p:nvPr/>
          </p:nvSpPr>
          <p:spPr>
            <a:xfrm>
              <a:off x="1628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5" name="椭圆 24"/>
            <p:cNvSpPr/>
            <p:nvPr/>
          </p:nvSpPr>
          <p:spPr>
            <a:xfrm>
              <a:off x="1682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9" name="椭圆 8"/>
            <p:cNvSpPr/>
            <p:nvPr/>
          </p:nvSpPr>
          <p:spPr>
            <a:xfrm>
              <a:off x="17325"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10" name="椭圆 9"/>
            <p:cNvSpPr/>
            <p:nvPr/>
          </p:nvSpPr>
          <p:spPr>
            <a:xfrm>
              <a:off x="17827"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11" name="椭圆 10"/>
            <p:cNvSpPr/>
            <p:nvPr/>
          </p:nvSpPr>
          <p:spPr>
            <a:xfrm>
              <a:off x="1574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29" name="椭圆 28"/>
            <p:cNvSpPr/>
            <p:nvPr/>
          </p:nvSpPr>
          <p:spPr>
            <a:xfrm>
              <a:off x="1628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30" name="椭圆 29"/>
            <p:cNvSpPr/>
            <p:nvPr/>
          </p:nvSpPr>
          <p:spPr>
            <a:xfrm>
              <a:off x="1682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31" name="椭圆 30"/>
            <p:cNvSpPr/>
            <p:nvPr/>
          </p:nvSpPr>
          <p:spPr>
            <a:xfrm>
              <a:off x="17325"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32" name="椭圆 31"/>
            <p:cNvSpPr/>
            <p:nvPr/>
          </p:nvSpPr>
          <p:spPr>
            <a:xfrm>
              <a:off x="17827"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grpSp>
      <p:grpSp>
        <p:nvGrpSpPr>
          <p:cNvPr id="56" name="组合 55"/>
          <p:cNvGrpSpPr/>
          <p:nvPr/>
        </p:nvGrpSpPr>
        <p:grpSpPr>
          <a:xfrm>
            <a:off x="373868" y="211159"/>
            <a:ext cx="2423003" cy="356380"/>
            <a:chOff x="265826" y="185571"/>
            <a:chExt cx="2423003" cy="356380"/>
          </a:xfrm>
        </p:grpSpPr>
        <p:sp>
          <p:nvSpPr>
            <p:cNvPr id="57" name="矩形 56"/>
            <p:cNvSpPr/>
            <p:nvPr/>
          </p:nvSpPr>
          <p:spPr>
            <a:xfrm>
              <a:off x="805583" y="185571"/>
              <a:ext cx="1883246" cy="356380"/>
            </a:xfrm>
            <a:prstGeom prst="rect">
              <a:avLst/>
            </a:prstGeom>
          </p:spPr>
          <p:txBody>
            <a:bodyPr wrap="square">
              <a:spAutoFit/>
            </a:bodyPr>
            <a:lstStyle/>
            <a:p>
              <a:pPr algn="dist">
                <a:lnSpc>
                  <a:spcPct val="110000"/>
                </a:lnSpc>
              </a:pPr>
              <a:endParaRPr lang="en-US" altLang="zh-CN" sz="16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endParaRPr>
            </a:p>
          </p:txBody>
        </p:sp>
        <p:sp>
          <p:nvSpPr>
            <p:cNvPr id="58" name="椭圆 57"/>
            <p:cNvSpPr/>
            <p:nvPr/>
          </p:nvSpPr>
          <p:spPr>
            <a:xfrm>
              <a:off x="265826" y="311900"/>
              <a:ext cx="103722" cy="103722"/>
            </a:xfrm>
            <a:prstGeom prst="ellipse">
              <a:avLst/>
            </a:prstGeom>
            <a:solidFill>
              <a:srgbClr val="CA9E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59" name="椭圆 58"/>
            <p:cNvSpPr/>
            <p:nvPr/>
          </p:nvSpPr>
          <p:spPr>
            <a:xfrm>
              <a:off x="455051" y="311900"/>
              <a:ext cx="103722" cy="103722"/>
            </a:xfrm>
            <a:prstGeom prst="ellipse">
              <a:avLst/>
            </a:prstGeom>
            <a:solidFill>
              <a:srgbClr val="2C3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60" name="椭圆 59"/>
            <p:cNvSpPr/>
            <p:nvPr/>
          </p:nvSpPr>
          <p:spPr>
            <a:xfrm>
              <a:off x="644277" y="311900"/>
              <a:ext cx="103722" cy="103722"/>
            </a:xfrm>
            <a:prstGeom prst="ellipse">
              <a:avLst/>
            </a:prstGeom>
            <a:solidFill>
              <a:srgbClr val="E7E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grpSp>
      <p:grpSp>
        <p:nvGrpSpPr>
          <p:cNvPr id="66" name="组合 65"/>
          <p:cNvGrpSpPr/>
          <p:nvPr/>
        </p:nvGrpSpPr>
        <p:grpSpPr>
          <a:xfrm>
            <a:off x="145275" y="1170738"/>
            <a:ext cx="768350" cy="382270"/>
            <a:chOff x="15742" y="8865"/>
            <a:chExt cx="2325" cy="1155"/>
          </a:xfrm>
          <a:solidFill>
            <a:srgbClr val="CA9E5F"/>
          </a:solidFill>
        </p:grpSpPr>
        <p:sp>
          <p:nvSpPr>
            <p:cNvPr id="67" name="椭圆 66"/>
            <p:cNvSpPr/>
            <p:nvPr/>
          </p:nvSpPr>
          <p:spPr>
            <a:xfrm>
              <a:off x="1574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68" name="椭圆 67"/>
            <p:cNvSpPr/>
            <p:nvPr/>
          </p:nvSpPr>
          <p:spPr>
            <a:xfrm>
              <a:off x="1628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69" name="椭圆 68"/>
            <p:cNvSpPr/>
            <p:nvPr/>
          </p:nvSpPr>
          <p:spPr>
            <a:xfrm>
              <a:off x="16822"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0" name="椭圆 69"/>
            <p:cNvSpPr/>
            <p:nvPr/>
          </p:nvSpPr>
          <p:spPr>
            <a:xfrm>
              <a:off x="17325"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1" name="椭圆 70"/>
            <p:cNvSpPr/>
            <p:nvPr/>
          </p:nvSpPr>
          <p:spPr>
            <a:xfrm>
              <a:off x="17827" y="886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2" name="椭圆 71"/>
            <p:cNvSpPr/>
            <p:nvPr/>
          </p:nvSpPr>
          <p:spPr>
            <a:xfrm>
              <a:off x="1574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3" name="椭圆 72"/>
            <p:cNvSpPr/>
            <p:nvPr/>
          </p:nvSpPr>
          <p:spPr>
            <a:xfrm>
              <a:off x="1628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4" name="椭圆 73"/>
            <p:cNvSpPr/>
            <p:nvPr/>
          </p:nvSpPr>
          <p:spPr>
            <a:xfrm>
              <a:off x="16822"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5" name="椭圆 74"/>
            <p:cNvSpPr/>
            <p:nvPr/>
          </p:nvSpPr>
          <p:spPr>
            <a:xfrm>
              <a:off x="17325"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6" name="椭圆 75"/>
            <p:cNvSpPr/>
            <p:nvPr/>
          </p:nvSpPr>
          <p:spPr>
            <a:xfrm>
              <a:off x="17827" y="9315"/>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7" name="椭圆 76"/>
            <p:cNvSpPr/>
            <p:nvPr/>
          </p:nvSpPr>
          <p:spPr>
            <a:xfrm>
              <a:off x="1574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8" name="椭圆 77"/>
            <p:cNvSpPr/>
            <p:nvPr/>
          </p:nvSpPr>
          <p:spPr>
            <a:xfrm>
              <a:off x="1628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9" name="椭圆 78"/>
            <p:cNvSpPr/>
            <p:nvPr/>
          </p:nvSpPr>
          <p:spPr>
            <a:xfrm>
              <a:off x="16822"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80" name="椭圆 79"/>
            <p:cNvSpPr/>
            <p:nvPr/>
          </p:nvSpPr>
          <p:spPr>
            <a:xfrm>
              <a:off x="17325"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81" name="椭圆 80"/>
            <p:cNvSpPr/>
            <p:nvPr/>
          </p:nvSpPr>
          <p:spPr>
            <a:xfrm>
              <a:off x="17827" y="9780"/>
              <a:ext cx="240" cy="2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grpSp>
      <p:grpSp>
        <p:nvGrpSpPr>
          <p:cNvPr id="46" name="组合 45"/>
          <p:cNvGrpSpPr/>
          <p:nvPr/>
        </p:nvGrpSpPr>
        <p:grpSpPr>
          <a:xfrm>
            <a:off x="2576999" y="2334922"/>
            <a:ext cx="5014897" cy="2953315"/>
            <a:chOff x="3142212" y="2560656"/>
            <a:chExt cx="5014897" cy="2953315"/>
          </a:xfrm>
        </p:grpSpPr>
        <p:grpSp>
          <p:nvGrpSpPr>
            <p:cNvPr id="52" name="组合 51"/>
            <p:cNvGrpSpPr/>
            <p:nvPr/>
          </p:nvGrpSpPr>
          <p:grpSpPr>
            <a:xfrm>
              <a:off x="3142212" y="2560656"/>
              <a:ext cx="4394158" cy="615554"/>
              <a:chOff x="4033941" y="2494423"/>
              <a:chExt cx="4394158" cy="615554"/>
            </a:xfrm>
          </p:grpSpPr>
          <p:sp>
            <p:nvSpPr>
              <p:cNvPr id="86" name="文本框 85"/>
              <p:cNvSpPr txBox="1"/>
              <p:nvPr/>
            </p:nvSpPr>
            <p:spPr>
              <a:xfrm>
                <a:off x="4791262" y="2580568"/>
                <a:ext cx="3636837" cy="461665"/>
              </a:xfrm>
              <a:prstGeom prst="rect">
                <a:avLst/>
              </a:prstGeom>
              <a:noFill/>
            </p:spPr>
            <p:txBody>
              <a:bodyPr wrap="square" rtlCol="0">
                <a:spAutoFit/>
              </a:bodyPr>
              <a:lstStyle/>
              <a:p>
                <a:r>
                  <a:rPr lang="zh-CN" altLang="en-US" sz="2400" dirty="0">
                    <a:solidFill>
                      <a:schemeClr val="tx1">
                        <a:lumMod val="65000"/>
                        <a:lumOff val="35000"/>
                      </a:schemeClr>
                    </a:solidFill>
                    <a:latin typeface="思源宋体 CN Heavy" panose="02020900000000000000" charset="-122"/>
                    <a:ea typeface="思源宋体 CN Heavy" panose="02020900000000000000" charset="-122"/>
                    <a:cs typeface="思源黑体 CN Regular" panose="020B0500000000000000" charset="-122"/>
                  </a:rPr>
                  <a:t>原题呈现及解题思路</a:t>
                </a:r>
              </a:p>
            </p:txBody>
          </p:sp>
          <p:grpSp>
            <p:nvGrpSpPr>
              <p:cNvPr id="83" name="组合 82"/>
              <p:cNvGrpSpPr/>
              <p:nvPr/>
            </p:nvGrpSpPr>
            <p:grpSpPr>
              <a:xfrm>
                <a:off x="4033941" y="2494423"/>
                <a:ext cx="615554" cy="615554"/>
                <a:chOff x="1738737" y="2530375"/>
                <a:chExt cx="615554" cy="615554"/>
              </a:xfrm>
            </p:grpSpPr>
            <p:sp>
              <p:nvSpPr>
                <p:cNvPr id="84" name="椭圆 83"/>
                <p:cNvSpPr/>
                <p:nvPr/>
              </p:nvSpPr>
              <p:spPr>
                <a:xfrm>
                  <a:off x="1738737" y="2530375"/>
                  <a:ext cx="615554" cy="615554"/>
                </a:xfrm>
                <a:prstGeom prst="ellipse">
                  <a:avLst/>
                </a:prstGeom>
                <a:solidFill>
                  <a:srgbClr val="2C3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Regular" panose="020B0500000000000000" charset="-122"/>
                  </a:endParaRPr>
                </a:p>
              </p:txBody>
            </p:sp>
            <p:sp>
              <p:nvSpPr>
                <p:cNvPr id="85" name="文本框 84"/>
                <p:cNvSpPr txBox="1"/>
                <p:nvPr/>
              </p:nvSpPr>
              <p:spPr>
                <a:xfrm>
                  <a:off x="1807028" y="2653486"/>
                  <a:ext cx="478972" cy="369332"/>
                </a:xfrm>
                <a:prstGeom prst="rect">
                  <a:avLst/>
                </a:prstGeom>
                <a:noFill/>
              </p:spPr>
              <p:txBody>
                <a:bodyPr wrap="square" rtlCol="0">
                  <a:spAutoFit/>
                </a:bodyPr>
                <a:lstStyle/>
                <a:p>
                  <a:pPr algn="ctr"/>
                  <a:r>
                    <a:rPr lang="en-US" altLang="zh-CN" b="1" dirty="0">
                      <a:solidFill>
                        <a:schemeClr val="bg1"/>
                      </a:solidFill>
                      <a:latin typeface="思源黑体 CN Regular" panose="020B0500000000000000" charset="-122"/>
                      <a:ea typeface="思源黑体 CN Regular" panose="020B0500000000000000" charset="-122"/>
                      <a:cs typeface="思源黑体 CN Regular" panose="020B0500000000000000" charset="-122"/>
                    </a:rPr>
                    <a:t>01</a:t>
                  </a:r>
                  <a:endParaRPr lang="zh-CN" altLang="en-US" b="1" dirty="0">
                    <a:solidFill>
                      <a:schemeClr val="bg1"/>
                    </a:solidFill>
                    <a:latin typeface="思源黑体 CN Regular" panose="020B0500000000000000" charset="-122"/>
                    <a:ea typeface="思源黑体 CN Regular" panose="020B0500000000000000" charset="-122"/>
                    <a:cs typeface="思源黑体 CN Regular" panose="020B0500000000000000" charset="-122"/>
                  </a:endParaRPr>
                </a:p>
              </p:txBody>
            </p:sp>
          </p:grpSp>
        </p:grpSp>
        <p:sp>
          <p:nvSpPr>
            <p:cNvPr id="15" name="文本框 14"/>
            <p:cNvSpPr txBox="1"/>
            <p:nvPr/>
          </p:nvSpPr>
          <p:spPr>
            <a:xfrm>
              <a:off x="7678137" y="2683767"/>
              <a:ext cx="478972" cy="369332"/>
            </a:xfrm>
            <a:prstGeom prst="rect">
              <a:avLst/>
            </a:prstGeom>
            <a:noFill/>
          </p:spPr>
          <p:txBody>
            <a:bodyPr wrap="square" rtlCol="0">
              <a:spAutoFit/>
            </a:bodyPr>
            <a:lstStyle/>
            <a:p>
              <a:pPr algn="ctr"/>
              <a:r>
                <a:rPr lang="en-US" altLang="zh-CN" b="1" dirty="0">
                  <a:solidFill>
                    <a:schemeClr val="bg1"/>
                  </a:solidFill>
                  <a:latin typeface="思源黑体 CN Regular" panose="020B0500000000000000" charset="-122"/>
                  <a:ea typeface="思源黑体 CN Regular" panose="020B0500000000000000" charset="-122"/>
                  <a:cs typeface="思源黑体 CN Regular" panose="020B0500000000000000" charset="-122"/>
                </a:rPr>
                <a:t>02</a:t>
              </a:r>
              <a:endParaRPr lang="zh-CN" altLang="en-US" b="1" dirty="0">
                <a:solidFill>
                  <a:schemeClr val="bg1"/>
                </a:solidFill>
                <a:latin typeface="思源黑体 CN Regular" panose="020B0500000000000000" charset="-122"/>
                <a:ea typeface="思源黑体 CN Regular" panose="020B0500000000000000" charset="-122"/>
                <a:cs typeface="思源黑体 CN Regular" panose="020B0500000000000000" charset="-122"/>
              </a:endParaRPr>
            </a:p>
          </p:txBody>
        </p:sp>
        <p:grpSp>
          <p:nvGrpSpPr>
            <p:cNvPr id="54" name="组合 53"/>
            <p:cNvGrpSpPr/>
            <p:nvPr/>
          </p:nvGrpSpPr>
          <p:grpSpPr>
            <a:xfrm>
              <a:off x="3142212" y="3746186"/>
              <a:ext cx="2979821" cy="1767785"/>
              <a:chOff x="4033941" y="1765385"/>
              <a:chExt cx="2979821" cy="1767785"/>
            </a:xfrm>
          </p:grpSpPr>
          <p:sp>
            <p:nvSpPr>
              <p:cNvPr id="17" name="文本框 16"/>
              <p:cNvSpPr txBox="1"/>
              <p:nvPr/>
            </p:nvSpPr>
            <p:spPr>
              <a:xfrm>
                <a:off x="4791262" y="3109977"/>
                <a:ext cx="2222500" cy="423193"/>
              </a:xfrm>
              <a:prstGeom prst="rect">
                <a:avLst/>
              </a:prstGeom>
              <a:noFill/>
            </p:spPr>
            <p:txBody>
              <a:bodyPr wrap="square" rtlCol="0">
                <a:spAutoFit/>
              </a:bodyPr>
              <a:lstStyle/>
              <a:p>
                <a:r>
                  <a:rPr lang="zh-CN" altLang="en-US" sz="2150" dirty="0">
                    <a:solidFill>
                      <a:schemeClr val="tx1">
                        <a:lumMod val="65000"/>
                        <a:lumOff val="35000"/>
                      </a:schemeClr>
                    </a:solidFill>
                    <a:latin typeface="思源宋体 CN Heavy" panose="02020900000000000000" charset="-122"/>
                    <a:ea typeface="思源宋体 CN Heavy" panose="02020900000000000000" charset="-122"/>
                    <a:cs typeface="思源黑体 CN Regular" panose="020B0500000000000000" charset="-122"/>
                  </a:rPr>
                  <a:t>教学及复习建议</a:t>
                </a:r>
              </a:p>
            </p:txBody>
          </p:sp>
          <p:grpSp>
            <p:nvGrpSpPr>
              <p:cNvPr id="34" name="组合 33"/>
              <p:cNvGrpSpPr/>
              <p:nvPr/>
            </p:nvGrpSpPr>
            <p:grpSpPr>
              <a:xfrm>
                <a:off x="4033941" y="1765385"/>
                <a:ext cx="615554" cy="615554"/>
                <a:chOff x="1738737" y="1801337"/>
                <a:chExt cx="615554" cy="615554"/>
              </a:xfrm>
            </p:grpSpPr>
            <p:sp>
              <p:nvSpPr>
                <p:cNvPr id="35" name="椭圆 34"/>
                <p:cNvSpPr/>
                <p:nvPr/>
              </p:nvSpPr>
              <p:spPr>
                <a:xfrm>
                  <a:off x="1738737" y="1801337"/>
                  <a:ext cx="615554" cy="615554"/>
                </a:xfrm>
                <a:prstGeom prst="ellipse">
                  <a:avLst/>
                </a:prstGeom>
                <a:solidFill>
                  <a:srgbClr val="CA9E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Regular" panose="020B0500000000000000" charset="-122"/>
                  </a:endParaRPr>
                </a:p>
              </p:txBody>
            </p:sp>
            <p:sp>
              <p:nvSpPr>
                <p:cNvPr id="36" name="文本框 35"/>
                <p:cNvSpPr txBox="1"/>
                <p:nvPr/>
              </p:nvSpPr>
              <p:spPr>
                <a:xfrm>
                  <a:off x="1807028" y="1924448"/>
                  <a:ext cx="478972" cy="369332"/>
                </a:xfrm>
                <a:prstGeom prst="rect">
                  <a:avLst/>
                </a:prstGeom>
                <a:noFill/>
              </p:spPr>
              <p:txBody>
                <a:bodyPr wrap="square" rtlCol="0">
                  <a:spAutoFit/>
                </a:bodyPr>
                <a:lstStyle/>
                <a:p>
                  <a:pPr algn="ctr"/>
                  <a:r>
                    <a:rPr lang="en-US" altLang="zh-CN" b="1" dirty="0">
                      <a:solidFill>
                        <a:schemeClr val="bg1"/>
                      </a:solidFill>
                      <a:latin typeface="思源黑体 CN Regular" panose="020B0500000000000000" charset="-122"/>
                      <a:ea typeface="思源黑体 CN Regular" panose="020B0500000000000000" charset="-122"/>
                      <a:cs typeface="思源黑体 CN Regular" panose="020B0500000000000000" charset="-122"/>
                    </a:rPr>
                    <a:t>02</a:t>
                  </a:r>
                  <a:endParaRPr lang="zh-CN" altLang="en-US" b="1" dirty="0">
                    <a:solidFill>
                      <a:schemeClr val="bg1"/>
                    </a:solidFill>
                    <a:latin typeface="思源黑体 CN Regular" panose="020B0500000000000000" charset="-122"/>
                    <a:ea typeface="思源黑体 CN Regular" panose="020B0500000000000000" charset="-122"/>
                    <a:cs typeface="思源黑体 CN Regular" panose="020B0500000000000000" charset="-122"/>
                  </a:endParaRPr>
                </a:p>
              </p:txBody>
            </p:sp>
          </p:grpSp>
        </p:grpSp>
        <p:sp>
          <p:nvSpPr>
            <p:cNvPr id="39" name="文本框 38"/>
            <p:cNvSpPr txBox="1"/>
            <p:nvPr/>
          </p:nvSpPr>
          <p:spPr>
            <a:xfrm>
              <a:off x="7678137" y="4598335"/>
              <a:ext cx="478972" cy="369332"/>
            </a:xfrm>
            <a:prstGeom prst="rect">
              <a:avLst/>
            </a:prstGeom>
            <a:noFill/>
          </p:spPr>
          <p:txBody>
            <a:bodyPr wrap="square" rtlCol="0">
              <a:spAutoFit/>
            </a:bodyPr>
            <a:lstStyle/>
            <a:p>
              <a:pPr algn="ctr"/>
              <a:r>
                <a:rPr lang="en-US" altLang="zh-CN" b="1" dirty="0">
                  <a:solidFill>
                    <a:schemeClr val="bg1"/>
                  </a:solidFill>
                  <a:latin typeface="思源黑体 CN Regular" panose="020B0500000000000000" charset="-122"/>
                  <a:ea typeface="思源黑体 CN Regular" panose="020B0500000000000000" charset="-122"/>
                  <a:cs typeface="思源黑体 CN Regular" panose="020B0500000000000000" charset="-122"/>
                </a:rPr>
                <a:t>04</a:t>
              </a:r>
              <a:endParaRPr lang="zh-CN" altLang="en-US" b="1" dirty="0">
                <a:solidFill>
                  <a:schemeClr val="bg1"/>
                </a:solidFill>
                <a:latin typeface="思源黑体 CN Regular" panose="020B0500000000000000" charset="-122"/>
                <a:ea typeface="思源黑体 CN Regular" panose="020B0500000000000000" charset="-122"/>
                <a:cs typeface="思源黑体 CN Regular" panose="020B0500000000000000" charset="-122"/>
              </a:endParaRPr>
            </a:p>
          </p:txBody>
        </p:sp>
      </p:grpSp>
      <p:grpSp>
        <p:nvGrpSpPr>
          <p:cNvPr id="47" name="组合 46"/>
          <p:cNvGrpSpPr/>
          <p:nvPr/>
        </p:nvGrpSpPr>
        <p:grpSpPr>
          <a:xfrm>
            <a:off x="1437113" y="984888"/>
            <a:ext cx="4065120" cy="707886"/>
            <a:chOff x="702947" y="611540"/>
            <a:chExt cx="4065120" cy="707886"/>
          </a:xfrm>
        </p:grpSpPr>
        <p:sp>
          <p:nvSpPr>
            <p:cNvPr id="50" name="文本框 49"/>
            <p:cNvSpPr txBox="1"/>
            <p:nvPr/>
          </p:nvSpPr>
          <p:spPr>
            <a:xfrm>
              <a:off x="702947" y="611540"/>
              <a:ext cx="4065120" cy="707886"/>
            </a:xfrm>
            <a:prstGeom prst="rect">
              <a:avLst/>
            </a:prstGeom>
            <a:noFill/>
          </p:spPr>
          <p:txBody>
            <a:bodyPr wrap="square" rtlCol="0">
              <a:spAutoFit/>
              <a:scene3d>
                <a:camera prst="orthographicFront"/>
                <a:lightRig rig="threePt" dir="t"/>
              </a:scene3d>
              <a:sp3d contourW="12700"/>
            </a:bodyPr>
            <a:lstStyle/>
            <a:p>
              <a:r>
                <a:rPr lang="zh-CN" altLang="en-US" sz="4000" dirty="0">
                  <a:solidFill>
                    <a:schemeClr val="tx1">
                      <a:lumMod val="65000"/>
                      <a:lumOff val="35000"/>
                    </a:schemeClr>
                  </a:solidFill>
                  <a:latin typeface="思源黑体 CN Regular" panose="020B0500000000000000" charset="-122"/>
                  <a:ea typeface="思源黑体 CN Regular" panose="020B0500000000000000" charset="-122"/>
                  <a:cs typeface="思源黑体 CN Regular" panose="020B0500000000000000" charset="-122"/>
                  <a:sym typeface="Arial" panose="020B0604020202020204" pitchFamily="34" charset="0"/>
                </a:rPr>
                <a:t>目 录   </a:t>
              </a:r>
              <a:r>
                <a:rPr lang="en-US" altLang="zh-CN" dirty="0">
                  <a:solidFill>
                    <a:schemeClr val="tx1">
                      <a:lumMod val="65000"/>
                      <a:lumOff val="35000"/>
                    </a:schemeClr>
                  </a:solidFill>
                  <a:latin typeface="思源黑体 CN Regular" panose="020B0500000000000000" charset="-122"/>
                  <a:ea typeface="思源黑体 CN Regular" panose="020B0500000000000000" charset="-122"/>
                  <a:cs typeface="思源黑体 CN Regular" panose="020B0500000000000000" charset="-122"/>
                  <a:sym typeface="Arial" panose="020B0604020202020204" pitchFamily="34" charset="0"/>
                </a:rPr>
                <a:t>CONTENTS </a:t>
              </a:r>
              <a:endParaRPr lang="en-US" altLang="zh-CN" sz="3200" dirty="0">
                <a:solidFill>
                  <a:schemeClr val="tx1">
                    <a:lumMod val="65000"/>
                    <a:lumOff val="35000"/>
                  </a:schemeClr>
                </a:solidFill>
                <a:latin typeface="思源黑体 CN Regular" panose="020B0500000000000000" charset="-122"/>
                <a:ea typeface="思源黑体 CN Regular" panose="020B0500000000000000" charset="-122"/>
                <a:cs typeface="思源黑体 CN Regular" panose="020B0500000000000000" charset="-122"/>
                <a:sym typeface="Arial" panose="020B0604020202020204" pitchFamily="34" charset="0"/>
              </a:endParaRPr>
            </a:p>
          </p:txBody>
        </p:sp>
        <p:cxnSp>
          <p:nvCxnSpPr>
            <p:cNvPr id="51" name="直接连接符 50"/>
            <p:cNvCxnSpPr/>
            <p:nvPr/>
          </p:nvCxnSpPr>
          <p:spPr>
            <a:xfrm flipH="1">
              <a:off x="2202793" y="890718"/>
              <a:ext cx="93260" cy="292894"/>
            </a:xfrm>
            <a:prstGeom prst="line">
              <a:avLst/>
            </a:prstGeom>
            <a:ln w="28575">
              <a:solidFill>
                <a:srgbClr val="CA9E5F"/>
              </a:solidFill>
            </a:ln>
          </p:spPr>
          <p:style>
            <a:lnRef idx="1">
              <a:schemeClr val="accent1"/>
            </a:lnRef>
            <a:fillRef idx="0">
              <a:schemeClr val="accent1"/>
            </a:fillRef>
            <a:effectRef idx="0">
              <a:schemeClr val="accent1"/>
            </a:effectRef>
            <a:fontRef idx="minor">
              <a:schemeClr val="tx1"/>
            </a:fontRef>
          </p:style>
        </p:cxnSp>
      </p:grpSp>
      <p:cxnSp>
        <p:nvCxnSpPr>
          <p:cNvPr id="49" name="直接连接符 48"/>
          <p:cNvCxnSpPr/>
          <p:nvPr/>
        </p:nvCxnSpPr>
        <p:spPr>
          <a:xfrm>
            <a:off x="1344506" y="1840984"/>
            <a:ext cx="8778249" cy="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id="{0771DF7C-F569-89DE-ED3F-DFA253311737}"/>
              </a:ext>
            </a:extLst>
          </p:cNvPr>
          <p:cNvSpPr/>
          <p:nvPr/>
        </p:nvSpPr>
        <p:spPr>
          <a:xfrm>
            <a:off x="941545" y="230209"/>
            <a:ext cx="2991628" cy="344325"/>
          </a:xfrm>
          <a:prstGeom prst="rect">
            <a:avLst/>
          </a:prstGeom>
        </p:spPr>
        <p:txBody>
          <a:bodyPr wrap="square">
            <a:spAutoFit/>
          </a:bodyPr>
          <a:lstStyle/>
          <a:p>
            <a:pPr algn="dist">
              <a:lnSpc>
                <a:spcPct val="110000"/>
              </a:lnSpc>
            </a:pPr>
            <a:r>
              <a:rPr lang="zh-CN" altLang="en-US" sz="16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rPr>
              <a:t>常州市金坛第一中学</a:t>
            </a:r>
            <a:r>
              <a:rPr lang="en-US" altLang="zh-CN" sz="16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rPr>
              <a:t>·</a:t>
            </a:r>
            <a:r>
              <a:rPr lang="zh-CN" altLang="en-US" sz="16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rPr>
              <a:t>生物组</a:t>
            </a:r>
            <a:endParaRPr lang="en-US" altLang="zh-CN" sz="16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endParaRPr>
          </a:p>
        </p:txBody>
      </p:sp>
      <p:sp>
        <p:nvSpPr>
          <p:cNvPr id="2" name="椭圆 1">
            <a:extLst>
              <a:ext uri="{FF2B5EF4-FFF2-40B4-BE49-F238E27FC236}">
                <a16:creationId xmlns:a16="http://schemas.microsoft.com/office/drawing/2014/main" id="{A158BA16-1474-2DC4-94B3-D7673F8F8F03}"/>
              </a:ext>
            </a:extLst>
          </p:cNvPr>
          <p:cNvSpPr/>
          <p:nvPr/>
        </p:nvSpPr>
        <p:spPr>
          <a:xfrm>
            <a:off x="2575415" y="4741933"/>
            <a:ext cx="615554" cy="615554"/>
          </a:xfrm>
          <a:prstGeom prst="ellipse">
            <a:avLst/>
          </a:prstGeom>
          <a:solidFill>
            <a:srgbClr val="2C3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Regular" panose="020B0500000000000000" charset="-122"/>
            </a:endParaRPr>
          </a:p>
        </p:txBody>
      </p:sp>
      <p:sp>
        <p:nvSpPr>
          <p:cNvPr id="3" name="文本框 2">
            <a:extLst>
              <a:ext uri="{FF2B5EF4-FFF2-40B4-BE49-F238E27FC236}">
                <a16:creationId xmlns:a16="http://schemas.microsoft.com/office/drawing/2014/main" id="{6F31BD7F-CBF9-830D-90CB-347B6A7D4274}"/>
              </a:ext>
            </a:extLst>
          </p:cNvPr>
          <p:cNvSpPr txBox="1"/>
          <p:nvPr/>
        </p:nvSpPr>
        <p:spPr>
          <a:xfrm>
            <a:off x="2643706" y="4865044"/>
            <a:ext cx="478972" cy="369332"/>
          </a:xfrm>
          <a:prstGeom prst="rect">
            <a:avLst/>
          </a:prstGeom>
          <a:noFill/>
        </p:spPr>
        <p:txBody>
          <a:bodyPr wrap="square" rtlCol="0">
            <a:spAutoFit/>
          </a:bodyPr>
          <a:lstStyle/>
          <a:p>
            <a:pPr algn="ctr"/>
            <a:r>
              <a:rPr lang="en-US" altLang="zh-CN" b="1" dirty="0">
                <a:solidFill>
                  <a:schemeClr val="bg1"/>
                </a:solidFill>
                <a:latin typeface="思源黑体 CN Regular" panose="020B0500000000000000" charset="-122"/>
                <a:ea typeface="思源黑体 CN Regular" panose="020B0500000000000000" charset="-122"/>
                <a:cs typeface="思源黑体 CN Regular" panose="020B0500000000000000" charset="-122"/>
              </a:rPr>
              <a:t>03</a:t>
            </a:r>
            <a:endParaRPr lang="zh-CN" altLang="en-US" b="1" dirty="0">
              <a:solidFill>
                <a:schemeClr val="bg1"/>
              </a:solidFill>
              <a:latin typeface="思源黑体 CN Regular" panose="020B0500000000000000" charset="-122"/>
              <a:ea typeface="思源黑体 CN Regular" panose="020B0500000000000000" charset="-122"/>
              <a:cs typeface="思源黑体 CN Regular" panose="020B0500000000000000" charset="-122"/>
            </a:endParaRPr>
          </a:p>
        </p:txBody>
      </p:sp>
      <p:sp>
        <p:nvSpPr>
          <p:cNvPr id="6" name="文本框 5">
            <a:extLst>
              <a:ext uri="{FF2B5EF4-FFF2-40B4-BE49-F238E27FC236}">
                <a16:creationId xmlns:a16="http://schemas.microsoft.com/office/drawing/2014/main" id="{44073F8C-8858-15B7-BD35-55E4C8F79DDC}"/>
              </a:ext>
            </a:extLst>
          </p:cNvPr>
          <p:cNvSpPr txBox="1"/>
          <p:nvPr/>
        </p:nvSpPr>
        <p:spPr>
          <a:xfrm>
            <a:off x="3334320" y="3592464"/>
            <a:ext cx="3636837" cy="461665"/>
          </a:xfrm>
          <a:prstGeom prst="rect">
            <a:avLst/>
          </a:prstGeom>
          <a:noFill/>
        </p:spPr>
        <p:txBody>
          <a:bodyPr wrap="square" rtlCol="0">
            <a:spAutoFit/>
          </a:bodyPr>
          <a:lstStyle/>
          <a:p>
            <a:r>
              <a:rPr lang="zh-CN" altLang="en-US" sz="2400" dirty="0">
                <a:solidFill>
                  <a:schemeClr val="tx1">
                    <a:lumMod val="65000"/>
                    <a:lumOff val="35000"/>
                  </a:schemeClr>
                </a:solidFill>
                <a:latin typeface="思源宋体 CN Heavy" panose="02020900000000000000" charset="-122"/>
                <a:ea typeface="思源宋体 CN Heavy" panose="02020900000000000000" charset="-122"/>
                <a:cs typeface="思源黑体 CN Regular" panose="020B0500000000000000" charset="-122"/>
              </a:rPr>
              <a:t>试题分析</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3888D91C-6EE7-EB5F-36A0-CB22C1E7CF1D}"/>
              </a:ext>
            </a:extLst>
          </p:cNvPr>
          <p:cNvGrpSpPr/>
          <p:nvPr/>
        </p:nvGrpSpPr>
        <p:grpSpPr>
          <a:xfrm>
            <a:off x="329800" y="249078"/>
            <a:ext cx="3972663" cy="470257"/>
            <a:chOff x="265826" y="185571"/>
            <a:chExt cx="3972663" cy="470257"/>
          </a:xfrm>
        </p:grpSpPr>
        <p:sp>
          <p:nvSpPr>
            <p:cNvPr id="5" name="矩形 4">
              <a:extLst>
                <a:ext uri="{FF2B5EF4-FFF2-40B4-BE49-F238E27FC236}">
                  <a16:creationId xmlns:a16="http://schemas.microsoft.com/office/drawing/2014/main" id="{32C80A08-90D0-44D6-5B09-B715E1757C32}"/>
                </a:ext>
              </a:extLst>
            </p:cNvPr>
            <p:cNvSpPr/>
            <p:nvPr/>
          </p:nvSpPr>
          <p:spPr>
            <a:xfrm>
              <a:off x="805576" y="185571"/>
              <a:ext cx="3432913" cy="470257"/>
            </a:xfrm>
            <a:prstGeom prst="rect">
              <a:avLst/>
            </a:prstGeom>
          </p:spPr>
          <p:txBody>
            <a:bodyPr wrap="square">
              <a:spAutoFit/>
            </a:bodyPr>
            <a:lstStyle/>
            <a:p>
              <a:pPr>
                <a:lnSpc>
                  <a:spcPct val="110000"/>
                </a:lnSpc>
              </a:pPr>
              <a:r>
                <a:rPr lang="zh-CN" altLang="en-US" sz="24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rPr>
                <a:t>原题呈现及解题思路</a:t>
              </a:r>
              <a:endParaRPr lang="en-US" altLang="zh-CN" sz="24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endParaRPr>
            </a:p>
          </p:txBody>
        </p:sp>
        <p:sp>
          <p:nvSpPr>
            <p:cNvPr id="6" name="椭圆 5">
              <a:extLst>
                <a:ext uri="{FF2B5EF4-FFF2-40B4-BE49-F238E27FC236}">
                  <a16:creationId xmlns:a16="http://schemas.microsoft.com/office/drawing/2014/main" id="{DB4AF204-3812-0A5B-0E23-573D3F872EC9}"/>
                </a:ext>
              </a:extLst>
            </p:cNvPr>
            <p:cNvSpPr/>
            <p:nvPr/>
          </p:nvSpPr>
          <p:spPr>
            <a:xfrm>
              <a:off x="265826" y="311900"/>
              <a:ext cx="103722" cy="103722"/>
            </a:xfrm>
            <a:prstGeom prst="ellipse">
              <a:avLst/>
            </a:prstGeom>
            <a:solidFill>
              <a:srgbClr val="CA9E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7" name="椭圆 6">
              <a:extLst>
                <a:ext uri="{FF2B5EF4-FFF2-40B4-BE49-F238E27FC236}">
                  <a16:creationId xmlns:a16="http://schemas.microsoft.com/office/drawing/2014/main" id="{3AE515C8-0FDD-5B9E-87E4-A4007F3A75CF}"/>
                </a:ext>
              </a:extLst>
            </p:cNvPr>
            <p:cNvSpPr/>
            <p:nvPr/>
          </p:nvSpPr>
          <p:spPr>
            <a:xfrm>
              <a:off x="455051" y="311900"/>
              <a:ext cx="103722" cy="103722"/>
            </a:xfrm>
            <a:prstGeom prst="ellipse">
              <a:avLst/>
            </a:prstGeom>
            <a:solidFill>
              <a:srgbClr val="2C3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8" name="椭圆 7">
              <a:extLst>
                <a:ext uri="{FF2B5EF4-FFF2-40B4-BE49-F238E27FC236}">
                  <a16:creationId xmlns:a16="http://schemas.microsoft.com/office/drawing/2014/main" id="{BE92D1C6-6FDD-77FE-63BE-B651D819CEEB}"/>
                </a:ext>
              </a:extLst>
            </p:cNvPr>
            <p:cNvSpPr/>
            <p:nvPr/>
          </p:nvSpPr>
          <p:spPr>
            <a:xfrm>
              <a:off x="644277" y="311900"/>
              <a:ext cx="103722" cy="103722"/>
            </a:xfrm>
            <a:prstGeom prst="ellipse">
              <a:avLst/>
            </a:prstGeom>
            <a:solidFill>
              <a:srgbClr val="E7E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grpSp>
      <p:pic>
        <p:nvPicPr>
          <p:cNvPr id="1027" name="图片 100027" descr="学科网(www.zxxk.com)--教育资源门户，提供试卷、教案、课件、论文、素材以及各类教学资源下载，还有大量而丰富的教学相关资讯！ jmHwQtR4fTfNAx1ODbqMbQ==">
            <a:extLst>
              <a:ext uri="{FF2B5EF4-FFF2-40B4-BE49-F238E27FC236}">
                <a16:creationId xmlns:a16="http://schemas.microsoft.com/office/drawing/2014/main" id="{F9751ABA-EDA9-5EF8-BDD9-938EAA5365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234" y="1664542"/>
            <a:ext cx="8744281" cy="3747548"/>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4">
            <a:extLst>
              <a:ext uri="{FF2B5EF4-FFF2-40B4-BE49-F238E27FC236}">
                <a16:creationId xmlns:a16="http://schemas.microsoft.com/office/drawing/2014/main" id="{91DA7C54-6D36-5247-9495-6E390574A2C3}"/>
              </a:ext>
            </a:extLst>
          </p:cNvPr>
          <p:cNvSpPr>
            <a:spLocks noChangeArrowheads="1"/>
          </p:cNvSpPr>
          <p:nvPr/>
        </p:nvSpPr>
        <p:spPr bwMode="auto">
          <a:xfrm>
            <a:off x="381661" y="704370"/>
            <a:ext cx="1065728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23. 为了高效</a:t>
            </a:r>
            <a:r>
              <a:rPr kumimoji="0" lang="zh-CN" altLang="zh-CN" sz="2400" b="0" i="0" u="none" strike="noStrike" cap="none" normalizeH="0" baseline="0" dirty="0">
                <a:ln>
                  <a:noFill/>
                </a:ln>
                <a:solidFill>
                  <a:srgbClr val="FF0000"/>
                </a:solidFill>
                <a:effectLst/>
                <a:latin typeface="SimSun" panose="02010600030101010101" pitchFamily="2" charset="-122"/>
                <a:ea typeface="SimSun" panose="02010600030101010101" pitchFamily="2" charset="-122"/>
                <a:cs typeface="宋体" panose="02010600030101010101" pitchFamily="2" charset="-122"/>
              </a:rPr>
              <a:t>纯化</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超氧化物歧化酶（</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SOD</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），科研人员将</a:t>
            </a:r>
            <a:r>
              <a:rPr kumimoji="0" lang="zh-CN" altLang="zh-CN" sz="2400" b="0" i="0" u="none" strike="noStrike" cap="none" normalizeH="0" baseline="0" dirty="0">
                <a:ln>
                  <a:noFill/>
                </a:ln>
                <a:solidFill>
                  <a:srgbClr val="FF0000"/>
                </a:solidFill>
                <a:effectLst/>
                <a:latin typeface="SimSun" panose="02010600030101010101" pitchFamily="2" charset="-122"/>
                <a:ea typeface="SimSun" panose="02010600030101010101" pitchFamily="2" charset="-122"/>
                <a:cs typeface="Times New Roman" panose="02020603050405020304" pitchFamily="18" charset="0"/>
              </a:rPr>
              <a:t>ELP</a:t>
            </a:r>
            <a:r>
              <a:rPr kumimoji="0" lang="zh-CN" altLang="zh-CN" sz="2400" b="0" i="0" u="none" strike="noStrike" cap="none" normalizeH="0" baseline="-30000" dirty="0">
                <a:ln>
                  <a:noFill/>
                </a:ln>
                <a:solidFill>
                  <a:srgbClr val="FF0000"/>
                </a:solidFill>
                <a:effectLst/>
                <a:latin typeface="SimSun" panose="02010600030101010101" pitchFamily="2" charset="-122"/>
                <a:ea typeface="SimSun" panose="02010600030101010101" pitchFamily="2" charset="-122"/>
                <a:cs typeface="宋体" panose="02010600030101010101" pitchFamily="2" charset="-122"/>
              </a:rPr>
              <a:t>50</a:t>
            </a:r>
            <a:r>
              <a:rPr kumimoji="0" lang="zh-CN" altLang="zh-CN" sz="2400" b="0" i="0" u="none" strike="noStrike" cap="none" normalizeH="0" baseline="0" dirty="0">
                <a:ln>
                  <a:noFill/>
                </a:ln>
                <a:solidFill>
                  <a:srgbClr val="FF0000"/>
                </a:solidFill>
                <a:effectLst/>
                <a:latin typeface="SimSun" panose="02010600030101010101" pitchFamily="2" charset="-122"/>
                <a:ea typeface="SimSun" panose="02010600030101010101" pitchFamily="2" charset="-122"/>
                <a:cs typeface="宋体" panose="02010600030101010101" pitchFamily="2" charset="-122"/>
              </a:rPr>
              <a:t>片段</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插入</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pET-SOD</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构建重组质粒</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pET-SOD-ELP</a:t>
            </a:r>
            <a:r>
              <a:rPr kumimoji="0" lang="zh-CN" altLang="zh-CN" sz="2400" b="0" i="0" u="none" strike="noStrike" cap="none" normalizeH="0" baseline="-3000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50</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，以</a:t>
            </a:r>
            <a:r>
              <a:rPr kumimoji="0" lang="zh-CN" altLang="zh-CN" sz="2400" b="0" i="0" u="none" strike="noStrike" cap="none" normalizeH="0" baseline="0" dirty="0">
                <a:ln>
                  <a:noFill/>
                </a:ln>
                <a:solidFill>
                  <a:srgbClr val="FF0000"/>
                </a:solidFill>
                <a:effectLst/>
                <a:latin typeface="SimSun" panose="02010600030101010101" pitchFamily="2" charset="-122"/>
                <a:ea typeface="SimSun" panose="02010600030101010101" pitchFamily="2" charset="-122"/>
                <a:cs typeface="宋体" panose="02010600030101010101" pitchFamily="2" charset="-122"/>
              </a:rPr>
              <a:t>融合表达</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SOD-ELP</a:t>
            </a:r>
            <a:r>
              <a:rPr kumimoji="0" lang="zh-CN" altLang="zh-CN" sz="2400" b="0" i="0" u="none" strike="noStrike" cap="none" normalizeH="0" baseline="-3000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50</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蛋白</a:t>
            </a:r>
            <a:r>
              <a:rPr kumimoji="0" lang="zh-CN" altLang="en-US"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a:t>
            </a:r>
            <a:endParaRPr kumimoji="0" lang="zh-CN" altLang="zh-CN" sz="2400" b="0" i="0" u="none" strike="noStrike" cap="none" normalizeH="0" baseline="0" dirty="0">
              <a:ln>
                <a:noFill/>
              </a:ln>
              <a:solidFill>
                <a:schemeClr val="tx1"/>
              </a:solidFill>
              <a:effectLst/>
              <a:latin typeface="SimSun" panose="02010600030101010101" pitchFamily="2" charset="-122"/>
              <a:ea typeface="SimSun" panose="02010600030101010101" pitchFamily="2" charset="-122"/>
            </a:endParaRPr>
          </a:p>
        </p:txBody>
      </p:sp>
      <p:sp>
        <p:nvSpPr>
          <p:cNvPr id="10" name="Rectangle 5">
            <a:extLst>
              <a:ext uri="{FF2B5EF4-FFF2-40B4-BE49-F238E27FC236}">
                <a16:creationId xmlns:a16="http://schemas.microsoft.com/office/drawing/2014/main" id="{4CF495CA-406F-ABD6-8C47-8B6B11C84EB9}"/>
              </a:ext>
            </a:extLst>
          </p:cNvPr>
          <p:cNvSpPr>
            <a:spLocks noChangeArrowheads="1"/>
          </p:cNvSpPr>
          <p:nvPr/>
        </p:nvSpPr>
        <p:spPr bwMode="auto">
          <a:xfrm>
            <a:off x="414244" y="5082208"/>
            <a:ext cx="11499817"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  </a:t>
            </a:r>
            <a:endParaRPr kumimoji="0" lang="zh-CN" altLang="zh-CN" sz="2000" b="0" i="0" u="none" strike="noStrike" cap="none" normalizeH="0" baseline="0" dirty="0">
              <a:ln>
                <a:noFill/>
              </a:ln>
              <a:solidFill>
                <a:schemeClr val="tx1"/>
              </a:solidFill>
              <a:effectLst/>
              <a:latin typeface="SimSun" panose="02010600030101010101" pitchFamily="2" charset="-122"/>
              <a:ea typeface="SimSun" panose="02010600030101010101" pitchFamily="2" charset="-122"/>
            </a:endParaRPr>
          </a:p>
          <a:p>
            <a:pPr marL="0" marR="0" lvl="0" indent="0" algn="l" defTabSz="914400" rtl="0" eaLnBrk="0" fontAlgn="ctr"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（1）步骤①双酶切时，需使用的</a:t>
            </a:r>
            <a:r>
              <a:rPr kumimoji="0" lang="zh-CN" altLang="zh-CN" sz="2000" b="0" i="0" u="none" strike="noStrike" cap="none" normalizeH="0" baseline="0" dirty="0">
                <a:ln>
                  <a:noFill/>
                </a:ln>
                <a:solidFill>
                  <a:srgbClr val="FF0000"/>
                </a:solidFill>
                <a:effectLst/>
                <a:latin typeface="SimSun" panose="02010600030101010101" pitchFamily="2" charset="-122"/>
                <a:ea typeface="SimSun" panose="02010600030101010101" pitchFamily="2" charset="-122"/>
                <a:cs typeface="宋体" panose="02010600030101010101" pitchFamily="2" charset="-122"/>
              </a:rPr>
              <a:t>限制酶</a:t>
            </a:r>
            <a:r>
              <a:rPr kumimoji="0" lang="zh-CN" altLang="zh-CN" sz="2000" b="0" i="0" u="none" strike="noStrike" cap="none" normalizeH="0" baseline="0" dirty="0">
                <a:ln>
                  <a:noFill/>
                </a:ln>
                <a:solidFill>
                  <a:srgbClr val="FF0000"/>
                </a:solidFill>
                <a:effectLst/>
                <a:latin typeface="SimSun" panose="02010600030101010101" pitchFamily="2" charset="-122"/>
                <a:ea typeface="SimSun" panose="02010600030101010101" pitchFamily="2" charset="-122"/>
                <a:cs typeface="Times New Roman" panose="02020603050405020304" pitchFamily="18" charset="0"/>
              </a:rPr>
              <a:t>a</a:t>
            </a:r>
            <a:r>
              <a:rPr kumimoji="0" lang="zh-CN" altLang="zh-CN" sz="2000" b="0" i="0" u="none" strike="noStrike" cap="none" normalizeH="0" baseline="0" dirty="0">
                <a:ln>
                  <a:noFill/>
                </a:ln>
                <a:solidFill>
                  <a:srgbClr val="FF0000"/>
                </a:solidFill>
                <a:effectLst/>
                <a:latin typeface="SimSun" panose="02010600030101010101" pitchFamily="2" charset="-122"/>
                <a:ea typeface="SimSun" panose="02010600030101010101" pitchFamily="2" charset="-122"/>
                <a:cs typeface="宋体" panose="02010600030101010101" pitchFamily="2" charset="-122"/>
              </a:rPr>
              <a:t>和限制酶</a:t>
            </a:r>
            <a:r>
              <a:rPr kumimoji="0" lang="zh-CN" altLang="zh-CN" sz="2000" b="0" i="0" u="none" strike="noStrike" cap="none" normalizeH="0" baseline="0" dirty="0">
                <a:ln>
                  <a:noFill/>
                </a:ln>
                <a:solidFill>
                  <a:srgbClr val="FF0000"/>
                </a:solidFill>
                <a:effectLst/>
                <a:latin typeface="SimSun" panose="02010600030101010101" pitchFamily="2" charset="-122"/>
                <a:ea typeface="SimSun" panose="02010600030101010101" pitchFamily="2" charset="-122"/>
                <a:cs typeface="Times New Roman" panose="02020603050405020304" pitchFamily="18" charset="0"/>
              </a:rPr>
              <a:t>b</a:t>
            </a:r>
            <a:r>
              <a:rPr kumimoji="0" lang="zh-CN" altLang="zh-CN" sz="20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分别是________。</a:t>
            </a:r>
            <a:endParaRPr kumimoji="0" lang="zh-CN" altLang="zh-CN" sz="2000" b="0" i="0" u="none" strike="noStrike" cap="none" normalizeH="0" baseline="0" dirty="0">
              <a:ln>
                <a:noFill/>
              </a:ln>
              <a:solidFill>
                <a:schemeClr val="tx1"/>
              </a:solidFill>
              <a:effectLst/>
              <a:latin typeface="SimSun" panose="02010600030101010101" pitchFamily="2" charset="-122"/>
              <a:ea typeface="SimSun" panose="02010600030101010101" pitchFamily="2" charset="-122"/>
            </a:endParaRPr>
          </a:p>
          <a:p>
            <a:pPr marL="0" marR="0" lvl="0" indent="0" algn="l" defTabSz="914400" rtl="0" eaLnBrk="0" fontAlgn="ctr"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（2）步骤②转化时，科研人员常用________处理大肠杆菌，使细胞处于感受态；转化后的大肠杆菌采用含有________的培养基进行</a:t>
            </a:r>
            <a:r>
              <a:rPr kumimoji="0" lang="zh-CN" altLang="zh-CN" sz="2000" b="0" i="0" u="none" strike="noStrike" cap="none" normalizeH="0" baseline="0" dirty="0">
                <a:ln>
                  <a:noFill/>
                </a:ln>
                <a:solidFill>
                  <a:srgbClr val="FF0000"/>
                </a:solidFill>
                <a:effectLst/>
                <a:latin typeface="SimSun" panose="02010600030101010101" pitchFamily="2" charset="-122"/>
                <a:ea typeface="SimSun" panose="02010600030101010101" pitchFamily="2" charset="-122"/>
                <a:cs typeface="宋体" panose="02010600030101010101" pitchFamily="2" charset="-122"/>
              </a:rPr>
              <a:t>筛选</a:t>
            </a:r>
            <a:r>
              <a:rPr kumimoji="0" lang="zh-CN" altLang="zh-CN" sz="20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。用</a:t>
            </a:r>
            <a:r>
              <a:rPr kumimoji="0" lang="zh-CN" altLang="zh-CN" sz="2000" b="0" i="0" u="none" strike="noStrike" cap="none" normalizeH="0" baseline="0" dirty="0">
                <a:ln>
                  <a:noFill/>
                </a:ln>
                <a:solidFill>
                  <a:srgbClr val="FF0000"/>
                </a:solidFill>
                <a:effectLst/>
                <a:latin typeface="SimSun" panose="02010600030101010101" pitchFamily="2" charset="-122"/>
                <a:ea typeface="SimSun" panose="02010600030101010101" pitchFamily="2" charset="-122"/>
                <a:cs typeface="Times New Roman" panose="02020603050405020304" pitchFamily="18" charset="0"/>
              </a:rPr>
              <a:t>PCR</a:t>
            </a:r>
            <a:r>
              <a:rPr kumimoji="0" lang="zh-CN" altLang="zh-CN" sz="2000" b="0" i="0" u="none" strike="noStrike" cap="none" normalizeH="0" baseline="0" dirty="0">
                <a:ln>
                  <a:noFill/>
                </a:ln>
                <a:solidFill>
                  <a:srgbClr val="FF0000"/>
                </a:solidFill>
                <a:effectLst/>
                <a:latin typeface="SimSun" panose="02010600030101010101" pitchFamily="2" charset="-122"/>
                <a:ea typeface="SimSun" panose="02010600030101010101" pitchFamily="2" charset="-122"/>
                <a:cs typeface="宋体" panose="02010600030101010101" pitchFamily="2" charset="-122"/>
              </a:rPr>
              <a:t>技术筛选</a:t>
            </a:r>
            <a:r>
              <a:rPr kumimoji="0" lang="zh-CN" altLang="zh-CN" sz="20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成功导入</a:t>
            </a:r>
            <a:r>
              <a:rPr kumimoji="0" lang="zh-CN" altLang="zh-CN" sz="20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pET-SOD-ELP</a:t>
            </a:r>
            <a:r>
              <a:rPr kumimoji="0" lang="zh-CN" altLang="zh-CN" sz="2000" b="0" i="0" u="none" strike="noStrike" cap="none" normalizeH="0" baseline="-3000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50</a:t>
            </a:r>
            <a:r>
              <a:rPr kumimoji="0" lang="zh-CN" altLang="zh-CN" sz="20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的大肠杆菌，应选用的一对引物是________。</a:t>
            </a:r>
            <a:endParaRPr kumimoji="0" lang="zh-CN" altLang="zh-CN" sz="2000" b="0" i="0" u="none" strike="noStrike" cap="none" normalizeH="0" baseline="0" dirty="0">
              <a:ln>
                <a:noFill/>
              </a:ln>
              <a:solidFill>
                <a:schemeClr val="tx1"/>
              </a:solidFill>
              <a:effectLst/>
              <a:latin typeface="SimSun" panose="02010600030101010101" pitchFamily="2" charset="-122"/>
              <a:ea typeface="SimSun"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000" b="0" i="0" u="none" strike="noStrike" cap="none" normalizeH="0" baseline="0" dirty="0">
              <a:ln>
                <a:noFill/>
              </a:ln>
              <a:solidFill>
                <a:schemeClr val="tx1"/>
              </a:solidFill>
              <a:effectLst/>
              <a:latin typeface="SimSun" panose="02010600030101010101" pitchFamily="2" charset="-122"/>
              <a:ea typeface="SimSun" panose="02010600030101010101" pitchFamily="2" charset="-122"/>
            </a:endParaRPr>
          </a:p>
        </p:txBody>
      </p:sp>
      <p:sp>
        <p:nvSpPr>
          <p:cNvPr id="11" name="Rectangle 6">
            <a:extLst>
              <a:ext uri="{FF2B5EF4-FFF2-40B4-BE49-F238E27FC236}">
                <a16:creationId xmlns:a16="http://schemas.microsoft.com/office/drawing/2014/main" id="{699B1165-09CD-0FD1-D77D-B2019F29925B}"/>
              </a:ext>
            </a:extLst>
          </p:cNvPr>
          <p:cNvSpPr>
            <a:spLocks noChangeArrowheads="1"/>
          </p:cNvSpPr>
          <p:nvPr/>
        </p:nvSpPr>
        <p:spPr bwMode="auto">
          <a:xfrm>
            <a:off x="381661" y="5265244"/>
            <a:ext cx="4411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zh-CN" altLang="zh-CN" sz="2000" b="0" i="0" u="none" strike="noStrike" cap="none" normalizeH="0" baseline="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  </a:t>
            </a:r>
            <a:endParaRPr kumimoji="0" lang="zh-CN" altLang="zh-CN" sz="2000" b="0" i="0" u="none" strike="noStrike" cap="none" normalizeH="0" baseline="0">
              <a:ln>
                <a:noFill/>
              </a:ln>
              <a:solidFill>
                <a:schemeClr val="tx1"/>
              </a:solidFill>
              <a:effectLst/>
              <a:latin typeface="SimSun" panose="02010600030101010101" pitchFamily="2" charset="-122"/>
              <a:ea typeface="SimSun" panose="02010600030101010101" pitchFamily="2" charset="-122"/>
            </a:endParaRPr>
          </a:p>
        </p:txBody>
      </p:sp>
      <p:sp>
        <p:nvSpPr>
          <p:cNvPr id="23" name="文本框 22">
            <a:extLst>
              <a:ext uri="{FF2B5EF4-FFF2-40B4-BE49-F238E27FC236}">
                <a16:creationId xmlns:a16="http://schemas.microsoft.com/office/drawing/2014/main" id="{1986916A-27F5-939B-1494-23F609FD89C8}"/>
              </a:ext>
            </a:extLst>
          </p:cNvPr>
          <p:cNvSpPr txBox="1"/>
          <p:nvPr/>
        </p:nvSpPr>
        <p:spPr>
          <a:xfrm>
            <a:off x="6942008" y="5211383"/>
            <a:ext cx="2439591" cy="507831"/>
          </a:xfrm>
          <a:prstGeom prst="rect">
            <a:avLst/>
          </a:prstGeom>
          <a:noFill/>
        </p:spPr>
        <p:txBody>
          <a:bodyPr wrap="square">
            <a:spAutoFit/>
          </a:bodyPr>
          <a:lstStyle/>
          <a:p>
            <a:pPr algn="just" fontAlgn="ctr">
              <a:lnSpc>
                <a:spcPct val="150000"/>
              </a:lnSpc>
            </a:pPr>
            <a:r>
              <a:rPr lang="en-US" altLang="zh-CN" sz="1800" b="1" kern="100" dirty="0" err="1">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EcoR</a:t>
            </a:r>
            <a:r>
              <a:rPr lang="en-US" altLang="zh-CN" sz="18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 I</a:t>
            </a:r>
            <a:r>
              <a:rPr lang="zh-CN" altLang="zh-CN" sz="18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a:t>
            </a:r>
            <a:r>
              <a:rPr lang="en-US" altLang="zh-CN" sz="18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Hind Ⅲ    </a:t>
            </a:r>
            <a:endParaRPr lang="zh-CN" altLang="zh-CN" sz="18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25" name="文本框 24">
            <a:extLst>
              <a:ext uri="{FF2B5EF4-FFF2-40B4-BE49-F238E27FC236}">
                <a16:creationId xmlns:a16="http://schemas.microsoft.com/office/drawing/2014/main" id="{A7738614-5F26-F686-2FC3-B0659E1985AA}"/>
              </a:ext>
            </a:extLst>
          </p:cNvPr>
          <p:cNvSpPr txBox="1"/>
          <p:nvPr/>
        </p:nvSpPr>
        <p:spPr>
          <a:xfrm>
            <a:off x="4564236" y="5626814"/>
            <a:ext cx="1010841" cy="507831"/>
          </a:xfrm>
          <a:prstGeom prst="rect">
            <a:avLst/>
          </a:prstGeom>
          <a:noFill/>
        </p:spPr>
        <p:txBody>
          <a:bodyPr wrap="square">
            <a:spAutoFit/>
          </a:bodyPr>
          <a:lstStyle/>
          <a:p>
            <a:pPr algn="just" fontAlgn="ctr">
              <a:lnSpc>
                <a:spcPct val="150000"/>
              </a:lnSpc>
            </a:pPr>
            <a:r>
              <a:rPr lang="en-US" altLang="zh-CN" sz="18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CaCl</a:t>
            </a:r>
            <a:r>
              <a:rPr lang="en-US" altLang="zh-CN" sz="1800" b="1" kern="100" baseline="-250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2</a:t>
            </a:r>
            <a:endParaRPr lang="zh-CN" altLang="zh-CN" sz="18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27" name="文本框 26">
            <a:extLst>
              <a:ext uri="{FF2B5EF4-FFF2-40B4-BE49-F238E27FC236}">
                <a16:creationId xmlns:a16="http://schemas.microsoft.com/office/drawing/2014/main" id="{5DFA3136-1A16-B476-F129-57001EDD0908}"/>
              </a:ext>
            </a:extLst>
          </p:cNvPr>
          <p:cNvSpPr txBox="1"/>
          <p:nvPr/>
        </p:nvSpPr>
        <p:spPr>
          <a:xfrm>
            <a:off x="1162427" y="5895694"/>
            <a:ext cx="1555549" cy="507831"/>
          </a:xfrm>
          <a:prstGeom prst="rect">
            <a:avLst/>
          </a:prstGeom>
          <a:noFill/>
        </p:spPr>
        <p:txBody>
          <a:bodyPr wrap="square">
            <a:spAutoFit/>
          </a:bodyPr>
          <a:lstStyle/>
          <a:p>
            <a:pPr algn="just" fontAlgn="ctr">
              <a:lnSpc>
                <a:spcPct val="150000"/>
              </a:lnSpc>
            </a:pPr>
            <a:r>
              <a:rPr lang="zh-CN" altLang="zh-CN" sz="18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卡那霉素</a:t>
            </a:r>
          </a:p>
        </p:txBody>
      </p:sp>
      <p:sp>
        <p:nvSpPr>
          <p:cNvPr id="29" name="文本框 28">
            <a:extLst>
              <a:ext uri="{FF2B5EF4-FFF2-40B4-BE49-F238E27FC236}">
                <a16:creationId xmlns:a16="http://schemas.microsoft.com/office/drawing/2014/main" id="{1C3517D7-C52A-3553-1DBE-250DC36121AA}"/>
              </a:ext>
            </a:extLst>
          </p:cNvPr>
          <p:cNvSpPr txBox="1"/>
          <p:nvPr/>
        </p:nvSpPr>
        <p:spPr>
          <a:xfrm>
            <a:off x="1527045" y="6175333"/>
            <a:ext cx="1810941" cy="507831"/>
          </a:xfrm>
          <a:prstGeom prst="rect">
            <a:avLst/>
          </a:prstGeom>
          <a:noFill/>
        </p:spPr>
        <p:txBody>
          <a:bodyPr wrap="square">
            <a:spAutoFit/>
          </a:bodyPr>
          <a:lstStyle/>
          <a:p>
            <a:pPr algn="just" fontAlgn="ctr">
              <a:lnSpc>
                <a:spcPct val="150000"/>
              </a:lnSpc>
            </a:pPr>
            <a:r>
              <a:rPr lang="en-US" altLang="zh-CN" sz="18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S-F</a:t>
            </a:r>
            <a:r>
              <a:rPr lang="zh-CN" altLang="zh-CN" sz="18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和</a:t>
            </a:r>
            <a:r>
              <a:rPr lang="en-US" altLang="zh-CN" sz="18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P-R    </a:t>
            </a:r>
            <a:endParaRPr lang="zh-CN" altLang="zh-CN" sz="18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3" name="文本框 2">
            <a:extLst>
              <a:ext uri="{FF2B5EF4-FFF2-40B4-BE49-F238E27FC236}">
                <a16:creationId xmlns:a16="http://schemas.microsoft.com/office/drawing/2014/main" id="{407E04EF-703B-8CE2-AC09-42C80096666C}"/>
              </a:ext>
            </a:extLst>
          </p:cNvPr>
          <p:cNvSpPr txBox="1"/>
          <p:nvPr/>
        </p:nvSpPr>
        <p:spPr>
          <a:xfrm>
            <a:off x="9014368" y="1775792"/>
            <a:ext cx="3037398" cy="2596160"/>
          </a:xfrm>
          <a:prstGeom prst="rect">
            <a:avLst/>
          </a:prstGeom>
          <a:noFill/>
          <a:ln>
            <a:solidFill>
              <a:schemeClr val="accent2"/>
            </a:solidFill>
          </a:ln>
        </p:spPr>
        <p:txBody>
          <a:bodyPr wrap="square">
            <a:spAutoFit/>
          </a:bodyPr>
          <a:lstStyle/>
          <a:p>
            <a:pPr>
              <a:lnSpc>
                <a:spcPct val="115000"/>
              </a:lnSpc>
              <a:spcAft>
                <a:spcPts val="800"/>
              </a:spcAft>
            </a:pPr>
            <a:r>
              <a:rPr lang="zh-CN" altLang="zh-CN" sz="2400" kern="0" dirty="0">
                <a:solidFill>
                  <a:srgbClr val="FF0000"/>
                </a:solidFill>
                <a:effectLst/>
                <a:latin typeface="DengXian" panose="02010600030101010101" pitchFamily="2" charset="-122"/>
                <a:ea typeface="宋体" panose="02010600030101010101" pitchFamily="2" charset="-122"/>
                <a:cs typeface="宋体" panose="02010600030101010101" pitchFamily="2" charset="-122"/>
              </a:rPr>
              <a:t>构建表达载体</a:t>
            </a:r>
            <a:endParaRPr lang="en-US" altLang="zh-CN" sz="2400" kern="0" dirty="0">
              <a:solidFill>
                <a:srgbClr val="FF0000"/>
              </a:solidFill>
              <a:effectLst/>
              <a:latin typeface="DengXian" panose="02010600030101010101" pitchFamily="2" charset="-122"/>
              <a:ea typeface="宋体" panose="02010600030101010101" pitchFamily="2" charset="-122"/>
              <a:cs typeface="宋体" panose="02010600030101010101" pitchFamily="2" charset="-122"/>
            </a:endParaRPr>
          </a:p>
          <a:p>
            <a:pPr>
              <a:lnSpc>
                <a:spcPct val="115000"/>
              </a:lnSpc>
              <a:spcAft>
                <a:spcPts val="800"/>
              </a:spcAft>
            </a:pPr>
            <a:r>
              <a:rPr lang="zh-CN" altLang="zh-CN" sz="2400" kern="0" dirty="0">
                <a:solidFill>
                  <a:srgbClr val="FF0000"/>
                </a:solidFill>
                <a:effectLst/>
                <a:latin typeface="DengXian" panose="02010600030101010101" pitchFamily="2" charset="-122"/>
                <a:ea typeface="宋体" panose="02010600030101010101" pitchFamily="2" charset="-122"/>
                <a:cs typeface="宋体" panose="02010600030101010101" pitchFamily="2" charset="-122"/>
              </a:rPr>
              <a:t>转化大肠杆菌</a:t>
            </a:r>
            <a:endParaRPr lang="en-US" altLang="zh-CN" sz="2400" kern="0" dirty="0">
              <a:solidFill>
                <a:srgbClr val="FF0000"/>
              </a:solidFill>
              <a:effectLst/>
              <a:latin typeface="DengXian" panose="02010600030101010101" pitchFamily="2" charset="-122"/>
              <a:ea typeface="宋体" panose="02010600030101010101" pitchFamily="2" charset="-122"/>
              <a:cs typeface="宋体" panose="02010600030101010101" pitchFamily="2" charset="-122"/>
            </a:endParaRPr>
          </a:p>
          <a:p>
            <a:pPr>
              <a:lnSpc>
                <a:spcPct val="115000"/>
              </a:lnSpc>
              <a:spcAft>
                <a:spcPts val="800"/>
              </a:spcAft>
            </a:pPr>
            <a:r>
              <a:rPr lang="zh-CN" altLang="zh-CN" sz="2400" kern="0" dirty="0">
                <a:solidFill>
                  <a:srgbClr val="FF0000"/>
                </a:solidFill>
                <a:effectLst/>
                <a:latin typeface="DengXian" panose="02010600030101010101" pitchFamily="2" charset="-122"/>
                <a:ea typeface="宋体" panose="02010600030101010101" pitchFamily="2" charset="-122"/>
                <a:cs typeface="宋体" panose="02010600030101010101" pitchFamily="2" charset="-122"/>
              </a:rPr>
              <a:t>筛选成功的大肠杆菌</a:t>
            </a:r>
            <a:endParaRPr lang="en-US" altLang="zh-CN" sz="2400" kern="0" dirty="0">
              <a:solidFill>
                <a:srgbClr val="FF0000"/>
              </a:solidFill>
              <a:effectLst/>
              <a:latin typeface="DengXian" panose="02010600030101010101" pitchFamily="2" charset="-122"/>
              <a:ea typeface="宋体" panose="02010600030101010101" pitchFamily="2" charset="-122"/>
              <a:cs typeface="宋体" panose="02010600030101010101" pitchFamily="2" charset="-122"/>
            </a:endParaRPr>
          </a:p>
          <a:p>
            <a:pPr>
              <a:lnSpc>
                <a:spcPct val="115000"/>
              </a:lnSpc>
              <a:spcAft>
                <a:spcPts val="800"/>
              </a:spcAft>
            </a:pPr>
            <a:r>
              <a:rPr lang="zh-CN" altLang="zh-CN" sz="2400" kern="0" dirty="0">
                <a:solidFill>
                  <a:srgbClr val="FF0000"/>
                </a:solidFill>
                <a:effectLst/>
                <a:latin typeface="DengXian" panose="02010600030101010101" pitchFamily="2" charset="-122"/>
                <a:ea typeface="宋体" panose="02010600030101010101" pitchFamily="2" charset="-122"/>
                <a:cs typeface="宋体" panose="02010600030101010101" pitchFamily="2" charset="-122"/>
              </a:rPr>
              <a:t>摇瓶发酵</a:t>
            </a:r>
            <a:endParaRPr lang="en-US" altLang="zh-CN" sz="2400" kern="0" dirty="0">
              <a:solidFill>
                <a:srgbClr val="FF0000"/>
              </a:solidFill>
              <a:effectLst/>
              <a:latin typeface="DengXian" panose="02010600030101010101" pitchFamily="2" charset="-122"/>
              <a:ea typeface="宋体" panose="02010600030101010101" pitchFamily="2" charset="-122"/>
              <a:cs typeface="宋体" panose="02010600030101010101" pitchFamily="2" charset="-122"/>
            </a:endParaRPr>
          </a:p>
          <a:p>
            <a:pPr>
              <a:lnSpc>
                <a:spcPct val="115000"/>
              </a:lnSpc>
              <a:spcAft>
                <a:spcPts val="800"/>
              </a:spcAft>
            </a:pPr>
            <a:r>
              <a:rPr lang="zh-CN" altLang="zh-CN" sz="2400" kern="0" dirty="0">
                <a:solidFill>
                  <a:srgbClr val="FF0000"/>
                </a:solidFill>
                <a:effectLst/>
                <a:latin typeface="DengXian" panose="02010600030101010101" pitchFamily="2" charset="-122"/>
                <a:ea typeface="宋体" panose="02010600030101010101" pitchFamily="2" charset="-122"/>
                <a:cs typeface="宋体" panose="02010600030101010101" pitchFamily="2" charset="-122"/>
              </a:rPr>
              <a:t>纯化方法的优化</a:t>
            </a:r>
            <a:endParaRPr lang="zh-CN" altLang="zh-CN" sz="2400" kern="100" dirty="0">
              <a:solidFill>
                <a:srgbClr val="FF0000"/>
              </a:solidFill>
              <a:effectLst/>
              <a:latin typeface="DengXian" panose="02010600030101010101" pitchFamily="2" charset="-122"/>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470319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室内, 小, 蓝色, 房间&#10;&#10;描述已自动生成">
            <a:extLst>
              <a:ext uri="{FF2B5EF4-FFF2-40B4-BE49-F238E27FC236}">
                <a16:creationId xmlns:a16="http://schemas.microsoft.com/office/drawing/2014/main" id="{01A0641F-A543-96E5-3181-3931AA1B2D22}"/>
              </a:ext>
            </a:extLst>
          </p:cNvPr>
          <p:cNvPicPr>
            <a:picLocks noChangeAspect="1"/>
          </p:cNvPicPr>
          <p:nvPr/>
        </p:nvPicPr>
        <p:blipFill rotWithShape="1">
          <a:blip r:embed="rId2">
            <a:extLst>
              <a:ext uri="{28A0092B-C50C-407E-A947-70E740481C1C}">
                <a14:useLocalDpi xmlns:a14="http://schemas.microsoft.com/office/drawing/2010/main" val="0"/>
              </a:ext>
            </a:extLst>
          </a:blip>
          <a:srcRect l="17117" t="3095" r="18250" b="3194"/>
          <a:stretch/>
        </p:blipFill>
        <p:spPr>
          <a:xfrm rot="5400000">
            <a:off x="684875" y="990112"/>
            <a:ext cx="4295938" cy="4671459"/>
          </a:xfrm>
          <a:prstGeom prst="rect">
            <a:avLst/>
          </a:prstGeom>
        </p:spPr>
      </p:pic>
      <p:pic>
        <p:nvPicPr>
          <p:cNvPr id="11" name="图片 10" descr="图片包含 桌子, 前, 蓝色, 长凳&#10;&#10;描述已自动生成">
            <a:extLst>
              <a:ext uri="{FF2B5EF4-FFF2-40B4-BE49-F238E27FC236}">
                <a16:creationId xmlns:a16="http://schemas.microsoft.com/office/drawing/2014/main" id="{6E5964DF-029A-0347-F4FB-AA5B3C8CBA07}"/>
              </a:ext>
            </a:extLst>
          </p:cNvPr>
          <p:cNvPicPr>
            <a:picLocks noChangeAspect="1"/>
          </p:cNvPicPr>
          <p:nvPr/>
        </p:nvPicPr>
        <p:blipFill rotWithShape="1">
          <a:blip r:embed="rId3">
            <a:extLst>
              <a:ext uri="{28A0092B-C50C-407E-A947-70E740481C1C}">
                <a14:useLocalDpi xmlns:a14="http://schemas.microsoft.com/office/drawing/2010/main" val="0"/>
              </a:ext>
            </a:extLst>
          </a:blip>
          <a:srcRect l="11660" t="16478" r="3595"/>
          <a:stretch/>
        </p:blipFill>
        <p:spPr>
          <a:xfrm>
            <a:off x="5587029" y="1177872"/>
            <a:ext cx="5811865" cy="4295937"/>
          </a:xfrm>
          <a:prstGeom prst="rect">
            <a:avLst/>
          </a:prstGeom>
        </p:spPr>
      </p:pic>
    </p:spTree>
    <p:extLst>
      <p:ext uri="{BB962C8B-B14F-4D97-AF65-F5344CB8AC3E}">
        <p14:creationId xmlns:p14="http://schemas.microsoft.com/office/powerpoint/2010/main" val="4045704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C6519DFE-AE26-15E8-C101-ACA85A65758F}"/>
              </a:ext>
            </a:extLst>
          </p:cNvPr>
          <p:cNvSpPr txBox="1"/>
          <p:nvPr/>
        </p:nvSpPr>
        <p:spPr>
          <a:xfrm>
            <a:off x="274575" y="830338"/>
            <a:ext cx="11641338" cy="1200329"/>
          </a:xfrm>
          <a:prstGeom prst="rect">
            <a:avLst/>
          </a:prstGeom>
          <a:noFill/>
        </p:spPr>
        <p:txBody>
          <a:bodyPr wrap="square">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（3）步骤③大肠杆菌中</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RNA</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聚合酶与________结合，驱动转录，翻译</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SOD-ELP</a:t>
            </a:r>
            <a:r>
              <a:rPr kumimoji="0" lang="zh-CN" altLang="zh-CN" sz="2400" b="0" i="0" u="none" strike="noStrike" cap="none" normalizeH="0" baseline="-3000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50</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蛋白。已知蛋白质中氨基酸残基的平均相对分子质量约为</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0.11kDa</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，将表达的蛋白先进行凝胶电泳，然后用</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SOD</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抗体进行杂交，显示的条带应是________（从图</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2</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A~D</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”中选填）。</a:t>
            </a:r>
            <a:endParaRPr kumimoji="0" lang="zh-CN" altLang="zh-CN" sz="2400" b="0" i="0" u="none" strike="noStrike" cap="none" normalizeH="0" baseline="0" dirty="0">
              <a:ln>
                <a:noFill/>
              </a:ln>
              <a:solidFill>
                <a:schemeClr val="tx1"/>
              </a:solidFill>
              <a:effectLst/>
              <a:latin typeface="SimSun" panose="02010600030101010101" pitchFamily="2" charset="-122"/>
              <a:ea typeface="SimSun" panose="02010600030101010101" pitchFamily="2" charset="-122"/>
            </a:endParaRPr>
          </a:p>
        </p:txBody>
      </p:sp>
      <p:pic>
        <p:nvPicPr>
          <p:cNvPr id="7" name="图片 100029" descr="学科网(www.zxxk.com)--教育资源门户，提供试卷、教案、课件、论文、素材以及各类教学资源下载，还有大量而丰富的教学相关资讯！ jmHwQtR4fTfNAx1ODbqMbQ==">
            <a:extLst>
              <a:ext uri="{FF2B5EF4-FFF2-40B4-BE49-F238E27FC236}">
                <a16:creationId xmlns:a16="http://schemas.microsoft.com/office/drawing/2014/main" id="{F843636D-35B8-9518-2AAA-C0CC157A37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112" y="2137302"/>
            <a:ext cx="2695903" cy="411480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a:extLst>
              <a:ext uri="{FF2B5EF4-FFF2-40B4-BE49-F238E27FC236}">
                <a16:creationId xmlns:a16="http://schemas.microsoft.com/office/drawing/2014/main" id="{D905B0A8-3764-0F70-B1E3-ACD85F821CD9}"/>
              </a:ext>
            </a:extLst>
          </p:cNvPr>
          <p:cNvGrpSpPr/>
          <p:nvPr/>
        </p:nvGrpSpPr>
        <p:grpSpPr>
          <a:xfrm>
            <a:off x="329800" y="296310"/>
            <a:ext cx="3972663" cy="470257"/>
            <a:chOff x="265826" y="185571"/>
            <a:chExt cx="3972663" cy="470257"/>
          </a:xfrm>
        </p:grpSpPr>
        <p:sp>
          <p:nvSpPr>
            <p:cNvPr id="11" name="矩形 10">
              <a:extLst>
                <a:ext uri="{FF2B5EF4-FFF2-40B4-BE49-F238E27FC236}">
                  <a16:creationId xmlns:a16="http://schemas.microsoft.com/office/drawing/2014/main" id="{09310584-486A-714A-5E3C-5003B9FC266C}"/>
                </a:ext>
              </a:extLst>
            </p:cNvPr>
            <p:cNvSpPr/>
            <p:nvPr/>
          </p:nvSpPr>
          <p:spPr>
            <a:xfrm>
              <a:off x="805576" y="185571"/>
              <a:ext cx="3432913" cy="470257"/>
            </a:xfrm>
            <a:prstGeom prst="rect">
              <a:avLst/>
            </a:prstGeom>
          </p:spPr>
          <p:txBody>
            <a:bodyPr wrap="square">
              <a:spAutoFit/>
            </a:bodyPr>
            <a:lstStyle/>
            <a:p>
              <a:pPr>
                <a:lnSpc>
                  <a:spcPct val="110000"/>
                </a:lnSpc>
              </a:pPr>
              <a:r>
                <a:rPr lang="zh-CN" altLang="en-US" sz="24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rPr>
                <a:t>原题呈现及解题思路</a:t>
              </a:r>
              <a:endParaRPr lang="en-US" altLang="zh-CN" sz="24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endParaRPr>
            </a:p>
          </p:txBody>
        </p:sp>
        <p:sp>
          <p:nvSpPr>
            <p:cNvPr id="12" name="椭圆 11">
              <a:extLst>
                <a:ext uri="{FF2B5EF4-FFF2-40B4-BE49-F238E27FC236}">
                  <a16:creationId xmlns:a16="http://schemas.microsoft.com/office/drawing/2014/main" id="{56F55DF6-867A-EE33-48DF-AA8425CB999D}"/>
                </a:ext>
              </a:extLst>
            </p:cNvPr>
            <p:cNvSpPr/>
            <p:nvPr/>
          </p:nvSpPr>
          <p:spPr>
            <a:xfrm>
              <a:off x="265826" y="311900"/>
              <a:ext cx="103722" cy="103722"/>
            </a:xfrm>
            <a:prstGeom prst="ellipse">
              <a:avLst/>
            </a:prstGeom>
            <a:solidFill>
              <a:srgbClr val="CA9E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13" name="椭圆 12">
              <a:extLst>
                <a:ext uri="{FF2B5EF4-FFF2-40B4-BE49-F238E27FC236}">
                  <a16:creationId xmlns:a16="http://schemas.microsoft.com/office/drawing/2014/main" id="{5BD342F1-17DE-6C3E-97DD-9898E0205845}"/>
                </a:ext>
              </a:extLst>
            </p:cNvPr>
            <p:cNvSpPr/>
            <p:nvPr/>
          </p:nvSpPr>
          <p:spPr>
            <a:xfrm>
              <a:off x="455051" y="311900"/>
              <a:ext cx="103722" cy="103722"/>
            </a:xfrm>
            <a:prstGeom prst="ellipse">
              <a:avLst/>
            </a:prstGeom>
            <a:solidFill>
              <a:srgbClr val="2C3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14" name="椭圆 13">
              <a:extLst>
                <a:ext uri="{FF2B5EF4-FFF2-40B4-BE49-F238E27FC236}">
                  <a16:creationId xmlns:a16="http://schemas.microsoft.com/office/drawing/2014/main" id="{18FF5A72-CB29-28F7-D25F-F7E7CDDDB2D3}"/>
                </a:ext>
              </a:extLst>
            </p:cNvPr>
            <p:cNvSpPr/>
            <p:nvPr/>
          </p:nvSpPr>
          <p:spPr>
            <a:xfrm>
              <a:off x="644277" y="311900"/>
              <a:ext cx="103722" cy="103722"/>
            </a:xfrm>
            <a:prstGeom prst="ellipse">
              <a:avLst/>
            </a:prstGeom>
            <a:solidFill>
              <a:srgbClr val="E7E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grpSp>
      <p:sp>
        <p:nvSpPr>
          <p:cNvPr id="16" name="文本框 15">
            <a:extLst>
              <a:ext uri="{FF2B5EF4-FFF2-40B4-BE49-F238E27FC236}">
                <a16:creationId xmlns:a16="http://schemas.microsoft.com/office/drawing/2014/main" id="{994713AF-42D5-1E9B-ADCB-E75E40518F46}"/>
              </a:ext>
            </a:extLst>
          </p:cNvPr>
          <p:cNvSpPr txBox="1"/>
          <p:nvPr/>
        </p:nvSpPr>
        <p:spPr>
          <a:xfrm>
            <a:off x="5294230" y="627494"/>
            <a:ext cx="1251832" cy="646331"/>
          </a:xfrm>
          <a:prstGeom prst="rect">
            <a:avLst/>
          </a:prstGeom>
          <a:noFill/>
        </p:spPr>
        <p:txBody>
          <a:bodyPr wrap="square">
            <a:spAutoFit/>
          </a:bodyPr>
          <a:lstStyle/>
          <a:p>
            <a:pPr algn="just" fontAlgn="ctr">
              <a:lnSpc>
                <a:spcPct val="150000"/>
              </a:lnSpc>
            </a:pPr>
            <a:r>
              <a:rPr lang="zh-CN" altLang="zh-CN" sz="24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启动子</a:t>
            </a:r>
          </a:p>
        </p:txBody>
      </p:sp>
      <p:sp>
        <p:nvSpPr>
          <p:cNvPr id="18" name="文本框 17">
            <a:extLst>
              <a:ext uri="{FF2B5EF4-FFF2-40B4-BE49-F238E27FC236}">
                <a16:creationId xmlns:a16="http://schemas.microsoft.com/office/drawing/2014/main" id="{F2781F08-8CFE-8B7E-7142-7D5B26EF8BCB}"/>
              </a:ext>
            </a:extLst>
          </p:cNvPr>
          <p:cNvSpPr txBox="1"/>
          <p:nvPr/>
        </p:nvSpPr>
        <p:spPr>
          <a:xfrm>
            <a:off x="7365206" y="1430502"/>
            <a:ext cx="950119" cy="553998"/>
          </a:xfrm>
          <a:prstGeom prst="rect">
            <a:avLst/>
          </a:prstGeom>
          <a:noFill/>
        </p:spPr>
        <p:txBody>
          <a:bodyPr wrap="square">
            <a:spAutoFit/>
          </a:bodyPr>
          <a:lstStyle/>
          <a:p>
            <a:pPr algn="just" fontAlgn="ctr">
              <a:lnSpc>
                <a:spcPct val="150000"/>
              </a:lnSpc>
            </a:pPr>
            <a:r>
              <a:rPr lang="en-US" altLang="zh-CN" sz="20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C    </a:t>
            </a:r>
            <a:endParaRPr lang="zh-CN" altLang="zh-CN" sz="20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172253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00031" descr="学科网(www.zxxk.com)--教育资源门户，提供试卷、教案、课件、论文、素材以及各类教学资源下载，还有大量而丰富的教学相关资讯！ jmHwQtR4fTfNAx1ODbqMbQ==">
            <a:extLst>
              <a:ext uri="{FF2B5EF4-FFF2-40B4-BE49-F238E27FC236}">
                <a16:creationId xmlns:a16="http://schemas.microsoft.com/office/drawing/2014/main" id="{C27058F0-D143-5CC1-6994-43D8E700C9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7207" y="2705559"/>
            <a:ext cx="4570797" cy="408454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7">
            <a:extLst>
              <a:ext uri="{FF2B5EF4-FFF2-40B4-BE49-F238E27FC236}">
                <a16:creationId xmlns:a16="http://schemas.microsoft.com/office/drawing/2014/main" id="{FAE2A72F-F37A-5E1F-0CBA-07798E3A41A5}"/>
              </a:ext>
            </a:extLst>
          </p:cNvPr>
          <p:cNvSpPr>
            <a:spLocks noChangeArrowheads="1"/>
          </p:cNvSpPr>
          <p:nvPr/>
        </p:nvSpPr>
        <p:spPr bwMode="auto">
          <a:xfrm>
            <a:off x="233996" y="766567"/>
            <a:ext cx="11724008"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（4）步骤④为探寻高效纯化</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SOD-ELP</a:t>
            </a:r>
            <a:r>
              <a:rPr kumimoji="0" lang="zh-CN" altLang="zh-CN" sz="2400" b="0" i="0" u="none" strike="noStrike" cap="none" normalizeH="0" baseline="-3000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50</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蛋白的方法，科研人员研究了温度、</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NaCl</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对</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SOD-ELP</a:t>
            </a:r>
            <a:r>
              <a:rPr kumimoji="0" lang="zh-CN" altLang="zh-CN" sz="2400" b="0" i="0" u="none" strike="noStrike" cap="none" normalizeH="0" baseline="-3000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50</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蛋白纯化效果的影响，部分结果如图</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3</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a:t>
            </a:r>
            <a:endParaRPr kumimoji="0" lang="zh-CN" altLang="zh-CN" sz="2400" b="0" i="0" u="none" strike="noStrike" cap="none" normalizeH="0" baseline="0" dirty="0">
              <a:ln>
                <a:noFill/>
              </a:ln>
              <a:solidFill>
                <a:schemeClr val="tx1"/>
              </a:solidFill>
              <a:effectLst/>
              <a:latin typeface="SimSun" panose="02010600030101010101" pitchFamily="2" charset="-122"/>
              <a:ea typeface="SimSun" panose="02010600030101010101" pitchFamily="2" charset="-122"/>
            </a:endParaRPr>
          </a:p>
          <a:p>
            <a:pPr marL="0" marR="0" lvl="0" indent="0" algn="l" defTabSz="914400" rtl="0" eaLnBrk="0" fontAlgn="ctr"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（ⅰ）</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20</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℃时，加入</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NaCl</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后实验结果是________。</a:t>
            </a:r>
            <a:endParaRPr kumimoji="0" lang="zh-CN" altLang="zh-CN" sz="2400" b="0" i="0" u="none" strike="noStrike" cap="none" normalizeH="0" baseline="0" dirty="0">
              <a:ln>
                <a:noFill/>
              </a:ln>
              <a:solidFill>
                <a:schemeClr val="tx1"/>
              </a:solidFill>
              <a:effectLst/>
              <a:latin typeface="SimSun" panose="02010600030101010101" pitchFamily="2" charset="-122"/>
              <a:ea typeface="SimSun" panose="02010600030101010101" pitchFamily="2" charset="-122"/>
            </a:endParaRPr>
          </a:p>
          <a:p>
            <a:pPr marL="0" marR="0" lvl="0" indent="0" algn="l" defTabSz="914400" rtl="0" eaLnBrk="0" fontAlgn="ctr"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（ⅱ）</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100</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℃时，导致各组中所有蛋白都沉淀的原因是________。</a:t>
            </a:r>
            <a:endParaRPr kumimoji="0" lang="zh-CN" altLang="zh-CN" sz="2400" b="0" i="0" u="none" strike="noStrike" cap="none" normalizeH="0" baseline="0" dirty="0">
              <a:ln>
                <a:noFill/>
              </a:ln>
              <a:solidFill>
                <a:schemeClr val="tx1"/>
              </a:solidFill>
              <a:effectLst/>
              <a:latin typeface="SimSun" panose="02010600030101010101" pitchFamily="2" charset="-122"/>
              <a:ea typeface="SimSun" panose="02010600030101010101" pitchFamily="2" charset="-122"/>
            </a:endParaRPr>
          </a:p>
          <a:p>
            <a:pPr marL="0" marR="0" lvl="0" indent="0" algn="l" defTabSz="914400" rtl="0" eaLnBrk="0" fontAlgn="ctr"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（ⅲ）据图分析，融合表达</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Times New Roman" panose="02020603050405020304" pitchFamily="18" charset="0"/>
              </a:rPr>
              <a:t>SOD-ELP</a:t>
            </a:r>
            <a:r>
              <a:rPr kumimoji="0" lang="zh-CN" altLang="zh-CN" sz="2400" b="0" i="0" u="none" strike="noStrike" cap="none" normalizeH="0" baseline="-3000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50</a:t>
            </a:r>
            <a:r>
              <a:rPr kumimoji="0" lang="zh-CN" altLang="zh-CN" sz="2400" b="0" i="0" u="none" strike="noStrike" cap="none" normalizeH="0" baseline="0" dirty="0">
                <a:ln>
                  <a:noFill/>
                </a:ln>
                <a:solidFill>
                  <a:srgbClr val="000000"/>
                </a:solidFill>
                <a:effectLst/>
                <a:latin typeface="SimSun" panose="02010600030101010101" pitchFamily="2" charset="-122"/>
                <a:ea typeface="SimSun" panose="02010600030101010101" pitchFamily="2" charset="-122"/>
                <a:cs typeface="宋体" panose="02010600030101010101" pitchFamily="2" charset="-122"/>
              </a:rPr>
              <a:t>蛋白的优点有________。</a:t>
            </a:r>
            <a:endParaRPr kumimoji="0" lang="zh-CN" altLang="zh-CN" sz="2400" b="0" i="0" u="none" strike="noStrike" cap="none" normalizeH="0" baseline="0" dirty="0">
              <a:ln>
                <a:noFill/>
              </a:ln>
              <a:solidFill>
                <a:schemeClr val="tx1"/>
              </a:solidFill>
              <a:effectLst/>
              <a:latin typeface="SimSun" panose="02010600030101010101" pitchFamily="2" charset="-122"/>
              <a:ea typeface="SimSun" panose="02010600030101010101" pitchFamily="2" charset="-122"/>
            </a:endParaRPr>
          </a:p>
        </p:txBody>
      </p:sp>
      <p:grpSp>
        <p:nvGrpSpPr>
          <p:cNvPr id="6" name="组合 5">
            <a:extLst>
              <a:ext uri="{FF2B5EF4-FFF2-40B4-BE49-F238E27FC236}">
                <a16:creationId xmlns:a16="http://schemas.microsoft.com/office/drawing/2014/main" id="{AF69E770-0097-151D-6FC7-59A7FC1445C8}"/>
              </a:ext>
            </a:extLst>
          </p:cNvPr>
          <p:cNvGrpSpPr/>
          <p:nvPr/>
        </p:nvGrpSpPr>
        <p:grpSpPr>
          <a:xfrm>
            <a:off x="329800" y="296310"/>
            <a:ext cx="3972663" cy="470257"/>
            <a:chOff x="265826" y="185571"/>
            <a:chExt cx="3972663" cy="470257"/>
          </a:xfrm>
        </p:grpSpPr>
        <p:sp>
          <p:nvSpPr>
            <p:cNvPr id="7" name="矩形 6">
              <a:extLst>
                <a:ext uri="{FF2B5EF4-FFF2-40B4-BE49-F238E27FC236}">
                  <a16:creationId xmlns:a16="http://schemas.microsoft.com/office/drawing/2014/main" id="{825CD9AF-75F4-C633-D582-E9A2659C6BED}"/>
                </a:ext>
              </a:extLst>
            </p:cNvPr>
            <p:cNvSpPr/>
            <p:nvPr/>
          </p:nvSpPr>
          <p:spPr>
            <a:xfrm>
              <a:off x="805576" y="185571"/>
              <a:ext cx="3432913" cy="470257"/>
            </a:xfrm>
            <a:prstGeom prst="rect">
              <a:avLst/>
            </a:prstGeom>
          </p:spPr>
          <p:txBody>
            <a:bodyPr wrap="square">
              <a:spAutoFit/>
            </a:bodyPr>
            <a:lstStyle/>
            <a:p>
              <a:pPr>
                <a:lnSpc>
                  <a:spcPct val="110000"/>
                </a:lnSpc>
              </a:pPr>
              <a:r>
                <a:rPr lang="zh-CN" altLang="en-US" sz="24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rPr>
                <a:t>原题呈现及解题思路</a:t>
              </a:r>
              <a:endParaRPr lang="en-US" altLang="zh-CN" sz="2400" dirty="0">
                <a:solidFill>
                  <a:schemeClr val="tx1">
                    <a:lumMod val="50000"/>
                    <a:lumOff val="50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endParaRPr>
            </a:p>
          </p:txBody>
        </p:sp>
        <p:sp>
          <p:nvSpPr>
            <p:cNvPr id="8" name="椭圆 7">
              <a:extLst>
                <a:ext uri="{FF2B5EF4-FFF2-40B4-BE49-F238E27FC236}">
                  <a16:creationId xmlns:a16="http://schemas.microsoft.com/office/drawing/2014/main" id="{CAB4AC5E-50DD-3C1A-838E-92F150EA5A7C}"/>
                </a:ext>
              </a:extLst>
            </p:cNvPr>
            <p:cNvSpPr/>
            <p:nvPr/>
          </p:nvSpPr>
          <p:spPr>
            <a:xfrm>
              <a:off x="265826" y="311900"/>
              <a:ext cx="103722" cy="103722"/>
            </a:xfrm>
            <a:prstGeom prst="ellipse">
              <a:avLst/>
            </a:prstGeom>
            <a:solidFill>
              <a:srgbClr val="CA9E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9" name="椭圆 8">
              <a:extLst>
                <a:ext uri="{FF2B5EF4-FFF2-40B4-BE49-F238E27FC236}">
                  <a16:creationId xmlns:a16="http://schemas.microsoft.com/office/drawing/2014/main" id="{D6B3E8DB-0013-670C-CD7F-BCF041944F38}"/>
                </a:ext>
              </a:extLst>
            </p:cNvPr>
            <p:cNvSpPr/>
            <p:nvPr/>
          </p:nvSpPr>
          <p:spPr>
            <a:xfrm>
              <a:off x="455051" y="311900"/>
              <a:ext cx="103722" cy="103722"/>
            </a:xfrm>
            <a:prstGeom prst="ellipse">
              <a:avLst/>
            </a:prstGeom>
            <a:solidFill>
              <a:srgbClr val="2C3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sp>
          <p:nvSpPr>
            <p:cNvPr id="10" name="椭圆 9">
              <a:extLst>
                <a:ext uri="{FF2B5EF4-FFF2-40B4-BE49-F238E27FC236}">
                  <a16:creationId xmlns:a16="http://schemas.microsoft.com/office/drawing/2014/main" id="{26BFDC06-1284-921B-D3C5-DE3935AF229E}"/>
                </a:ext>
              </a:extLst>
            </p:cNvPr>
            <p:cNvSpPr/>
            <p:nvPr/>
          </p:nvSpPr>
          <p:spPr>
            <a:xfrm>
              <a:off x="644277" y="311900"/>
              <a:ext cx="103722" cy="103722"/>
            </a:xfrm>
            <a:prstGeom prst="ellipse">
              <a:avLst/>
            </a:prstGeom>
            <a:solidFill>
              <a:srgbClr val="E7E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Regular" panose="020B0500000000000000" charset="-122"/>
              </a:endParaRPr>
            </a:p>
          </p:txBody>
        </p:sp>
      </p:grpSp>
      <p:sp>
        <p:nvSpPr>
          <p:cNvPr id="12" name="文本框 11">
            <a:extLst>
              <a:ext uri="{FF2B5EF4-FFF2-40B4-BE49-F238E27FC236}">
                <a16:creationId xmlns:a16="http://schemas.microsoft.com/office/drawing/2014/main" id="{B04852B6-19C5-98B9-F7C1-E41AB7A1DCB1}"/>
              </a:ext>
            </a:extLst>
          </p:cNvPr>
          <p:cNvSpPr txBox="1"/>
          <p:nvPr/>
        </p:nvSpPr>
        <p:spPr>
          <a:xfrm>
            <a:off x="5574743" y="1286510"/>
            <a:ext cx="5799109" cy="646331"/>
          </a:xfrm>
          <a:prstGeom prst="rect">
            <a:avLst/>
          </a:prstGeom>
          <a:noFill/>
        </p:spPr>
        <p:txBody>
          <a:bodyPr wrap="square">
            <a:spAutoFit/>
          </a:bodyPr>
          <a:lstStyle/>
          <a:p>
            <a:pPr algn="just" fontAlgn="ctr">
              <a:lnSpc>
                <a:spcPct val="150000"/>
              </a:lnSpc>
            </a:pPr>
            <a:r>
              <a:rPr lang="en-US" altLang="zh-CN" sz="24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SOD-ELP50</a:t>
            </a:r>
            <a:r>
              <a:rPr lang="zh-CN" altLang="zh-CN" sz="24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组纯化蛋白数量更多</a:t>
            </a:r>
          </a:p>
        </p:txBody>
      </p:sp>
      <p:sp>
        <p:nvSpPr>
          <p:cNvPr id="14" name="文本框 13">
            <a:extLst>
              <a:ext uri="{FF2B5EF4-FFF2-40B4-BE49-F238E27FC236}">
                <a16:creationId xmlns:a16="http://schemas.microsoft.com/office/drawing/2014/main" id="{067B5985-E3F3-50C5-8DE5-80146DD8E671}"/>
              </a:ext>
            </a:extLst>
          </p:cNvPr>
          <p:cNvSpPr txBox="1"/>
          <p:nvPr/>
        </p:nvSpPr>
        <p:spPr>
          <a:xfrm>
            <a:off x="7503291" y="1629233"/>
            <a:ext cx="2399729" cy="646331"/>
          </a:xfrm>
          <a:prstGeom prst="rect">
            <a:avLst/>
          </a:prstGeom>
          <a:noFill/>
        </p:spPr>
        <p:txBody>
          <a:bodyPr wrap="square">
            <a:spAutoFit/>
          </a:bodyPr>
          <a:lstStyle/>
          <a:p>
            <a:pPr algn="just" fontAlgn="ctr">
              <a:lnSpc>
                <a:spcPct val="150000"/>
              </a:lnSpc>
            </a:pPr>
            <a:r>
              <a:rPr lang="zh-CN" altLang="zh-CN" sz="24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高温使蛋白变性</a:t>
            </a:r>
          </a:p>
        </p:txBody>
      </p:sp>
      <p:sp>
        <p:nvSpPr>
          <p:cNvPr id="16" name="文本框 15">
            <a:extLst>
              <a:ext uri="{FF2B5EF4-FFF2-40B4-BE49-F238E27FC236}">
                <a16:creationId xmlns:a16="http://schemas.microsoft.com/office/drawing/2014/main" id="{C267E852-32AE-2A5E-1E2A-FBD43B132C36}"/>
              </a:ext>
            </a:extLst>
          </p:cNvPr>
          <p:cNvSpPr txBox="1"/>
          <p:nvPr/>
        </p:nvSpPr>
        <p:spPr>
          <a:xfrm>
            <a:off x="869550" y="2705559"/>
            <a:ext cx="5799109" cy="830997"/>
          </a:xfrm>
          <a:prstGeom prst="rect">
            <a:avLst/>
          </a:prstGeom>
          <a:noFill/>
        </p:spPr>
        <p:txBody>
          <a:bodyPr wrap="square">
            <a:spAutoFit/>
          </a:bodyPr>
          <a:lstStyle/>
          <a:p>
            <a:pPr algn="just" fontAlgn="ctr"/>
            <a:r>
              <a:rPr lang="zh-CN" altLang="zh-CN" sz="24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低温下添加</a:t>
            </a:r>
            <a:r>
              <a:rPr lang="en-US" altLang="zh-CN" sz="24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NaCl</a:t>
            </a:r>
            <a:r>
              <a:rPr lang="zh-CN" altLang="zh-CN" sz="24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有利于</a:t>
            </a:r>
            <a:r>
              <a:rPr lang="en-US" altLang="zh-CN" sz="24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SOD</a:t>
            </a:r>
            <a:r>
              <a:rPr lang="zh-CN" altLang="zh-CN" sz="2400" b="1" kern="1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蛋白纯化，杂蛋白较少，有利于酶活性的保持</a:t>
            </a:r>
          </a:p>
        </p:txBody>
      </p:sp>
    </p:spTree>
    <p:extLst>
      <p:ext uri="{BB962C8B-B14F-4D97-AF65-F5344CB8AC3E}">
        <p14:creationId xmlns:p14="http://schemas.microsoft.com/office/powerpoint/2010/main" val="259845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乐高玩具&#10;&#10;低可信度描述已自动生成">
            <a:extLst>
              <a:ext uri="{FF2B5EF4-FFF2-40B4-BE49-F238E27FC236}">
                <a16:creationId xmlns:a16="http://schemas.microsoft.com/office/drawing/2014/main" id="{996E0F11-9627-9885-EFD0-0ECF6ECFBC54}"/>
              </a:ext>
            </a:extLst>
          </p:cNvPr>
          <p:cNvPicPr>
            <a:picLocks noChangeAspect="1"/>
          </p:cNvPicPr>
          <p:nvPr/>
        </p:nvPicPr>
        <p:blipFill rotWithShape="1">
          <a:blip r:embed="rId2">
            <a:extLst>
              <a:ext uri="{28A0092B-C50C-407E-A947-70E740481C1C}">
                <a14:useLocalDpi xmlns:a14="http://schemas.microsoft.com/office/drawing/2010/main" val="0"/>
              </a:ext>
            </a:extLst>
          </a:blip>
          <a:srcRect l="166" t="17282" r="7154" b="4553"/>
          <a:stretch/>
        </p:blipFill>
        <p:spPr>
          <a:xfrm>
            <a:off x="5651137" y="1053885"/>
            <a:ext cx="6370382" cy="4029559"/>
          </a:xfrm>
          <a:prstGeom prst="rect">
            <a:avLst/>
          </a:prstGeom>
        </p:spPr>
      </p:pic>
      <p:pic>
        <p:nvPicPr>
          <p:cNvPr id="7" name="图片 6" descr="图片包含 室内, 桌子, 大, 病房&#10;&#10;描述已自动生成">
            <a:extLst>
              <a:ext uri="{FF2B5EF4-FFF2-40B4-BE49-F238E27FC236}">
                <a16:creationId xmlns:a16="http://schemas.microsoft.com/office/drawing/2014/main" id="{3A24540E-F859-9C72-158C-130D0B72474D}"/>
              </a:ext>
            </a:extLst>
          </p:cNvPr>
          <p:cNvPicPr>
            <a:picLocks noChangeAspect="1"/>
          </p:cNvPicPr>
          <p:nvPr/>
        </p:nvPicPr>
        <p:blipFill rotWithShape="1">
          <a:blip r:embed="rId3">
            <a:extLst>
              <a:ext uri="{28A0092B-C50C-407E-A947-70E740481C1C}">
                <a14:useLocalDpi xmlns:a14="http://schemas.microsoft.com/office/drawing/2010/main" val="0"/>
              </a:ext>
            </a:extLst>
          </a:blip>
          <a:srcRect l="20411" t="15686"/>
          <a:stretch/>
        </p:blipFill>
        <p:spPr>
          <a:xfrm>
            <a:off x="170481" y="1053885"/>
            <a:ext cx="5425231" cy="4310466"/>
          </a:xfrm>
          <a:prstGeom prst="rect">
            <a:avLst/>
          </a:prstGeom>
        </p:spPr>
      </p:pic>
      <p:sp>
        <p:nvSpPr>
          <p:cNvPr id="2" name="文本框 1">
            <a:extLst>
              <a:ext uri="{FF2B5EF4-FFF2-40B4-BE49-F238E27FC236}">
                <a16:creationId xmlns:a16="http://schemas.microsoft.com/office/drawing/2014/main" id="{9C2DB41F-B24E-E95E-5CA5-80AF02C0D2EE}"/>
              </a:ext>
            </a:extLst>
          </p:cNvPr>
          <p:cNvSpPr txBox="1"/>
          <p:nvPr/>
        </p:nvSpPr>
        <p:spPr>
          <a:xfrm>
            <a:off x="309966" y="480448"/>
            <a:ext cx="1127232" cy="461665"/>
          </a:xfrm>
          <a:prstGeom prst="rect">
            <a:avLst/>
          </a:prstGeom>
          <a:noFill/>
        </p:spPr>
        <p:txBody>
          <a:bodyPr wrap="none" rtlCol="0">
            <a:spAutoFit/>
          </a:bodyPr>
          <a:lstStyle/>
          <a:p>
            <a:r>
              <a:rPr kumimoji="1" lang="zh-CN" altLang="en-US" sz="2400" b="1" dirty="0">
                <a:latin typeface="SimSun" panose="02010600030101010101" pitchFamily="2" charset="-122"/>
                <a:ea typeface="SimSun" panose="02010600030101010101" pitchFamily="2" charset="-122"/>
              </a:rPr>
              <a:t>纯化仪</a:t>
            </a:r>
          </a:p>
        </p:txBody>
      </p:sp>
    </p:spTree>
    <p:extLst>
      <p:ext uri="{BB962C8B-B14F-4D97-AF65-F5344CB8AC3E}">
        <p14:creationId xmlns:p14="http://schemas.microsoft.com/office/powerpoint/2010/main" val="9457377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47A8680-A87C-9E5E-46B8-D41BC5DCD494}"/>
              </a:ext>
            </a:extLst>
          </p:cNvPr>
          <p:cNvPicPr>
            <a:picLocks noChangeAspect="1"/>
          </p:cNvPicPr>
          <p:nvPr/>
        </p:nvPicPr>
        <p:blipFill>
          <a:blip r:embed="rId2"/>
          <a:stretch>
            <a:fillRect/>
          </a:stretch>
        </p:blipFill>
        <p:spPr>
          <a:xfrm>
            <a:off x="526942" y="368945"/>
            <a:ext cx="5735351" cy="5690891"/>
          </a:xfrm>
          <a:prstGeom prst="rect">
            <a:avLst/>
          </a:prstGeom>
        </p:spPr>
      </p:pic>
    </p:spTree>
    <p:extLst>
      <p:ext uri="{BB962C8B-B14F-4D97-AF65-F5344CB8AC3E}">
        <p14:creationId xmlns:p14="http://schemas.microsoft.com/office/powerpoint/2010/main" val="29177650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黑体 CN Regular"/>
        <a:ea typeface="思源黑体 CN Regular"/>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737</TotalTime>
  <Words>842</Words>
  <Application>Microsoft Macintosh PowerPoint</Application>
  <PresentationFormat>宽屏</PresentationFormat>
  <Paragraphs>97</Paragraphs>
  <Slides>13</Slides>
  <Notes>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13</vt:i4>
      </vt:variant>
    </vt:vector>
  </HeadingPairs>
  <TitlesOfParts>
    <vt:vector size="23" baseType="lpstr">
      <vt:lpstr>等线</vt:lpstr>
      <vt:lpstr>等线</vt:lpstr>
      <vt:lpstr>思源黑体 CN Regular</vt:lpstr>
      <vt:lpstr>思源宋体 CN Heavy</vt:lpstr>
      <vt:lpstr>宋体</vt:lpstr>
      <vt:lpstr>宋体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puresugars</cp:lastModifiedBy>
  <cp:revision>169</cp:revision>
  <dcterms:created xsi:type="dcterms:W3CDTF">2019-06-19T02:08:00Z</dcterms:created>
  <dcterms:modified xsi:type="dcterms:W3CDTF">2025-05-21T11:16:02Z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119E9704D60F46E7A4C929E9E87ADB7D</vt:lpwstr>
  </property>
</Properties>
</file>